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61"/>
  </p:notesMasterIdLst>
  <p:handoutMasterIdLst>
    <p:handoutMasterId r:id="rId62"/>
  </p:handoutMasterIdLst>
  <p:sldIdLst>
    <p:sldId id="346" r:id="rId2"/>
    <p:sldId id="293" r:id="rId3"/>
    <p:sldId id="367" r:id="rId4"/>
    <p:sldId id="302" r:id="rId5"/>
    <p:sldId id="303" r:id="rId6"/>
    <p:sldId id="304" r:id="rId7"/>
    <p:sldId id="369" r:id="rId8"/>
    <p:sldId id="368" r:id="rId9"/>
    <p:sldId id="370" r:id="rId10"/>
    <p:sldId id="305" r:id="rId11"/>
    <p:sldId id="306" r:id="rId12"/>
    <p:sldId id="307" r:id="rId13"/>
    <p:sldId id="308" r:id="rId14"/>
    <p:sldId id="310" r:id="rId15"/>
    <p:sldId id="291" r:id="rId16"/>
    <p:sldId id="294" r:id="rId17"/>
    <p:sldId id="295" r:id="rId18"/>
    <p:sldId id="301" r:id="rId19"/>
    <p:sldId id="296" r:id="rId20"/>
    <p:sldId id="373" r:id="rId21"/>
    <p:sldId id="289" r:id="rId22"/>
    <p:sldId id="290" r:id="rId23"/>
    <p:sldId id="347" r:id="rId24"/>
    <p:sldId id="314" r:id="rId25"/>
    <p:sldId id="315" r:id="rId26"/>
    <p:sldId id="317" r:id="rId27"/>
    <p:sldId id="348" r:id="rId28"/>
    <p:sldId id="349" r:id="rId29"/>
    <p:sldId id="371" r:id="rId30"/>
    <p:sldId id="281" r:id="rId31"/>
    <p:sldId id="282" r:id="rId32"/>
    <p:sldId id="350" r:id="rId33"/>
    <p:sldId id="318" r:id="rId34"/>
    <p:sldId id="319" r:id="rId35"/>
    <p:sldId id="259" r:id="rId36"/>
    <p:sldId id="352" r:id="rId37"/>
    <p:sldId id="263" r:id="rId38"/>
    <p:sldId id="270" r:id="rId39"/>
    <p:sldId id="269" r:id="rId40"/>
    <p:sldId id="279" r:id="rId41"/>
    <p:sldId id="271" r:id="rId42"/>
    <p:sldId id="321" r:id="rId43"/>
    <p:sldId id="323" r:id="rId44"/>
    <p:sldId id="322" r:id="rId45"/>
    <p:sldId id="327" r:id="rId46"/>
    <p:sldId id="328" r:id="rId47"/>
    <p:sldId id="355" r:id="rId48"/>
    <p:sldId id="356" r:id="rId49"/>
    <p:sldId id="338" r:id="rId50"/>
    <p:sldId id="357" r:id="rId51"/>
    <p:sldId id="372" r:id="rId52"/>
    <p:sldId id="341" r:id="rId53"/>
    <p:sldId id="360" r:id="rId54"/>
    <p:sldId id="361" r:id="rId55"/>
    <p:sldId id="362" r:id="rId56"/>
    <p:sldId id="345" r:id="rId57"/>
    <p:sldId id="364" r:id="rId58"/>
    <p:sldId id="365" r:id="rId59"/>
    <p:sldId id="277" r:id="rId6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1FF1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01" autoAdjust="0"/>
    <p:restoredTop sz="80335" autoAdjust="0"/>
  </p:normalViewPr>
  <p:slideViewPr>
    <p:cSldViewPr snapToGrid="0" snapToObjects="1">
      <p:cViewPr varScale="1">
        <p:scale>
          <a:sx n="115" d="100"/>
          <a:sy n="115" d="100"/>
        </p:scale>
        <p:origin x="-19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printerSettings" Target="printerSettings/printerSettings1.bin"/><Relationship Id="rId64" Type="http://schemas.openxmlformats.org/officeDocument/2006/relationships/presProps" Target="presProps.xml"/><Relationship Id="rId65" Type="http://schemas.openxmlformats.org/officeDocument/2006/relationships/viewProps" Target="viewProps.xml"/><Relationship Id="rId66" Type="http://schemas.openxmlformats.org/officeDocument/2006/relationships/theme" Target="theme/theme1.xml"/><Relationship Id="rId67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notesMaster" Target="notesMasters/notesMaster1.xml"/><Relationship Id="rId62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A97FE6-DB4C-9648-A355-52B2666C7268}" type="datetimeFigureOut">
              <a:rPr lang="en-US" smtClean="0"/>
              <a:t>3/26/12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CE7355-A4E0-074A-A086-0A9E599EA4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93250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25D20B-53E4-C24E-AA39-29DB2657FE67}" type="datetimeFigureOut">
              <a:rPr lang="en-US" smtClean="0"/>
              <a:t>3/26/12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9838F4-043A-664A-B724-EE0E692AE9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75094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17410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dirty="0" smtClean="0">
                <a:ea typeface="ＭＳ Ｐゴシック" charset="0"/>
                <a:cs typeface="ＭＳ Ｐゴシック" charset="0"/>
              </a:rPr>
              <a:t>If</a:t>
            </a:r>
            <a:r>
              <a:rPr lang="en-US" baseline="0" dirty="0" smtClean="0">
                <a:ea typeface="ＭＳ Ｐゴシック" charset="0"/>
                <a:cs typeface="ＭＳ Ｐゴシック" charset="0"/>
              </a:rPr>
              <a:t> threads access disjoint memory locations </a:t>
            </a:r>
            <a:r>
              <a:rPr lang="en-US" baseline="0" dirty="0" smtClean="0">
                <a:ea typeface="ＭＳ Ｐゴシック" charset="0"/>
                <a:cs typeface="ＭＳ Ｐゴシック" charset="0"/>
                <a:sym typeface="Wingdings"/>
              </a:rPr>
              <a:t> there is no data race</a:t>
            </a:r>
          </a:p>
          <a:p>
            <a:r>
              <a:rPr lang="en-US" baseline="0" dirty="0" smtClean="0">
                <a:ea typeface="ＭＳ Ｐゴシック" charset="0"/>
                <a:cs typeface="ＭＳ Ｐゴシック" charset="0"/>
                <a:sym typeface="Wingdings"/>
              </a:rPr>
              <a:t>If threads access same memory location, but only reading  there is no data race</a:t>
            </a:r>
            <a:endParaRPr lang="en-US" dirty="0">
              <a:ea typeface="ＭＳ Ｐゴシック" charset="0"/>
              <a:cs typeface="ＭＳ Ｐゴシック" charset="0"/>
            </a:endParaRPr>
          </a:p>
        </p:txBody>
      </p:sp>
      <p:sp>
        <p:nvSpPr>
          <p:cNvPr id="17411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7550E92D-BFE5-D749-9D73-F81DB1F8BD37}" type="slidenum">
              <a:rPr lang="en-US" sz="1200"/>
              <a:pPr eaLnBrk="1" hangingPunct="1"/>
              <a:t>2</a:t>
            </a:fld>
            <a:endParaRPr lang="en-US" sz="120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25602" name="Notes Placeholder 2"/>
          <p:cNvSpPr>
            <a:spLocks noGrp="1"/>
          </p:cNvSpPr>
          <p:nvPr>
            <p:ph type="body" idx="1"/>
          </p:nvPr>
        </p:nvSpPr>
        <p:spPr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defRPr/>
            </a:pPr>
            <a:r>
              <a:rPr lang="en-US" dirty="0" smtClean="0">
                <a:ea typeface="ＭＳ Ｐゴシック" charset="0"/>
                <a:cs typeface="ＭＳ Ｐゴシック" charset="0"/>
              </a:rPr>
              <a:t>Again, ask the students</a:t>
            </a:r>
            <a:r>
              <a:rPr lang="en-US" baseline="0" dirty="0" smtClean="0">
                <a:ea typeface="ＭＳ Ｐゴシック" charset="0"/>
                <a:cs typeface="ＭＳ Ｐゴシック" charset="0"/>
              </a:rPr>
              <a:t> to reason about what is being done in this code. </a:t>
            </a:r>
            <a:endParaRPr lang="en-US" dirty="0">
              <a:ea typeface="ＭＳ Ｐゴシック" charset="0"/>
              <a:cs typeface="ＭＳ Ｐゴシック" charset="0"/>
            </a:endParaRPr>
          </a:p>
        </p:txBody>
      </p:sp>
      <p:sp>
        <p:nvSpPr>
          <p:cNvPr id="1945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1F145691-0DC4-4C4F-A03C-6DFF592195A1}" type="slidenum">
              <a:rPr lang="en-US" sz="1200"/>
              <a:pPr eaLnBrk="1" hangingPunct="1"/>
              <a:t>21</a:t>
            </a:fld>
            <a:endParaRPr lang="en-US" sz="120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25602" name="Notes Placeholder 2"/>
          <p:cNvSpPr>
            <a:spLocks noGrp="1"/>
          </p:cNvSpPr>
          <p:nvPr>
            <p:ph type="body" idx="1"/>
          </p:nvPr>
        </p:nvSpPr>
        <p:spPr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defRPr/>
            </a:pPr>
            <a:endParaRPr lang="en-US" dirty="0">
              <a:ea typeface="ＭＳ Ｐゴシック" charset="0"/>
              <a:cs typeface="ＭＳ Ｐゴシック" charset="0"/>
            </a:endParaRPr>
          </a:p>
        </p:txBody>
      </p:sp>
      <p:sp>
        <p:nvSpPr>
          <p:cNvPr id="1945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1F145691-0DC4-4C4F-A03C-6DFF592195A1}" type="slidenum">
              <a:rPr lang="en-US" sz="1200"/>
              <a:pPr eaLnBrk="1" hangingPunct="1"/>
              <a:t>22</a:t>
            </a:fld>
            <a:endParaRPr lang="en-US" sz="120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25602" name="Notes Placeholder 2"/>
          <p:cNvSpPr>
            <a:spLocks noGrp="1"/>
          </p:cNvSpPr>
          <p:nvPr>
            <p:ph type="body" idx="1"/>
          </p:nvPr>
        </p:nvSpPr>
        <p:spPr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defRPr/>
            </a:pPr>
            <a:r>
              <a:rPr lang="en-US" dirty="0" smtClean="0">
                <a:ea typeface="ＭＳ Ｐゴシック" charset="0"/>
                <a:cs typeface="ＭＳ Ｐゴシック" charset="0"/>
              </a:rPr>
              <a:t>Notice that in this case each iteration of the loop has several statements. </a:t>
            </a:r>
          </a:p>
          <a:p>
            <a:pPr>
              <a:defRPr/>
            </a:pPr>
            <a:endParaRPr lang="en-US" dirty="0" smtClean="0">
              <a:ea typeface="ＭＳ Ｐゴシック" charset="0"/>
              <a:cs typeface="ＭＳ Ｐゴシック" charset="0"/>
            </a:endParaRPr>
          </a:p>
          <a:p>
            <a:pPr>
              <a:defRPr/>
            </a:pPr>
            <a:r>
              <a:rPr lang="en-US" dirty="0" smtClean="0">
                <a:ea typeface="ＭＳ Ｐゴシック" charset="0"/>
                <a:cs typeface="ＭＳ Ｐゴシック" charset="0"/>
              </a:rPr>
              <a:t>To</a:t>
            </a:r>
            <a:r>
              <a:rPr lang="en-US" baseline="0" dirty="0" smtClean="0">
                <a:ea typeface="ＭＳ Ｐゴシック" charset="0"/>
                <a:cs typeface="ＭＳ Ｐゴシック" charset="0"/>
              </a:rPr>
              <a:t> reduce the amount of coding on the right, I am only showing the first  iteration Y of each X iteration.</a:t>
            </a:r>
          </a:p>
          <a:p>
            <a:pPr>
              <a:defRPr/>
            </a:pPr>
            <a:r>
              <a:rPr lang="en-US" baseline="0" dirty="0" smtClean="0">
                <a:ea typeface="ＭＳ Ｐゴシック" charset="0"/>
                <a:cs typeface="ＭＳ Ｐゴシック" charset="0"/>
              </a:rPr>
              <a:t>Clearly, there are data dependences, because all the threads are accessing the same </a:t>
            </a:r>
            <a:r>
              <a:rPr lang="en-US" baseline="0" dirty="0" err="1" smtClean="0">
                <a:ea typeface="ＭＳ Ｐゴシック" charset="0"/>
                <a:cs typeface="ＭＳ Ｐゴシック" charset="0"/>
              </a:rPr>
              <a:t>tmp</a:t>
            </a:r>
            <a:r>
              <a:rPr lang="en-US" baseline="0" dirty="0" smtClean="0">
                <a:ea typeface="ＭＳ Ｐゴシック" charset="0"/>
                <a:cs typeface="ＭＳ Ｐゴシック" charset="0"/>
              </a:rPr>
              <a:t> variable.  </a:t>
            </a:r>
            <a:endParaRPr lang="en-US" dirty="0">
              <a:ea typeface="ＭＳ Ｐゴシック" charset="0"/>
              <a:cs typeface="ＭＳ Ｐゴシック" charset="0"/>
            </a:endParaRPr>
          </a:p>
        </p:txBody>
      </p:sp>
      <p:sp>
        <p:nvSpPr>
          <p:cNvPr id="1945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1F145691-0DC4-4C4F-A03C-6DFF592195A1}" type="slidenum">
              <a:rPr lang="en-US" sz="1200"/>
              <a:pPr eaLnBrk="1" hangingPunct="1"/>
              <a:t>23</a:t>
            </a:fld>
            <a:endParaRPr lang="en-US" sz="120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25602" name="Notes Placeholder 2"/>
          <p:cNvSpPr>
            <a:spLocks noGrp="1"/>
          </p:cNvSpPr>
          <p:nvPr>
            <p:ph type="body" idx="1"/>
          </p:nvPr>
        </p:nvSpPr>
        <p:spPr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228600" indent="-228600">
              <a:buFontTx/>
              <a:buAutoNum type="arabicPeriod"/>
              <a:defRPr/>
            </a:pPr>
            <a:endParaRPr lang="en-US" dirty="0" smtClean="0">
              <a:ea typeface="ＭＳ Ｐゴシック" charset="0"/>
              <a:cs typeface="ＭＳ Ｐゴシック" charset="0"/>
            </a:endParaRPr>
          </a:p>
          <a:p>
            <a:pPr marL="0" indent="0">
              <a:buFontTx/>
              <a:buNone/>
              <a:defRPr/>
            </a:pPr>
            <a:endParaRPr lang="en-US" dirty="0" smtClean="0">
              <a:ea typeface="ＭＳ Ｐゴシック" charset="0"/>
              <a:cs typeface="ＭＳ Ｐゴシック" charset="0"/>
            </a:endParaRPr>
          </a:p>
        </p:txBody>
      </p:sp>
      <p:sp>
        <p:nvSpPr>
          <p:cNvPr id="1945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1F145691-0DC4-4C4F-A03C-6DFF592195A1}" type="slidenum">
              <a:rPr lang="en-US" sz="1200"/>
              <a:pPr eaLnBrk="1" hangingPunct="1"/>
              <a:t>24</a:t>
            </a:fld>
            <a:endParaRPr lang="en-US" sz="120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</a:t>
            </a:r>
            <a:r>
              <a:rPr lang="en-US" baseline="0" dirty="0" smtClean="0"/>
              <a:t> problem with data races is that they result in non-deterministic behavior of the program, that is, different executions may produce different results. </a:t>
            </a:r>
          </a:p>
          <a:p>
            <a:r>
              <a:rPr lang="en-US" baseline="0" dirty="0" smtClean="0"/>
              <a:t>In general, that is not the intended behavior of the programmer. Thus, we should ALWAYS avoid data races in a program.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In this example, if the Thread 1 executes first, Thread 2 will not execute the instructions inside the if condition; However, if thread2 executes first, </a:t>
            </a:r>
          </a:p>
          <a:p>
            <a:r>
              <a:rPr lang="en-US" baseline="0" dirty="0" smtClean="0"/>
              <a:t>then, the instructions in the if condition will execute. It is hard to debug a parallel program with data races, as every time it executes it produces (or may produce) a</a:t>
            </a:r>
          </a:p>
          <a:p>
            <a:r>
              <a:rPr lang="en-US" baseline="0" dirty="0" smtClean="0"/>
              <a:t>different output.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838F4-043A-664A-B724-EE0E692AE9D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10081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</a:t>
            </a:r>
            <a:r>
              <a:rPr lang="en-US" baseline="0" dirty="0" smtClean="0"/>
              <a:t> is the problem?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838F4-043A-664A-B724-EE0E692AE9D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65537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25602" name="Notes Placeholder 2"/>
          <p:cNvSpPr>
            <a:spLocks noGrp="1"/>
          </p:cNvSpPr>
          <p:nvPr>
            <p:ph type="body" idx="1"/>
          </p:nvPr>
        </p:nvSpPr>
        <p:spPr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defRPr/>
            </a:pPr>
            <a:r>
              <a:rPr lang="en-US" dirty="0" smtClean="0">
                <a:ea typeface="ＭＳ Ｐゴシック" charset="0"/>
                <a:cs typeface="ＭＳ Ｐゴシック" charset="0"/>
              </a:rPr>
              <a:t>You can give the idea that a </a:t>
            </a:r>
            <a:r>
              <a:rPr lang="en-US" dirty="0" err="1" smtClean="0">
                <a:ea typeface="ＭＳ Ｐゴシック" charset="0"/>
                <a:cs typeface="ＭＳ Ｐゴシック" charset="0"/>
              </a:rPr>
              <a:t>tmp</a:t>
            </a:r>
            <a:r>
              <a:rPr lang="en-US" dirty="0" smtClean="0">
                <a:ea typeface="ＭＳ Ｐゴシック" charset="0"/>
                <a:cs typeface="ＭＳ Ｐゴシック" charset="0"/>
              </a:rPr>
              <a:t> is a temporary variable</a:t>
            </a:r>
            <a:r>
              <a:rPr lang="en-US" baseline="0" dirty="0" smtClean="0">
                <a:ea typeface="ＭＳ Ｐゴシック" charset="0"/>
                <a:cs typeface="ＭＳ Ｐゴシック" charset="0"/>
              </a:rPr>
              <a:t> that is created and can be destroyed at the end of the scope. </a:t>
            </a:r>
          </a:p>
          <a:p>
            <a:pPr>
              <a:defRPr/>
            </a:pPr>
            <a:endParaRPr lang="en-US" dirty="0" smtClean="0">
              <a:ea typeface="ＭＳ Ｐゴシック" charset="0"/>
              <a:cs typeface="ＭＳ Ｐゴシック" charset="0"/>
            </a:endParaRPr>
          </a:p>
          <a:p>
            <a:pPr>
              <a:defRPr/>
            </a:pPr>
            <a:r>
              <a:rPr lang="en-US" dirty="0" smtClean="0">
                <a:ea typeface="ＭＳ Ｐゴシック" charset="0"/>
                <a:cs typeface="ＭＳ Ｐゴシック" charset="0"/>
              </a:rPr>
              <a:t>In</a:t>
            </a:r>
            <a:r>
              <a:rPr lang="en-US" baseline="0" dirty="0" smtClean="0">
                <a:ea typeface="ＭＳ Ｐゴシック" charset="0"/>
                <a:cs typeface="ＭＳ Ｐゴシック" charset="0"/>
              </a:rPr>
              <a:t> the figure </a:t>
            </a:r>
            <a:r>
              <a:rPr lang="en-US" dirty="0" smtClean="0">
                <a:ea typeface="ＭＳ Ｐゴシック" charset="0"/>
                <a:cs typeface="ＭＳ Ｐゴシック" charset="0"/>
              </a:rPr>
              <a:t>I</a:t>
            </a:r>
            <a:r>
              <a:rPr lang="en-US" baseline="0" dirty="0" smtClean="0">
                <a:ea typeface="ＭＳ Ｐゴシック" charset="0"/>
                <a:cs typeface="ＭＳ Ｐゴシック" charset="0"/>
              </a:rPr>
              <a:t> renamed each </a:t>
            </a:r>
            <a:r>
              <a:rPr lang="en-US" baseline="0" dirty="0" err="1" smtClean="0">
                <a:ea typeface="ＭＳ Ｐゴシック" charset="0"/>
                <a:cs typeface="ＭＳ Ｐゴシック" charset="0"/>
              </a:rPr>
              <a:t>tmp</a:t>
            </a:r>
            <a:r>
              <a:rPr lang="en-US" baseline="0" dirty="0" smtClean="0">
                <a:ea typeface="ＭＳ Ｐゴシック" charset="0"/>
                <a:cs typeface="ＭＳ Ｐゴシック" charset="0"/>
              </a:rPr>
              <a:t> with the id of the thread, to kind of give the idea that is private to each thread.</a:t>
            </a:r>
          </a:p>
          <a:p>
            <a:pPr>
              <a:defRPr/>
            </a:pPr>
            <a:r>
              <a:rPr lang="en-US" baseline="0" dirty="0" smtClean="0">
                <a:ea typeface="ＭＳ Ｐゴシック" charset="0"/>
                <a:cs typeface="ＭＳ Ｐゴシック" charset="0"/>
              </a:rPr>
              <a:t>This might be confusing, and we can change it back …</a:t>
            </a:r>
          </a:p>
          <a:p>
            <a:pPr>
              <a:defRPr/>
            </a:pPr>
            <a:endParaRPr lang="en-US" baseline="0" dirty="0" smtClean="0">
              <a:ea typeface="ＭＳ Ｐゴシック" charset="0"/>
              <a:cs typeface="ＭＳ Ｐゴシック" charset="0"/>
            </a:endParaRPr>
          </a:p>
          <a:p>
            <a:pPr>
              <a:defRPr/>
            </a:pPr>
            <a:r>
              <a:rPr lang="en-US" baseline="0" dirty="0" smtClean="0">
                <a:ea typeface="ＭＳ Ｐゴシック" charset="0"/>
                <a:cs typeface="ＭＳ Ｐゴシック" charset="0"/>
              </a:rPr>
              <a:t>Notice that there are dependences within the iteration, but those are OK. These will execute in the order of </a:t>
            </a:r>
          </a:p>
          <a:p>
            <a:pPr>
              <a:defRPr/>
            </a:pPr>
            <a:r>
              <a:rPr lang="en-US" baseline="0" dirty="0" smtClean="0">
                <a:ea typeface="ＭＳ Ｐゴシック" charset="0"/>
                <a:cs typeface="ＭＳ Ｐゴシック" charset="0"/>
              </a:rPr>
              <a:t>the original sequential problem. </a:t>
            </a:r>
            <a:endParaRPr lang="en-US" dirty="0">
              <a:ea typeface="ＭＳ Ｐゴシック" charset="0"/>
              <a:cs typeface="ＭＳ Ｐゴシック" charset="0"/>
            </a:endParaRPr>
          </a:p>
        </p:txBody>
      </p:sp>
      <p:sp>
        <p:nvSpPr>
          <p:cNvPr id="1945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1F145691-0DC4-4C4F-A03C-6DFF592195A1}" type="slidenum">
              <a:rPr lang="en-US" sz="1200"/>
              <a:pPr eaLnBrk="1" hangingPunct="1"/>
              <a:t>26</a:t>
            </a:fld>
            <a:endParaRPr lang="en-US" sz="120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25602" name="Notes Placeholder 2"/>
          <p:cNvSpPr>
            <a:spLocks noGrp="1"/>
          </p:cNvSpPr>
          <p:nvPr>
            <p:ph type="body" idx="1"/>
          </p:nvPr>
        </p:nvSpPr>
        <p:spPr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defRPr/>
            </a:pPr>
            <a:r>
              <a:rPr lang="en-US" dirty="0" smtClean="0">
                <a:ea typeface="ＭＳ Ｐゴシック" charset="0"/>
                <a:cs typeface="ＭＳ Ｐゴシック" charset="0"/>
              </a:rPr>
              <a:t>Visual</a:t>
            </a:r>
            <a:r>
              <a:rPr lang="en-US" baseline="0" dirty="0" smtClean="0">
                <a:ea typeface="ＭＳ Ｐゴシック" charset="0"/>
                <a:cs typeface="ＭＳ Ｐゴシック" charset="0"/>
              </a:rPr>
              <a:t> representation of the original code</a:t>
            </a:r>
            <a:endParaRPr lang="en-US" dirty="0">
              <a:ea typeface="ＭＳ Ｐゴシック" charset="0"/>
              <a:cs typeface="ＭＳ Ｐゴシック" charset="0"/>
            </a:endParaRPr>
          </a:p>
        </p:txBody>
      </p:sp>
      <p:sp>
        <p:nvSpPr>
          <p:cNvPr id="1945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1F145691-0DC4-4C4F-A03C-6DFF592195A1}" type="slidenum">
              <a:rPr lang="en-US" sz="1200"/>
              <a:pPr eaLnBrk="1" hangingPunct="1"/>
              <a:t>27</a:t>
            </a:fld>
            <a:endParaRPr lang="en-US" sz="120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25602" name="Notes Placeholder 2"/>
          <p:cNvSpPr>
            <a:spLocks noGrp="1"/>
          </p:cNvSpPr>
          <p:nvPr>
            <p:ph type="body" idx="1"/>
          </p:nvPr>
        </p:nvSpPr>
        <p:spPr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defRPr/>
            </a:pPr>
            <a:r>
              <a:rPr lang="en-US" dirty="0" smtClean="0">
                <a:ea typeface="ＭＳ Ｐゴシック" charset="0"/>
                <a:cs typeface="ＭＳ Ｐゴシック" charset="0"/>
              </a:rPr>
              <a:t>Visual</a:t>
            </a:r>
            <a:r>
              <a:rPr lang="en-US" baseline="0" dirty="0" smtClean="0">
                <a:ea typeface="ＭＳ Ｐゴシック" charset="0"/>
                <a:cs typeface="ＭＳ Ｐゴシック" charset="0"/>
              </a:rPr>
              <a:t> representation of the modified code</a:t>
            </a:r>
            <a:endParaRPr lang="en-US" dirty="0">
              <a:ea typeface="ＭＳ Ｐゴシック" charset="0"/>
              <a:cs typeface="ＭＳ Ｐゴシック" charset="0"/>
            </a:endParaRPr>
          </a:p>
        </p:txBody>
      </p:sp>
      <p:sp>
        <p:nvSpPr>
          <p:cNvPr id="1945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1F145691-0DC4-4C4F-A03C-6DFF592195A1}" type="slidenum">
              <a:rPr lang="en-US" sz="1200"/>
              <a:pPr eaLnBrk="1" hangingPunct="1"/>
              <a:t>28</a:t>
            </a:fld>
            <a:endParaRPr lang="en-US" sz="120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What if speedup is 20?</a:t>
            </a:r>
          </a:p>
          <a:p>
            <a:r>
              <a:rPr lang="en-US" baseline="0" dirty="0" smtClean="0"/>
              <a:t>What if speedup is only 2?</a:t>
            </a:r>
          </a:p>
          <a:p>
            <a:endParaRPr lang="en-US" baseline="0" smtClean="0"/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838F4-043A-664A-B724-EE0E692AE9D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65537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17410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ea typeface="ＭＳ Ｐゴシック" charset="0"/>
              <a:cs typeface="ＭＳ Ｐゴシック" charset="0"/>
            </a:endParaRPr>
          </a:p>
          <a:p>
            <a:endParaRPr lang="en-US" dirty="0">
              <a:ea typeface="ＭＳ Ｐゴシック" charset="0"/>
              <a:cs typeface="ＭＳ Ｐゴシック" charset="0"/>
            </a:endParaRPr>
          </a:p>
        </p:txBody>
      </p:sp>
      <p:sp>
        <p:nvSpPr>
          <p:cNvPr id="17411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271C8903-D9B4-7949-8756-2F411C4322CB}" type="slidenum">
              <a:rPr lang="en-US" sz="1200"/>
              <a:pPr eaLnBrk="1" hangingPunct="1"/>
              <a:t>30</a:t>
            </a:fld>
            <a:endParaRPr lang="en-US" sz="120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17410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ea typeface="ＭＳ Ｐゴシック" charset="0"/>
              <a:cs typeface="ＭＳ Ｐゴシック" charset="0"/>
            </a:endParaRPr>
          </a:p>
          <a:p>
            <a:endParaRPr lang="en-US" dirty="0">
              <a:ea typeface="ＭＳ Ｐゴシック" charset="0"/>
              <a:cs typeface="ＭＳ Ｐゴシック" charset="0"/>
            </a:endParaRPr>
          </a:p>
        </p:txBody>
      </p:sp>
      <p:sp>
        <p:nvSpPr>
          <p:cNvPr id="17411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271C8903-D9B4-7949-8756-2F411C4322CB}" type="slidenum">
              <a:rPr lang="en-US" sz="1200"/>
              <a:pPr eaLnBrk="1" hangingPunct="1"/>
              <a:t>31</a:t>
            </a:fld>
            <a:endParaRPr lang="en-US" sz="120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17410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dirty="0" smtClean="0">
                <a:ea typeface="ＭＳ Ｐゴシック" charset="0"/>
                <a:cs typeface="ＭＳ Ｐゴシック" charset="0"/>
              </a:rPr>
              <a:t>I</a:t>
            </a:r>
            <a:r>
              <a:rPr lang="en-US" baseline="0" dirty="0" smtClean="0">
                <a:ea typeface="ＭＳ Ｐゴシック" charset="0"/>
                <a:cs typeface="ＭＳ Ｐゴシック" charset="0"/>
              </a:rPr>
              <a:t> use a different color for each data dependence. If this is not clear, we can change how to represent it. </a:t>
            </a:r>
          </a:p>
          <a:p>
            <a:endParaRPr lang="en-US" dirty="0">
              <a:ea typeface="ＭＳ Ｐゴシック" charset="0"/>
              <a:cs typeface="ＭＳ Ｐゴシック" charset="0"/>
            </a:endParaRPr>
          </a:p>
          <a:p>
            <a:endParaRPr lang="en-US" dirty="0">
              <a:ea typeface="ＭＳ Ｐゴシック" charset="0"/>
              <a:cs typeface="ＭＳ Ｐゴシック" charset="0"/>
            </a:endParaRPr>
          </a:p>
        </p:txBody>
      </p:sp>
      <p:sp>
        <p:nvSpPr>
          <p:cNvPr id="17411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271C8903-D9B4-7949-8756-2F411C4322CB}" type="slidenum">
              <a:rPr lang="en-US" sz="1200"/>
              <a:pPr eaLnBrk="1" hangingPunct="1"/>
              <a:t>32</a:t>
            </a:fld>
            <a:endParaRPr lang="en-US" sz="120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17410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dirty="0" smtClean="0">
                <a:ea typeface="ＭＳ Ｐゴシック" charset="0"/>
                <a:cs typeface="ＭＳ Ｐゴシック" charset="0"/>
              </a:rPr>
              <a:t>I</a:t>
            </a:r>
            <a:r>
              <a:rPr lang="en-US" baseline="0" dirty="0" smtClean="0">
                <a:ea typeface="ＭＳ Ｐゴシック" charset="0"/>
                <a:cs typeface="ＭＳ Ｐゴシック" charset="0"/>
              </a:rPr>
              <a:t> use a different color for each data dependence. If this is not clear, we can change how to represent it.</a:t>
            </a:r>
          </a:p>
          <a:p>
            <a:endParaRPr lang="en-US" baseline="0" dirty="0" smtClean="0">
              <a:ea typeface="ＭＳ Ｐゴシック" charset="0"/>
              <a:cs typeface="ＭＳ Ｐゴシック" charset="0"/>
            </a:endParaRPr>
          </a:p>
          <a:p>
            <a:endParaRPr lang="en-US" dirty="0">
              <a:ea typeface="ＭＳ Ｐゴシック" charset="0"/>
              <a:cs typeface="ＭＳ Ｐゴシック" charset="0"/>
            </a:endParaRPr>
          </a:p>
          <a:p>
            <a:endParaRPr lang="en-US" dirty="0">
              <a:ea typeface="ＭＳ Ｐゴシック" charset="0"/>
              <a:cs typeface="ＭＳ Ｐゴシック" charset="0"/>
            </a:endParaRPr>
          </a:p>
        </p:txBody>
      </p:sp>
      <p:sp>
        <p:nvSpPr>
          <p:cNvPr id="17411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271C8903-D9B4-7949-8756-2F411C4322CB}" type="slidenum">
              <a:rPr lang="en-US" sz="1200"/>
              <a:pPr eaLnBrk="1" hangingPunct="1"/>
              <a:t>33</a:t>
            </a:fld>
            <a:endParaRPr lang="en-US" sz="120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17410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ea typeface="ＭＳ Ｐゴシック" charset="0"/>
              <a:cs typeface="ＭＳ Ｐゴシック" charset="0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>
                <a:ea typeface="ＭＳ Ｐゴシック" charset="0"/>
                <a:cs typeface="ＭＳ Ｐゴシック" charset="0"/>
              </a:rPr>
              <a:t>Notice that the data dependence says that the  iteration 4 (the first iteration execution in thread 1) needs to wait for iteration 3 to finish, since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>
                <a:ea typeface="ＭＳ Ｐゴシック" charset="0"/>
                <a:cs typeface="ＭＳ Ｐゴシック" charset="0"/>
              </a:rPr>
              <a:t>both iteration access the same data element. However, since the threads run in parallel without any specified order, the result is incorrect.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>
              <a:ea typeface="ＭＳ Ｐゴシック" charset="0"/>
              <a:cs typeface="ＭＳ Ｐゴシック" charset="0"/>
            </a:endParaRPr>
          </a:p>
          <a:p>
            <a:endParaRPr lang="en-US" dirty="0">
              <a:ea typeface="ＭＳ Ｐゴシック" charset="0"/>
              <a:cs typeface="ＭＳ Ｐゴシック" charset="0"/>
            </a:endParaRPr>
          </a:p>
        </p:txBody>
      </p:sp>
      <p:sp>
        <p:nvSpPr>
          <p:cNvPr id="17411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271C8903-D9B4-7949-8756-2F411C4322CB}" type="slidenum">
              <a:rPr lang="en-US" sz="1200"/>
              <a:pPr eaLnBrk="1" hangingPunct="1"/>
              <a:t>34</a:t>
            </a:fld>
            <a:endParaRPr lang="en-US" sz="120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686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r>
              <a:rPr lang="en-US" dirty="0" smtClean="0">
                <a:ea typeface="ＭＳ Ｐゴシック" charset="-128"/>
                <a:cs typeface="ＭＳ Ｐゴシック" charset="-128"/>
              </a:rPr>
              <a:t>RAW = Read</a:t>
            </a:r>
            <a:r>
              <a:rPr lang="en-US" baseline="0" dirty="0" smtClean="0">
                <a:ea typeface="ＭＳ Ｐゴシック" charset="-128"/>
                <a:cs typeface="ＭＳ Ｐゴシック" charset="-128"/>
              </a:rPr>
              <a:t> After Write</a:t>
            </a:r>
          </a:p>
          <a:p>
            <a:r>
              <a:rPr lang="en-US" baseline="0" dirty="0" smtClean="0">
                <a:ea typeface="ＭＳ Ｐゴシック" charset="-128"/>
                <a:cs typeface="ＭＳ Ｐゴシック" charset="-128"/>
              </a:rPr>
              <a:t>WAR = Write After Read</a:t>
            </a:r>
          </a:p>
          <a:p>
            <a:r>
              <a:rPr lang="en-US" baseline="0" dirty="0" smtClean="0">
                <a:ea typeface="ＭＳ Ｐゴシック" charset="-128"/>
                <a:cs typeface="ＭＳ Ｐゴシック" charset="-128"/>
              </a:rPr>
              <a:t>WAW = Write After Write</a:t>
            </a:r>
          </a:p>
          <a:p>
            <a:endParaRPr lang="en-US" dirty="0" smtClean="0">
              <a:ea typeface="ＭＳ Ｐゴシック" charset="-128"/>
              <a:cs typeface="ＭＳ Ｐゴシック" charset="-128"/>
            </a:endParaRPr>
          </a:p>
          <a:p>
            <a:r>
              <a:rPr lang="en-US" dirty="0" smtClean="0">
                <a:ea typeface="ＭＳ Ｐゴシック" charset="-128"/>
                <a:cs typeface="ＭＳ Ｐゴシック" charset="-128"/>
              </a:rPr>
              <a:t>Flow Dependence is also RAW;</a:t>
            </a:r>
            <a:r>
              <a:rPr lang="en-US" baseline="0" dirty="0" smtClean="0">
                <a:ea typeface="ＭＳ Ｐゴシック" charset="-128"/>
                <a:cs typeface="ＭＳ Ｐゴシック" charset="-128"/>
              </a:rPr>
              <a:t> Anti dependence is WAR. Output dependence is WAW</a:t>
            </a:r>
            <a:endParaRPr lang="en-US" dirty="0" smtClean="0">
              <a:ea typeface="ＭＳ Ｐゴシック" charset="-128"/>
              <a:cs typeface="ＭＳ Ｐゴシック" charset="-128"/>
            </a:endParaRPr>
          </a:p>
          <a:p>
            <a:r>
              <a:rPr lang="en-US" dirty="0" smtClean="0">
                <a:ea typeface="ＭＳ Ｐゴシック" charset="-128"/>
                <a:cs typeface="ＭＳ Ｐゴシック" charset="-128"/>
              </a:rPr>
              <a:t>Anti dependence</a:t>
            </a:r>
            <a:r>
              <a:rPr lang="en-US" baseline="0" dirty="0" smtClean="0">
                <a:ea typeface="ＭＳ Ｐゴシック" charset="-128"/>
                <a:cs typeface="ＭＳ Ｐゴシック" charset="-128"/>
              </a:rPr>
              <a:t> and output dependence are also called named dependences, because by renaming the variable X we could remove the dependence</a:t>
            </a:r>
          </a:p>
          <a:p>
            <a:endParaRPr lang="en-US" dirty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FFD4BFD-459B-2F41-8B36-DCF4E55D0842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25602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dirty="0" smtClean="0">
                <a:ea typeface="ＭＳ Ｐゴシック" charset="0"/>
                <a:cs typeface="ＭＳ Ｐゴシック" charset="0"/>
              </a:rPr>
              <a:t>Ask</a:t>
            </a:r>
            <a:r>
              <a:rPr lang="en-US" baseline="0" dirty="0" smtClean="0">
                <a:ea typeface="ＭＳ Ｐゴシック" charset="0"/>
                <a:cs typeface="ＭＳ Ｐゴシック" charset="0"/>
              </a:rPr>
              <a:t> the student is they can see what we are doing. It might be easier if they just open the folder with all the figures. </a:t>
            </a:r>
            <a:endParaRPr lang="en-US" dirty="0">
              <a:ea typeface="ＭＳ Ｐゴシック" charset="0"/>
              <a:cs typeface="ＭＳ Ｐゴシック" charset="0"/>
            </a:endParaRPr>
          </a:p>
        </p:txBody>
      </p:sp>
      <p:sp>
        <p:nvSpPr>
          <p:cNvPr id="25603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5D0329FA-C528-E941-84B9-2A62FE4A63A5}" type="slidenum">
              <a:rPr lang="en-US" sz="1200"/>
              <a:pPr eaLnBrk="1" hangingPunct="1"/>
              <a:t>35</a:t>
            </a:fld>
            <a:endParaRPr lang="en-US" sz="120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25602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dirty="0" smtClean="0">
                <a:ea typeface="ＭＳ Ｐゴシック" charset="0"/>
                <a:cs typeface="ＭＳ Ｐゴシック" charset="0"/>
              </a:rPr>
              <a:t>This</a:t>
            </a:r>
            <a:r>
              <a:rPr lang="en-US" baseline="0" dirty="0" smtClean="0">
                <a:ea typeface="ＭＳ Ｐゴシック" charset="0"/>
                <a:cs typeface="ＭＳ Ｐゴシック" charset="0"/>
              </a:rPr>
              <a:t> is a pictorial view of how you are parallelizing in each case. </a:t>
            </a:r>
          </a:p>
          <a:p>
            <a:r>
              <a:rPr lang="en-US" baseline="0" dirty="0" smtClean="0">
                <a:ea typeface="ＭＳ Ｐゴシック" charset="0"/>
                <a:cs typeface="ＭＳ Ｐゴシック" charset="0"/>
              </a:rPr>
              <a:t>If the students can visualize this picture, they should understand why </a:t>
            </a:r>
          </a:p>
          <a:p>
            <a:r>
              <a:rPr lang="en-US" baseline="0" dirty="0" smtClean="0">
                <a:ea typeface="ＭＳ Ｐゴシック" charset="0"/>
                <a:cs typeface="ＭＳ Ｐゴシック" charset="0"/>
              </a:rPr>
              <a:t>these transformations are correct. </a:t>
            </a:r>
            <a:endParaRPr lang="en-US" dirty="0">
              <a:ea typeface="ＭＳ Ｐゴシック" charset="0"/>
              <a:cs typeface="ＭＳ Ｐゴシック" charset="0"/>
            </a:endParaRPr>
          </a:p>
        </p:txBody>
      </p:sp>
      <p:sp>
        <p:nvSpPr>
          <p:cNvPr id="25603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5D0329FA-C528-E941-84B9-2A62FE4A63A5}" type="slidenum">
              <a:rPr lang="en-US" sz="1200"/>
              <a:pPr eaLnBrk="1" hangingPunct="1"/>
              <a:t>36</a:t>
            </a:fld>
            <a:endParaRPr lang="en-US" sz="120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25602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dirty="0" smtClean="0">
                <a:ea typeface="ＭＳ Ｐゴシック" charset="0"/>
                <a:cs typeface="ＭＳ Ｐゴシック" charset="0"/>
              </a:rPr>
              <a:t>For this example to be correct,</a:t>
            </a:r>
            <a:r>
              <a:rPr lang="en-US" baseline="0" dirty="0" smtClean="0">
                <a:ea typeface="ＭＳ Ｐゴシック" charset="0"/>
                <a:cs typeface="ＭＳ Ｐゴシック" charset="0"/>
              </a:rPr>
              <a:t> height needs to be height -1, but  using height  simplifies the code that is unrolled. </a:t>
            </a:r>
          </a:p>
          <a:p>
            <a:r>
              <a:rPr lang="en-US" baseline="0" dirty="0" smtClean="0">
                <a:ea typeface="ＭＳ Ｐゴシック" charset="0"/>
                <a:cs typeface="ＭＳ Ｐゴシック" charset="0"/>
              </a:rPr>
              <a:t>We can change it, if you rather have a correct code (it all depends on our definition of height. </a:t>
            </a:r>
          </a:p>
          <a:p>
            <a:endParaRPr lang="en-US" baseline="0" dirty="0" smtClean="0">
              <a:ea typeface="ＭＳ Ｐゴシック" charset="0"/>
              <a:cs typeface="ＭＳ Ｐゴシック" charset="0"/>
            </a:endParaRPr>
          </a:p>
          <a:p>
            <a:r>
              <a:rPr lang="en-US" baseline="0" dirty="0" smtClean="0">
                <a:ea typeface="ＭＳ Ｐゴシック" charset="0"/>
                <a:cs typeface="ＭＳ Ｐゴシック" charset="0"/>
              </a:rPr>
              <a:t>In the photo I am using -32 (instead of -1)</a:t>
            </a:r>
          </a:p>
          <a:p>
            <a:r>
              <a:rPr lang="en-US" baseline="0" dirty="0" smtClean="0">
                <a:ea typeface="ＭＳ Ｐゴシック" charset="0"/>
                <a:cs typeface="ＭＳ Ｐゴシック" charset="0"/>
              </a:rPr>
              <a:t>Also, I have an outer loop to show what happens when you shift once, twice, … </a:t>
            </a:r>
          </a:p>
        </p:txBody>
      </p:sp>
      <p:sp>
        <p:nvSpPr>
          <p:cNvPr id="25603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5D0329FA-C528-E941-84B9-2A62FE4A63A5}" type="slidenum">
              <a:rPr lang="en-US" sz="1200"/>
              <a:pPr eaLnBrk="1" hangingPunct="1"/>
              <a:t>37</a:t>
            </a:fld>
            <a:endParaRPr lang="en-US" sz="120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25602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ea typeface="ＭＳ Ｐゴシック" charset="0"/>
              <a:cs typeface="ＭＳ Ｐゴシック" charset="0"/>
            </a:endParaRPr>
          </a:p>
        </p:txBody>
      </p:sp>
      <p:sp>
        <p:nvSpPr>
          <p:cNvPr id="25603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5D0329FA-C528-E941-84B9-2A62FE4A63A5}" type="slidenum">
              <a:rPr lang="en-US" sz="1200"/>
              <a:pPr eaLnBrk="1" hangingPunct="1"/>
              <a:t>38</a:t>
            </a:fld>
            <a:endParaRPr lang="en-US" sz="120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25602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ea typeface="ＭＳ Ｐゴシック" charset="0"/>
              <a:cs typeface="ＭＳ Ｐゴシック" charset="0"/>
            </a:endParaRPr>
          </a:p>
          <a:p>
            <a:r>
              <a:rPr lang="en-US" dirty="0">
                <a:ea typeface="ＭＳ Ｐゴシック" charset="0"/>
                <a:cs typeface="ＭＳ Ｐゴシック" charset="0"/>
              </a:rPr>
              <a:t>There is a dependence across the </a:t>
            </a:r>
            <a:r>
              <a:rPr lang="en-US" dirty="0" err="1">
                <a:ea typeface="ＭＳ Ｐゴシック" charset="0"/>
                <a:cs typeface="ＭＳ Ｐゴシック" charset="0"/>
              </a:rPr>
              <a:t>i</a:t>
            </a:r>
            <a:r>
              <a:rPr lang="en-US" dirty="0">
                <a:ea typeface="ＭＳ Ｐゴシック" charset="0"/>
                <a:cs typeface="ＭＳ Ｐゴシック" charset="0"/>
              </a:rPr>
              <a:t> loop. Thus, we cannot parallelize the outer loop. </a:t>
            </a:r>
          </a:p>
          <a:p>
            <a:r>
              <a:rPr lang="en-US" dirty="0">
                <a:ea typeface="ＭＳ Ｐゴシック" charset="0"/>
                <a:cs typeface="ＭＳ Ｐゴシック" charset="0"/>
              </a:rPr>
              <a:t>However, there are not dependences in the j loop, so we could parallelize the inner loop. </a:t>
            </a:r>
            <a:endParaRPr lang="en-US" dirty="0" smtClean="0">
              <a:ea typeface="ＭＳ Ｐゴシック" charset="0"/>
              <a:cs typeface="ＭＳ Ｐゴシック" charset="0"/>
            </a:endParaRPr>
          </a:p>
          <a:p>
            <a:r>
              <a:rPr lang="en-US" dirty="0" smtClean="0">
                <a:ea typeface="ＭＳ Ｐゴシック" charset="0"/>
                <a:cs typeface="ＭＳ Ｐゴシック" charset="0"/>
              </a:rPr>
              <a:t>I did not put this in the slides, but we could do it. </a:t>
            </a:r>
            <a:endParaRPr lang="en-US" dirty="0">
              <a:ea typeface="ＭＳ Ｐゴシック" charset="0"/>
              <a:cs typeface="ＭＳ Ｐゴシック" charset="0"/>
            </a:endParaRPr>
          </a:p>
          <a:p>
            <a:endParaRPr lang="en-US" dirty="0">
              <a:solidFill>
                <a:srgbClr val="3366FF"/>
              </a:solidFill>
              <a:ea typeface="ＭＳ Ｐゴシック" charset="0"/>
              <a:cs typeface="Arial" charset="0"/>
            </a:endParaRPr>
          </a:p>
          <a:p>
            <a:r>
              <a:rPr lang="en-US" dirty="0">
                <a:solidFill>
                  <a:srgbClr val="3366FF"/>
                </a:solidFill>
                <a:ea typeface="ＭＳ Ｐゴシック" charset="0"/>
                <a:cs typeface="Arial" charset="0"/>
              </a:rPr>
              <a:t>  for (</a:t>
            </a:r>
            <a:r>
              <a:rPr lang="en-US" dirty="0" err="1">
                <a:solidFill>
                  <a:srgbClr val="3366FF"/>
                </a:solidFill>
                <a:ea typeface="ＭＳ Ｐゴシック" charset="0"/>
                <a:cs typeface="Arial" charset="0"/>
              </a:rPr>
              <a:t>i</a:t>
            </a:r>
            <a:r>
              <a:rPr lang="en-US" dirty="0">
                <a:solidFill>
                  <a:srgbClr val="3366FF"/>
                </a:solidFill>
                <a:ea typeface="ＭＳ Ｐゴシック" charset="0"/>
                <a:cs typeface="Arial" charset="0"/>
              </a:rPr>
              <a:t> = 1; </a:t>
            </a:r>
            <a:r>
              <a:rPr lang="en-US" dirty="0" err="1">
                <a:solidFill>
                  <a:srgbClr val="3366FF"/>
                </a:solidFill>
                <a:ea typeface="ＭＳ Ｐゴシック" charset="0"/>
                <a:cs typeface="Arial" charset="0"/>
              </a:rPr>
              <a:t>i</a:t>
            </a:r>
            <a:r>
              <a:rPr lang="en-US" dirty="0">
                <a:solidFill>
                  <a:srgbClr val="3366FF"/>
                </a:solidFill>
                <a:ea typeface="ＭＳ Ｐゴシック" charset="0"/>
                <a:cs typeface="Arial" charset="0"/>
              </a:rPr>
              <a:t> &lt; N; </a:t>
            </a:r>
            <a:r>
              <a:rPr lang="en-US" dirty="0" err="1">
                <a:solidFill>
                  <a:srgbClr val="3366FF"/>
                </a:solidFill>
                <a:ea typeface="ＭＳ Ｐゴシック" charset="0"/>
                <a:cs typeface="Arial" charset="0"/>
              </a:rPr>
              <a:t>i</a:t>
            </a:r>
            <a:r>
              <a:rPr lang="en-US" dirty="0">
                <a:solidFill>
                  <a:srgbClr val="3366FF"/>
                </a:solidFill>
                <a:ea typeface="ＭＳ Ｐゴシック" charset="0"/>
                <a:cs typeface="Arial" charset="0"/>
              </a:rPr>
              <a:t>++)</a:t>
            </a:r>
          </a:p>
          <a:p>
            <a:r>
              <a:rPr lang="en-US" dirty="0">
                <a:solidFill>
                  <a:srgbClr val="3366FF"/>
                </a:solidFill>
                <a:ea typeface="ＭＳ Ｐゴシック" charset="0"/>
                <a:cs typeface="Arial" charset="0"/>
              </a:rPr>
              <a:t>     #pragma </a:t>
            </a:r>
            <a:r>
              <a:rPr lang="en-US" dirty="0" err="1">
                <a:solidFill>
                  <a:srgbClr val="3366FF"/>
                </a:solidFill>
                <a:ea typeface="ＭＳ Ｐゴシック" charset="0"/>
                <a:cs typeface="Arial" charset="0"/>
              </a:rPr>
              <a:t>omp</a:t>
            </a:r>
            <a:r>
              <a:rPr lang="en-US" dirty="0">
                <a:solidFill>
                  <a:srgbClr val="3366FF"/>
                </a:solidFill>
                <a:ea typeface="ＭＳ Ｐゴシック" charset="0"/>
                <a:cs typeface="Arial" charset="0"/>
              </a:rPr>
              <a:t> parallel for</a:t>
            </a:r>
          </a:p>
          <a:p>
            <a:r>
              <a:rPr lang="en-US" dirty="0">
                <a:solidFill>
                  <a:srgbClr val="3366FF"/>
                </a:solidFill>
                <a:ea typeface="ＭＳ Ｐゴシック" charset="0"/>
                <a:cs typeface="Arial" charset="0"/>
              </a:rPr>
              <a:t>     for (j = 0; j &lt; N; j++)</a:t>
            </a:r>
          </a:p>
          <a:p>
            <a:r>
              <a:rPr lang="en-US" dirty="0">
                <a:solidFill>
                  <a:srgbClr val="3366FF"/>
                </a:solidFill>
                <a:ea typeface="ＭＳ Ｐゴシック" charset="0"/>
                <a:cs typeface="Arial" charset="0"/>
              </a:rPr>
              <a:t>        a[</a:t>
            </a:r>
            <a:r>
              <a:rPr lang="en-US" dirty="0" err="1">
                <a:solidFill>
                  <a:srgbClr val="3366FF"/>
                </a:solidFill>
                <a:ea typeface="ＭＳ Ｐゴシック" charset="0"/>
                <a:cs typeface="Arial" charset="0"/>
              </a:rPr>
              <a:t>i</a:t>
            </a:r>
            <a:r>
              <a:rPr lang="en-US" dirty="0">
                <a:solidFill>
                  <a:srgbClr val="3366FF"/>
                </a:solidFill>
                <a:ea typeface="ＭＳ Ｐゴシック" charset="0"/>
                <a:cs typeface="Arial" charset="0"/>
              </a:rPr>
              <a:t>][j] = b[</a:t>
            </a:r>
            <a:r>
              <a:rPr lang="en-US" dirty="0" err="1">
                <a:solidFill>
                  <a:srgbClr val="3366FF"/>
                </a:solidFill>
                <a:ea typeface="ＭＳ Ｐゴシック" charset="0"/>
                <a:cs typeface="Arial" charset="0"/>
              </a:rPr>
              <a:t>i</a:t>
            </a:r>
            <a:r>
              <a:rPr lang="en-US" dirty="0">
                <a:solidFill>
                  <a:srgbClr val="3366FF"/>
                </a:solidFill>
                <a:ea typeface="ＭＳ Ｐゴシック" charset="0"/>
                <a:cs typeface="Arial" charset="0"/>
              </a:rPr>
              <a:t>][j] + a[i-1][j] </a:t>
            </a:r>
          </a:p>
          <a:p>
            <a:r>
              <a:rPr lang="en-US" dirty="0">
                <a:solidFill>
                  <a:srgbClr val="3366FF"/>
                </a:solidFill>
                <a:ea typeface="ＭＳ Ｐゴシック" charset="0"/>
                <a:cs typeface="Arial" charset="0"/>
              </a:rPr>
              <a:t> </a:t>
            </a:r>
          </a:p>
          <a:p>
            <a:endParaRPr lang="en-US" dirty="0">
              <a:ea typeface="ＭＳ Ｐゴシック" charset="0"/>
              <a:cs typeface="ＭＳ Ｐゴシック" charset="0"/>
            </a:endParaRPr>
          </a:p>
        </p:txBody>
      </p:sp>
      <p:sp>
        <p:nvSpPr>
          <p:cNvPr id="25603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5D0329FA-C528-E941-84B9-2A62FE4A63A5}" type="slidenum">
              <a:rPr lang="en-US" sz="1200"/>
              <a:pPr eaLnBrk="1" hangingPunct="1"/>
              <a:t>39</a:t>
            </a:fld>
            <a:endParaRPr lang="en-US" sz="120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25602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dirty="0" smtClean="0">
                <a:ea typeface="ＭＳ Ｐゴシック" charset="0"/>
                <a:cs typeface="ＭＳ Ｐゴシック" charset="0"/>
              </a:rPr>
              <a:t>I unroll</a:t>
            </a:r>
            <a:r>
              <a:rPr lang="en-US" baseline="0" dirty="0" smtClean="0">
                <a:ea typeface="ＭＳ Ｐゴシック" charset="0"/>
                <a:cs typeface="ＭＳ Ｐゴシック" charset="0"/>
              </a:rPr>
              <a:t> two outer j iterations, and assume there are only 4 iterations in the </a:t>
            </a:r>
            <a:r>
              <a:rPr lang="en-US" baseline="0" dirty="0" err="1" smtClean="0">
                <a:ea typeface="ＭＳ Ｐゴシック" charset="0"/>
                <a:cs typeface="ＭＳ Ｐゴシック" charset="0"/>
              </a:rPr>
              <a:t>i</a:t>
            </a:r>
            <a:r>
              <a:rPr lang="en-US" baseline="0" dirty="0" smtClean="0">
                <a:ea typeface="ＭＳ Ｐゴシック" charset="0"/>
                <a:cs typeface="ＭＳ Ｐゴシック" charset="0"/>
              </a:rPr>
              <a:t> loop. </a:t>
            </a:r>
            <a:endParaRPr lang="en-US" dirty="0">
              <a:ea typeface="ＭＳ Ｐゴシック" charset="0"/>
              <a:cs typeface="ＭＳ Ｐゴシック" charset="0"/>
            </a:endParaRPr>
          </a:p>
        </p:txBody>
      </p:sp>
      <p:sp>
        <p:nvSpPr>
          <p:cNvPr id="25603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5D0329FA-C528-E941-84B9-2A62FE4A63A5}" type="slidenum">
              <a:rPr lang="en-US" sz="1200"/>
              <a:pPr eaLnBrk="1" hangingPunct="1"/>
              <a:t>40</a:t>
            </a:fld>
            <a:endParaRPr lang="en-US" sz="120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25602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ea typeface="ＭＳ Ｐゴシック" charset="0"/>
              <a:cs typeface="ＭＳ Ｐゴシック" charset="0"/>
            </a:endParaRPr>
          </a:p>
          <a:p>
            <a:endParaRPr lang="en-US" dirty="0">
              <a:ea typeface="ＭＳ Ｐゴシック" charset="0"/>
              <a:cs typeface="ＭＳ Ｐゴシック" charset="0"/>
            </a:endParaRPr>
          </a:p>
          <a:p>
            <a:r>
              <a:rPr lang="en-US" dirty="0">
                <a:ea typeface="ＭＳ Ｐゴシック" charset="0"/>
                <a:cs typeface="ＭＳ Ｐゴシック" charset="0"/>
              </a:rPr>
              <a:t>There is a dependence across the </a:t>
            </a:r>
            <a:r>
              <a:rPr lang="en-US" dirty="0" err="1">
                <a:ea typeface="ＭＳ Ｐゴシック" charset="0"/>
                <a:cs typeface="ＭＳ Ｐゴシック" charset="0"/>
              </a:rPr>
              <a:t>i</a:t>
            </a:r>
            <a:r>
              <a:rPr lang="en-US" dirty="0">
                <a:ea typeface="ＭＳ Ｐゴシック" charset="0"/>
                <a:cs typeface="ＭＳ Ｐゴシック" charset="0"/>
              </a:rPr>
              <a:t> loop. Thus, we cannot parallelize the outer loop. </a:t>
            </a:r>
          </a:p>
          <a:p>
            <a:r>
              <a:rPr lang="en-US" dirty="0">
                <a:ea typeface="ＭＳ Ｐゴシック" charset="0"/>
                <a:cs typeface="ＭＳ Ｐゴシック" charset="0"/>
              </a:rPr>
              <a:t>However, there are not dependences in the j loop, so we could parallelize the inner loop. </a:t>
            </a:r>
          </a:p>
          <a:p>
            <a:endParaRPr lang="en-US" dirty="0">
              <a:solidFill>
                <a:srgbClr val="3366FF"/>
              </a:solidFill>
              <a:ea typeface="ＭＳ Ｐゴシック" charset="0"/>
              <a:cs typeface="Arial" charset="0"/>
            </a:endParaRPr>
          </a:p>
          <a:p>
            <a:r>
              <a:rPr lang="en-US" dirty="0">
                <a:solidFill>
                  <a:srgbClr val="3366FF"/>
                </a:solidFill>
                <a:ea typeface="ＭＳ Ｐゴシック" charset="0"/>
                <a:cs typeface="Arial" charset="0"/>
              </a:rPr>
              <a:t>  for (</a:t>
            </a:r>
            <a:r>
              <a:rPr lang="en-US" dirty="0" err="1">
                <a:solidFill>
                  <a:srgbClr val="3366FF"/>
                </a:solidFill>
                <a:ea typeface="ＭＳ Ｐゴシック" charset="0"/>
                <a:cs typeface="Arial" charset="0"/>
              </a:rPr>
              <a:t>i</a:t>
            </a:r>
            <a:r>
              <a:rPr lang="en-US" dirty="0">
                <a:solidFill>
                  <a:srgbClr val="3366FF"/>
                </a:solidFill>
                <a:ea typeface="ＭＳ Ｐゴシック" charset="0"/>
                <a:cs typeface="Arial" charset="0"/>
              </a:rPr>
              <a:t> = 1; </a:t>
            </a:r>
            <a:r>
              <a:rPr lang="en-US" dirty="0" err="1">
                <a:solidFill>
                  <a:srgbClr val="3366FF"/>
                </a:solidFill>
                <a:ea typeface="ＭＳ Ｐゴシック" charset="0"/>
                <a:cs typeface="Arial" charset="0"/>
              </a:rPr>
              <a:t>i</a:t>
            </a:r>
            <a:r>
              <a:rPr lang="en-US" dirty="0">
                <a:solidFill>
                  <a:srgbClr val="3366FF"/>
                </a:solidFill>
                <a:ea typeface="ＭＳ Ｐゴシック" charset="0"/>
                <a:cs typeface="Arial" charset="0"/>
              </a:rPr>
              <a:t> &lt; N; </a:t>
            </a:r>
            <a:r>
              <a:rPr lang="en-US" dirty="0" err="1">
                <a:solidFill>
                  <a:srgbClr val="3366FF"/>
                </a:solidFill>
                <a:ea typeface="ＭＳ Ｐゴシック" charset="0"/>
                <a:cs typeface="Arial" charset="0"/>
              </a:rPr>
              <a:t>i</a:t>
            </a:r>
            <a:r>
              <a:rPr lang="en-US" dirty="0">
                <a:solidFill>
                  <a:srgbClr val="3366FF"/>
                </a:solidFill>
                <a:ea typeface="ＭＳ Ｐゴシック" charset="0"/>
                <a:cs typeface="Arial" charset="0"/>
              </a:rPr>
              <a:t>++)</a:t>
            </a:r>
          </a:p>
          <a:p>
            <a:r>
              <a:rPr lang="en-US" dirty="0">
                <a:solidFill>
                  <a:srgbClr val="3366FF"/>
                </a:solidFill>
                <a:ea typeface="ＭＳ Ｐゴシック" charset="0"/>
                <a:cs typeface="Arial" charset="0"/>
              </a:rPr>
              <a:t>     #pragma </a:t>
            </a:r>
            <a:r>
              <a:rPr lang="en-US" dirty="0" err="1">
                <a:solidFill>
                  <a:srgbClr val="3366FF"/>
                </a:solidFill>
                <a:ea typeface="ＭＳ Ｐゴシック" charset="0"/>
                <a:cs typeface="Arial" charset="0"/>
              </a:rPr>
              <a:t>omp</a:t>
            </a:r>
            <a:r>
              <a:rPr lang="en-US" dirty="0">
                <a:solidFill>
                  <a:srgbClr val="3366FF"/>
                </a:solidFill>
                <a:ea typeface="ＭＳ Ｐゴシック" charset="0"/>
                <a:cs typeface="Arial" charset="0"/>
              </a:rPr>
              <a:t> parallel for</a:t>
            </a:r>
          </a:p>
          <a:p>
            <a:r>
              <a:rPr lang="en-US" dirty="0">
                <a:solidFill>
                  <a:srgbClr val="3366FF"/>
                </a:solidFill>
                <a:ea typeface="ＭＳ Ｐゴシック" charset="0"/>
                <a:cs typeface="Arial" charset="0"/>
              </a:rPr>
              <a:t>     for (j = 0; j &lt; N; j++)</a:t>
            </a:r>
          </a:p>
          <a:p>
            <a:r>
              <a:rPr lang="en-US" dirty="0">
                <a:solidFill>
                  <a:srgbClr val="3366FF"/>
                </a:solidFill>
                <a:ea typeface="ＭＳ Ｐゴシック" charset="0"/>
                <a:cs typeface="Arial" charset="0"/>
              </a:rPr>
              <a:t>        a[</a:t>
            </a:r>
            <a:r>
              <a:rPr lang="en-US" dirty="0" err="1">
                <a:solidFill>
                  <a:srgbClr val="3366FF"/>
                </a:solidFill>
                <a:ea typeface="ＭＳ Ｐゴシック" charset="0"/>
                <a:cs typeface="Arial" charset="0"/>
              </a:rPr>
              <a:t>i</a:t>
            </a:r>
            <a:r>
              <a:rPr lang="en-US" dirty="0">
                <a:solidFill>
                  <a:srgbClr val="3366FF"/>
                </a:solidFill>
                <a:ea typeface="ＭＳ Ｐゴシック" charset="0"/>
                <a:cs typeface="Arial" charset="0"/>
              </a:rPr>
              <a:t>][j] = b[</a:t>
            </a:r>
            <a:r>
              <a:rPr lang="en-US" dirty="0" err="1">
                <a:solidFill>
                  <a:srgbClr val="3366FF"/>
                </a:solidFill>
                <a:ea typeface="ＭＳ Ｐゴシック" charset="0"/>
                <a:cs typeface="Arial" charset="0"/>
              </a:rPr>
              <a:t>i</a:t>
            </a:r>
            <a:r>
              <a:rPr lang="en-US" dirty="0">
                <a:solidFill>
                  <a:srgbClr val="3366FF"/>
                </a:solidFill>
                <a:ea typeface="ＭＳ Ｐゴシック" charset="0"/>
                <a:cs typeface="Arial" charset="0"/>
              </a:rPr>
              <a:t>][j] + a[i-1][j] </a:t>
            </a:r>
          </a:p>
          <a:p>
            <a:r>
              <a:rPr lang="en-US" dirty="0">
                <a:solidFill>
                  <a:srgbClr val="3366FF"/>
                </a:solidFill>
                <a:ea typeface="ＭＳ Ｐゴシック" charset="0"/>
                <a:cs typeface="Arial" charset="0"/>
              </a:rPr>
              <a:t> </a:t>
            </a:r>
          </a:p>
          <a:p>
            <a:endParaRPr lang="en-US" dirty="0">
              <a:ea typeface="ＭＳ Ｐゴシック" charset="0"/>
              <a:cs typeface="ＭＳ Ｐゴシック" charset="0"/>
            </a:endParaRPr>
          </a:p>
        </p:txBody>
      </p:sp>
      <p:sp>
        <p:nvSpPr>
          <p:cNvPr id="25603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5D0329FA-C528-E941-84B9-2A62FE4A63A5}" type="slidenum">
              <a:rPr lang="en-US" sz="1200"/>
              <a:pPr eaLnBrk="1" hangingPunct="1"/>
              <a:t>41</a:t>
            </a:fld>
            <a:endParaRPr lang="en-US" sz="120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25602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dirty="0">
                <a:ea typeface="ＭＳ Ｐゴシック" charset="0"/>
                <a:cs typeface="ＭＳ Ｐゴシック" charset="0"/>
              </a:rPr>
              <a:t>Dependence definition. </a:t>
            </a:r>
          </a:p>
          <a:p>
            <a:endParaRPr lang="en-US" dirty="0">
              <a:ea typeface="ＭＳ Ｐゴシック" charset="0"/>
              <a:cs typeface="ＭＳ Ｐゴシック" charset="0"/>
            </a:endParaRPr>
          </a:p>
          <a:p>
            <a:endParaRPr lang="en-US" dirty="0">
              <a:ea typeface="ＭＳ Ｐゴシック" charset="0"/>
              <a:cs typeface="ＭＳ Ｐゴシック" charset="0"/>
            </a:endParaRPr>
          </a:p>
          <a:p>
            <a:r>
              <a:rPr lang="en-US" dirty="0">
                <a:ea typeface="ＭＳ Ｐゴシック" charset="0"/>
                <a:cs typeface="ＭＳ Ｐゴシック" charset="0"/>
              </a:rPr>
              <a:t>There is a dependence across the j</a:t>
            </a:r>
            <a:r>
              <a:rPr lang="en-US" dirty="0" smtClean="0">
                <a:ea typeface="ＭＳ Ｐゴシック" charset="0"/>
                <a:cs typeface="ＭＳ Ｐゴシック" charset="0"/>
              </a:rPr>
              <a:t> </a:t>
            </a:r>
            <a:r>
              <a:rPr lang="en-US" dirty="0">
                <a:ea typeface="ＭＳ Ｐゴシック" charset="0"/>
                <a:cs typeface="ＭＳ Ｐゴシック" charset="0"/>
              </a:rPr>
              <a:t>loop. Thus, we cannot parallelize the outer loop. </a:t>
            </a:r>
          </a:p>
          <a:p>
            <a:r>
              <a:rPr lang="en-US" dirty="0">
                <a:ea typeface="ＭＳ Ｐゴシック" charset="0"/>
                <a:cs typeface="ＭＳ Ｐゴシック" charset="0"/>
              </a:rPr>
              <a:t>However, there are not dependences in the </a:t>
            </a:r>
            <a:r>
              <a:rPr lang="en-US" dirty="0" err="1" smtClean="0">
                <a:ea typeface="ＭＳ Ｐゴシック" charset="0"/>
                <a:cs typeface="ＭＳ Ｐゴシック" charset="0"/>
              </a:rPr>
              <a:t>i</a:t>
            </a:r>
            <a:r>
              <a:rPr lang="en-US" dirty="0" smtClean="0">
                <a:ea typeface="ＭＳ Ｐゴシック" charset="0"/>
                <a:cs typeface="ＭＳ Ｐゴシック" charset="0"/>
              </a:rPr>
              <a:t> </a:t>
            </a:r>
            <a:r>
              <a:rPr lang="en-US" dirty="0">
                <a:ea typeface="ＭＳ Ｐゴシック" charset="0"/>
                <a:cs typeface="ＭＳ Ｐゴシック" charset="0"/>
              </a:rPr>
              <a:t>loop, so we could parallelize the inner loop. </a:t>
            </a:r>
            <a:endParaRPr lang="en-US" dirty="0" smtClean="0">
              <a:ea typeface="ＭＳ Ｐゴシック" charset="0"/>
              <a:cs typeface="ＭＳ Ｐゴシック" charset="0"/>
            </a:endParaRPr>
          </a:p>
          <a:p>
            <a:r>
              <a:rPr lang="en-US" dirty="0" smtClean="0">
                <a:ea typeface="ＭＳ Ｐゴシック" charset="0"/>
                <a:cs typeface="ＭＳ Ｐゴシック" charset="0"/>
              </a:rPr>
              <a:t>This is inefficient</a:t>
            </a:r>
            <a:r>
              <a:rPr lang="en-US" baseline="0" dirty="0" smtClean="0">
                <a:ea typeface="ＭＳ Ｐゴシック" charset="0"/>
                <a:cs typeface="ＭＳ Ｐゴシック" charset="0"/>
              </a:rPr>
              <a:t> (when the outer loop can be parallelized) because we are introducing overheads:</a:t>
            </a:r>
          </a:p>
          <a:p>
            <a:r>
              <a:rPr lang="en-US" baseline="0" dirty="0" smtClean="0">
                <a:ea typeface="ＭＳ Ｐゴシック" charset="0"/>
                <a:cs typeface="ＭＳ Ｐゴシック" charset="0"/>
              </a:rPr>
              <a:t>each iteration j of the outer loop we have to fork and join threads. </a:t>
            </a:r>
            <a:endParaRPr lang="en-US" dirty="0">
              <a:ea typeface="ＭＳ Ｐゴシック" charset="0"/>
              <a:cs typeface="ＭＳ Ｐゴシック" charset="0"/>
            </a:endParaRPr>
          </a:p>
          <a:p>
            <a:endParaRPr lang="en-US" dirty="0">
              <a:solidFill>
                <a:srgbClr val="3366FF"/>
              </a:solidFill>
              <a:ea typeface="ＭＳ Ｐゴシック" charset="0"/>
              <a:cs typeface="Arial" charset="0"/>
            </a:endParaRPr>
          </a:p>
          <a:p>
            <a:pPr eaLnBrk="1" hangingPunct="1">
              <a:spcBef>
                <a:spcPct val="20000"/>
              </a:spcBef>
              <a:buFont typeface="Arial" charset="0"/>
              <a:buNone/>
            </a:pPr>
            <a:r>
              <a:rPr lang="en-US" dirty="0">
                <a:solidFill>
                  <a:srgbClr val="3366FF"/>
                </a:solidFill>
                <a:ea typeface="ＭＳ Ｐゴシック" charset="0"/>
                <a:cs typeface="Arial" charset="0"/>
              </a:rPr>
              <a:t> </a:t>
            </a:r>
            <a:r>
              <a:rPr lang="en-US" dirty="0" smtClean="0">
                <a:latin typeface="+mn-lt"/>
                <a:ea typeface="+mn-ea"/>
                <a:cs typeface="+mn-cs"/>
              </a:rPr>
              <a:t>for (</a:t>
            </a:r>
            <a:r>
              <a:rPr lang="en-US" dirty="0" err="1" smtClean="0">
                <a:latin typeface="+mn-lt"/>
                <a:ea typeface="+mn-ea"/>
                <a:cs typeface="+mn-cs"/>
              </a:rPr>
              <a:t>int</a:t>
            </a:r>
            <a:r>
              <a:rPr lang="en-US" dirty="0" smtClean="0">
                <a:latin typeface="+mn-lt"/>
                <a:ea typeface="+mn-ea"/>
                <a:cs typeface="+mn-cs"/>
              </a:rPr>
              <a:t> j = height; j &gt; 0; j--)</a:t>
            </a:r>
          </a:p>
          <a:p>
            <a:pPr eaLnBrk="1" hangingPunct="1">
              <a:spcBef>
                <a:spcPct val="20000"/>
              </a:spcBef>
              <a:buFont typeface="Arial" charset="0"/>
              <a:buNone/>
            </a:pPr>
            <a:r>
              <a:rPr lang="en-US" dirty="0" smtClean="0">
                <a:latin typeface="+mn-lt"/>
                <a:ea typeface="+mn-ea"/>
                <a:cs typeface="+mn-cs"/>
              </a:rPr>
              <a:t>  #pragma </a:t>
            </a:r>
            <a:r>
              <a:rPr lang="en-US" dirty="0" err="1" smtClean="0">
                <a:latin typeface="+mn-lt"/>
                <a:ea typeface="+mn-ea"/>
                <a:cs typeface="+mn-cs"/>
              </a:rPr>
              <a:t>omp</a:t>
            </a:r>
            <a:r>
              <a:rPr lang="en-US" dirty="0" smtClean="0">
                <a:latin typeface="+mn-lt"/>
                <a:ea typeface="+mn-ea"/>
                <a:cs typeface="+mn-cs"/>
              </a:rPr>
              <a:t> parallel for</a:t>
            </a:r>
          </a:p>
          <a:p>
            <a:pPr eaLnBrk="1" hangingPunct="1">
              <a:spcBef>
                <a:spcPct val="20000"/>
              </a:spcBef>
              <a:buFont typeface="Arial" charset="0"/>
              <a:buNone/>
            </a:pPr>
            <a:r>
              <a:rPr lang="en-US" dirty="0" smtClean="0">
                <a:latin typeface="+mn-lt"/>
                <a:ea typeface="+mn-ea"/>
                <a:cs typeface="+mn-cs"/>
              </a:rPr>
              <a:t>  for (</a:t>
            </a:r>
            <a:r>
              <a:rPr lang="en-US" dirty="0" err="1" smtClean="0">
                <a:latin typeface="+mn-lt"/>
                <a:ea typeface="+mn-ea"/>
                <a:cs typeface="+mn-cs"/>
              </a:rPr>
              <a:t>int</a:t>
            </a:r>
            <a:r>
              <a:rPr lang="en-US" dirty="0" smtClean="0">
                <a:latin typeface="+mn-lt"/>
                <a:ea typeface="+mn-ea"/>
                <a:cs typeface="+mn-cs"/>
              </a:rPr>
              <a:t> </a:t>
            </a:r>
            <a:r>
              <a:rPr lang="en-US" dirty="0" err="1" smtClean="0">
                <a:latin typeface="+mn-lt"/>
                <a:ea typeface="+mn-ea"/>
                <a:cs typeface="+mn-cs"/>
              </a:rPr>
              <a:t>i</a:t>
            </a:r>
            <a:r>
              <a:rPr lang="en-US" dirty="0" smtClean="0">
                <a:latin typeface="+mn-lt"/>
                <a:ea typeface="+mn-ea"/>
                <a:cs typeface="+mn-cs"/>
              </a:rPr>
              <a:t> = 0; </a:t>
            </a:r>
            <a:r>
              <a:rPr lang="en-US" dirty="0" err="1" smtClean="0">
                <a:latin typeface="+mn-lt"/>
                <a:ea typeface="+mn-ea"/>
                <a:cs typeface="+mn-cs"/>
              </a:rPr>
              <a:t>i</a:t>
            </a:r>
            <a:r>
              <a:rPr lang="en-US" dirty="0" smtClean="0">
                <a:latin typeface="+mn-lt"/>
                <a:ea typeface="+mn-ea"/>
                <a:cs typeface="+mn-cs"/>
              </a:rPr>
              <a:t> &lt; width; </a:t>
            </a:r>
            <a:r>
              <a:rPr lang="en-US" dirty="0" err="1" smtClean="0">
                <a:latin typeface="+mn-lt"/>
                <a:ea typeface="+mn-ea"/>
                <a:cs typeface="+mn-cs"/>
              </a:rPr>
              <a:t>i</a:t>
            </a:r>
            <a:r>
              <a:rPr lang="en-US" dirty="0" smtClean="0">
                <a:latin typeface="+mn-lt"/>
                <a:ea typeface="+mn-ea"/>
                <a:cs typeface="+mn-cs"/>
              </a:rPr>
              <a:t>++)</a:t>
            </a:r>
          </a:p>
          <a:p>
            <a:pPr eaLnBrk="1" hangingPunct="1">
              <a:spcBef>
                <a:spcPct val="20000"/>
              </a:spcBef>
              <a:buFont typeface="Arial" charset="0"/>
              <a:buNone/>
            </a:pPr>
            <a:r>
              <a:rPr lang="en-US" dirty="0" smtClean="0">
                <a:latin typeface="+mn-lt"/>
                <a:ea typeface="+mn-ea"/>
                <a:cs typeface="+mn-cs"/>
              </a:rPr>
              <a:t>    *image(</a:t>
            </a:r>
            <a:r>
              <a:rPr lang="en-US" dirty="0" err="1" smtClean="0">
                <a:latin typeface="+mn-lt"/>
                <a:ea typeface="+mn-ea"/>
                <a:cs typeface="+mn-cs"/>
              </a:rPr>
              <a:t>i,j</a:t>
            </a:r>
            <a:r>
              <a:rPr lang="en-US" dirty="0" smtClean="0">
                <a:latin typeface="+mn-lt"/>
                <a:ea typeface="+mn-ea"/>
                <a:cs typeface="+mn-cs"/>
              </a:rPr>
              <a:t>) = *image(i,j-1) </a:t>
            </a:r>
          </a:p>
          <a:p>
            <a:endParaRPr lang="en-US" dirty="0">
              <a:solidFill>
                <a:srgbClr val="3366FF"/>
              </a:solidFill>
              <a:ea typeface="ＭＳ Ｐゴシック" charset="0"/>
              <a:cs typeface="Arial" charset="0"/>
            </a:endParaRPr>
          </a:p>
          <a:p>
            <a:endParaRPr lang="en-US" dirty="0">
              <a:ea typeface="ＭＳ Ｐゴシック" charset="0"/>
              <a:cs typeface="ＭＳ Ｐゴシック" charset="0"/>
            </a:endParaRPr>
          </a:p>
        </p:txBody>
      </p:sp>
      <p:sp>
        <p:nvSpPr>
          <p:cNvPr id="25603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5D0329FA-C528-E941-84B9-2A62FE4A63A5}" type="slidenum">
              <a:rPr lang="en-US" sz="1200"/>
              <a:pPr eaLnBrk="1" hangingPunct="1"/>
              <a:t>42</a:t>
            </a:fld>
            <a:endParaRPr lang="en-US" sz="120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So, what happened? Obviously, there is a data race, because the output of the parallel code is different from the output of the serial code. </a:t>
            </a:r>
            <a:endParaRPr lang="en-US" baseline="0" dirty="0" smtClean="0"/>
          </a:p>
          <a:p>
            <a:endParaRPr lang="en-US" dirty="0" smtClean="0"/>
          </a:p>
          <a:p>
            <a:r>
              <a:rPr lang="en-US" dirty="0" smtClean="0"/>
              <a:t>For</a:t>
            </a:r>
            <a:r>
              <a:rPr lang="en-US" baseline="0" dirty="0" smtClean="0"/>
              <a:t> this example, instead of image(I, j-1) I used image (I, j-32). Otherwise, it is difficult to appreciate the difference between the two executions.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838F4-043A-664A-B724-EE0E692AE9D8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07771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25602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solidFill>
                <a:srgbClr val="3366FF"/>
              </a:solidFill>
              <a:ea typeface="ＭＳ Ｐゴシック" charset="0"/>
              <a:cs typeface="Arial" charset="0"/>
            </a:endParaRPr>
          </a:p>
          <a:p>
            <a:r>
              <a:rPr lang="en-US" dirty="0">
                <a:solidFill>
                  <a:srgbClr val="3366FF"/>
                </a:solidFill>
                <a:ea typeface="ＭＳ Ｐゴシック" charset="0"/>
                <a:cs typeface="Arial" charset="0"/>
              </a:rPr>
              <a:t> </a:t>
            </a:r>
          </a:p>
          <a:p>
            <a:endParaRPr lang="en-US" dirty="0">
              <a:ea typeface="ＭＳ Ｐゴシック" charset="0"/>
              <a:cs typeface="ＭＳ Ｐゴシック" charset="0"/>
            </a:endParaRPr>
          </a:p>
        </p:txBody>
      </p:sp>
      <p:sp>
        <p:nvSpPr>
          <p:cNvPr id="25603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5D0329FA-C528-E941-84B9-2A62FE4A63A5}" type="slidenum">
              <a:rPr lang="en-US" sz="1200"/>
              <a:pPr eaLnBrk="1" hangingPunct="1"/>
              <a:t>44</a:t>
            </a:fld>
            <a:endParaRPr lang="en-US" sz="120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last statement</a:t>
            </a:r>
            <a:r>
              <a:rPr lang="en-US" baseline="0" dirty="0" smtClean="0"/>
              <a:t> is very important for what we are going to do.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838F4-043A-664A-B724-EE0E692AE9D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7980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Notice that the notion of dependence can be used to determine when any transformation is correct/legal. </a:t>
            </a:r>
          </a:p>
          <a:p>
            <a:r>
              <a:rPr lang="en-US" dirty="0" smtClean="0"/>
              <a:t>Parallelization or loop interchange are transformation. If we respect</a:t>
            </a:r>
            <a:r>
              <a:rPr lang="en-US" baseline="0" dirty="0" smtClean="0"/>
              <a:t> the data dependences of the original </a:t>
            </a:r>
          </a:p>
          <a:p>
            <a:r>
              <a:rPr lang="en-US" baseline="0" dirty="0" smtClean="0"/>
              <a:t>program, the transformation is correct. If the data dependences of the original program cannot be guaranteed</a:t>
            </a:r>
          </a:p>
          <a:p>
            <a:r>
              <a:rPr lang="en-US" baseline="0" dirty="0" smtClean="0"/>
              <a:t>the program will not be correct.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838F4-043A-664A-B724-EE0E692AE9D8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10751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25602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dirty="0" smtClean="0">
                <a:ea typeface="ＭＳ Ｐゴシック" charset="0"/>
                <a:cs typeface="ＭＳ Ｐゴシック" charset="0"/>
              </a:rPr>
              <a:t>Of</a:t>
            </a:r>
            <a:r>
              <a:rPr lang="en-US" baseline="0" dirty="0" smtClean="0">
                <a:ea typeface="ＭＳ Ｐゴシック" charset="0"/>
                <a:cs typeface="ＭＳ Ｐゴシック" charset="0"/>
              </a:rPr>
              <a:t> course, in the code where I interchanged the loops there are statements that are data dependent, but they </a:t>
            </a:r>
          </a:p>
          <a:p>
            <a:r>
              <a:rPr lang="en-US" baseline="0" dirty="0" smtClean="0">
                <a:ea typeface="ＭＳ Ｐゴシック" charset="0"/>
                <a:cs typeface="ＭＳ Ｐゴシック" charset="0"/>
              </a:rPr>
              <a:t>execute in the same order of the original code (in the left)</a:t>
            </a:r>
            <a:endParaRPr lang="en-US" dirty="0" smtClean="0">
              <a:ea typeface="ＭＳ Ｐゴシック" charset="0"/>
              <a:cs typeface="ＭＳ Ｐゴシック" charset="0"/>
            </a:endParaRPr>
          </a:p>
          <a:p>
            <a:r>
              <a:rPr lang="en-US" dirty="0" smtClean="0">
                <a:ea typeface="ＭＳ Ｐゴシック" charset="0"/>
                <a:cs typeface="ＭＳ Ｐゴシック" charset="0"/>
              </a:rPr>
              <a:t>The</a:t>
            </a:r>
            <a:r>
              <a:rPr lang="en-US" baseline="0" dirty="0" smtClean="0">
                <a:ea typeface="ＭＳ Ｐゴシック" charset="0"/>
                <a:cs typeface="ＭＳ Ｐゴシック" charset="0"/>
              </a:rPr>
              <a:t> interchange respects the order of the data dependences of the original code. Thus, we can interchange. </a:t>
            </a:r>
          </a:p>
          <a:p>
            <a:endParaRPr lang="en-US" baseline="0" dirty="0" smtClean="0">
              <a:ea typeface="ＭＳ Ｐゴシック" charset="0"/>
              <a:cs typeface="ＭＳ Ｐゴシック" charset="0"/>
            </a:endParaRPr>
          </a:p>
          <a:p>
            <a:r>
              <a:rPr lang="en-US" baseline="0" dirty="0" smtClean="0">
                <a:ea typeface="ＭＳ Ｐゴシック" charset="0"/>
                <a:cs typeface="ＭＳ Ｐゴシック" charset="0"/>
              </a:rPr>
              <a:t>By doing this, the dependences are across the j </a:t>
            </a:r>
            <a:r>
              <a:rPr lang="en-US" baseline="0" dirty="0" err="1" smtClean="0">
                <a:ea typeface="ＭＳ Ｐゴシック" charset="0"/>
                <a:cs typeface="ＭＳ Ｐゴシック" charset="0"/>
              </a:rPr>
              <a:t>itearions</a:t>
            </a:r>
            <a:r>
              <a:rPr lang="en-US" baseline="0" dirty="0" smtClean="0">
                <a:ea typeface="ＭＳ Ｐゴシック" charset="0"/>
                <a:cs typeface="ＭＳ Ｐゴシック" charset="0"/>
              </a:rPr>
              <a:t> (as before), but the loop that we want to parallelize is</a:t>
            </a:r>
          </a:p>
          <a:p>
            <a:r>
              <a:rPr lang="en-US" baseline="0" dirty="0" smtClean="0">
                <a:ea typeface="ＭＳ Ｐゴシック" charset="0"/>
                <a:cs typeface="ＭＳ Ｐゴシック" charset="0"/>
              </a:rPr>
              <a:t>the </a:t>
            </a:r>
            <a:r>
              <a:rPr lang="en-US" baseline="0" dirty="0" err="1" smtClean="0">
                <a:ea typeface="ＭＳ Ｐゴシック" charset="0"/>
                <a:cs typeface="ＭＳ Ｐゴシック" charset="0"/>
              </a:rPr>
              <a:t>i</a:t>
            </a:r>
            <a:r>
              <a:rPr lang="en-US" baseline="0" dirty="0" smtClean="0">
                <a:ea typeface="ＭＳ Ｐゴシック" charset="0"/>
                <a:cs typeface="ＭＳ Ｐゴシック" charset="0"/>
              </a:rPr>
              <a:t> loop. There are not data dependences across the </a:t>
            </a:r>
            <a:r>
              <a:rPr lang="en-US" baseline="0" dirty="0" err="1" smtClean="0">
                <a:ea typeface="ＭＳ Ｐゴシック" charset="0"/>
                <a:cs typeface="ＭＳ Ｐゴシック" charset="0"/>
              </a:rPr>
              <a:t>i</a:t>
            </a:r>
            <a:r>
              <a:rPr lang="en-US" baseline="0" dirty="0" smtClean="0">
                <a:ea typeface="ＭＳ Ｐゴシック" charset="0"/>
                <a:cs typeface="ＭＳ Ｐゴシック" charset="0"/>
              </a:rPr>
              <a:t> iteration </a:t>
            </a:r>
            <a:r>
              <a:rPr lang="en-US" baseline="0" dirty="0" smtClean="0">
                <a:ea typeface="ＭＳ Ｐゴシック" charset="0"/>
                <a:cs typeface="ＭＳ Ｐゴシック" charset="0"/>
                <a:sym typeface="Wingdings"/>
              </a:rPr>
              <a:t> I can parallelize the </a:t>
            </a:r>
            <a:r>
              <a:rPr lang="en-US" baseline="0" dirty="0" err="1" smtClean="0">
                <a:ea typeface="ＭＳ Ｐゴシック" charset="0"/>
                <a:cs typeface="ＭＳ Ｐゴシック" charset="0"/>
                <a:sym typeface="Wingdings"/>
              </a:rPr>
              <a:t>i</a:t>
            </a:r>
            <a:r>
              <a:rPr lang="en-US" baseline="0" dirty="0" smtClean="0">
                <a:ea typeface="ＭＳ Ｐゴシック" charset="0"/>
                <a:cs typeface="ＭＳ Ｐゴシック" charset="0"/>
                <a:sym typeface="Wingdings"/>
              </a:rPr>
              <a:t> loop in the right. </a:t>
            </a:r>
            <a:endParaRPr lang="en-US" dirty="0">
              <a:ea typeface="ＭＳ Ｐゴシック" charset="0"/>
              <a:cs typeface="ＭＳ Ｐゴシック" charset="0"/>
            </a:endParaRPr>
          </a:p>
        </p:txBody>
      </p:sp>
      <p:sp>
        <p:nvSpPr>
          <p:cNvPr id="25603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5D0329FA-C528-E941-84B9-2A62FE4A63A5}" type="slidenum">
              <a:rPr lang="en-US" sz="1200"/>
              <a:pPr eaLnBrk="1" hangingPunct="1"/>
              <a:t>47</a:t>
            </a:fld>
            <a:endParaRPr lang="en-US" sz="1200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25602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dirty="0" smtClean="0">
                <a:ea typeface="ＭＳ Ｐゴシック" charset="0"/>
                <a:cs typeface="ＭＳ Ｐゴシック" charset="0"/>
              </a:rPr>
              <a:t>The</a:t>
            </a:r>
            <a:r>
              <a:rPr lang="en-US" baseline="0" dirty="0" smtClean="0">
                <a:ea typeface="ＭＳ Ｐゴシック" charset="0"/>
                <a:cs typeface="ＭＳ Ｐゴシック" charset="0"/>
              </a:rPr>
              <a:t> interchange respects the order of the data dependences of the original code. Thus, we can interchange. </a:t>
            </a:r>
          </a:p>
          <a:p>
            <a:endParaRPr lang="en-US" baseline="0" dirty="0" smtClean="0">
              <a:ea typeface="ＭＳ Ｐゴシック" charset="0"/>
              <a:cs typeface="ＭＳ Ｐゴシック" charset="0"/>
            </a:endParaRPr>
          </a:p>
        </p:txBody>
      </p:sp>
      <p:sp>
        <p:nvSpPr>
          <p:cNvPr id="25603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5D0329FA-C528-E941-84B9-2A62FE4A63A5}" type="slidenum">
              <a:rPr lang="en-US" sz="1200"/>
              <a:pPr eaLnBrk="1" hangingPunct="1"/>
              <a:t>48</a:t>
            </a:fld>
            <a:endParaRPr lang="en-US" sz="1200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25602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dirty="0" smtClean="0">
                <a:ea typeface="ＭＳ Ｐゴシック" charset="0"/>
                <a:cs typeface="ＭＳ Ｐゴシック" charset="0"/>
              </a:rPr>
              <a:t>You can tell</a:t>
            </a:r>
            <a:r>
              <a:rPr lang="en-US" baseline="0" dirty="0" smtClean="0">
                <a:ea typeface="ＭＳ Ｐゴシック" charset="0"/>
                <a:cs typeface="ＭＳ Ｐゴシック" charset="0"/>
              </a:rPr>
              <a:t> the students that there are data dependences across the j loop, but that is Ok, as this one is not executing in parallel. </a:t>
            </a:r>
            <a:endParaRPr lang="en-US" dirty="0">
              <a:ea typeface="ＭＳ Ｐゴシック" charset="0"/>
              <a:cs typeface="ＭＳ Ｐゴシック" charset="0"/>
            </a:endParaRPr>
          </a:p>
        </p:txBody>
      </p:sp>
      <p:sp>
        <p:nvSpPr>
          <p:cNvPr id="25603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5D0329FA-C528-E941-84B9-2A62FE4A63A5}" type="slidenum">
              <a:rPr lang="en-US" sz="1200"/>
              <a:pPr eaLnBrk="1" hangingPunct="1"/>
              <a:t>50</a:t>
            </a:fld>
            <a:endParaRPr lang="en-US" sz="1200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</a:t>
            </a:r>
            <a:r>
              <a:rPr lang="en-US" baseline="0" dirty="0" smtClean="0"/>
              <a:t> slide can be dropped, but since I collected the numbers I thought it would be good to show them </a:t>
            </a:r>
            <a:r>
              <a:rPr lang="en-US" baseline="0" smtClean="0"/>
              <a:t>to you.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838F4-043A-664A-B724-EE0E692AE9D8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6548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the picture on the left, both codes are correct. </a:t>
            </a:r>
          </a:p>
          <a:p>
            <a:endParaRPr lang="en-US" dirty="0" smtClean="0"/>
          </a:p>
          <a:p>
            <a:r>
              <a:rPr lang="en-US" dirty="0" smtClean="0"/>
              <a:t>In the picture of the right only the code on the left is correct.</a:t>
            </a:r>
            <a:r>
              <a:rPr lang="en-US" baseline="0" dirty="0" smtClean="0"/>
              <a:t> </a:t>
            </a:r>
          </a:p>
          <a:p>
            <a:r>
              <a:rPr lang="en-US" baseline="0" dirty="0" smtClean="0"/>
              <a:t>The code on the right, will have a data dependence because there</a:t>
            </a:r>
          </a:p>
          <a:p>
            <a:r>
              <a:rPr lang="en-US" baseline="0" dirty="0" smtClean="0"/>
              <a:t>are two threads that point to the same PNG.  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838F4-043A-664A-B724-EE0E692AE9D8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63381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Both codes can execute in parallel in these pictures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838F4-043A-664A-B724-EE0E692AE9D8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08685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29698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dirty="0">
                <a:ea typeface="ＭＳ Ｐゴシック" charset="0"/>
                <a:cs typeface="ＭＳ Ｐゴシック" charset="0"/>
              </a:rPr>
              <a:t>This example has a race because several threads will be loading and writing to the same variable. </a:t>
            </a:r>
          </a:p>
          <a:p>
            <a:r>
              <a:rPr lang="en-US" dirty="0">
                <a:ea typeface="ＭＳ Ｐゴシック" charset="0"/>
                <a:cs typeface="ＭＳ Ｐゴシック" charset="0"/>
              </a:rPr>
              <a:t>We will need to show the assembly if we want the students to know what is going on here. </a:t>
            </a:r>
            <a:endParaRPr lang="en-US" dirty="0" smtClean="0">
              <a:ea typeface="ＭＳ Ｐゴシック" charset="0"/>
              <a:cs typeface="ＭＳ Ｐゴシック" charset="0"/>
            </a:endParaRPr>
          </a:p>
          <a:p>
            <a:endParaRPr lang="en-US" dirty="0" smtClean="0">
              <a:ea typeface="ＭＳ Ｐゴシック" charset="0"/>
              <a:cs typeface="ＭＳ Ｐゴシック" charset="0"/>
            </a:endParaRPr>
          </a:p>
          <a:p>
            <a:r>
              <a:rPr lang="en-US" dirty="0" smtClean="0">
                <a:ea typeface="ＭＳ Ｐゴシック" charset="0"/>
                <a:cs typeface="ＭＳ Ｐゴシック" charset="0"/>
              </a:rPr>
              <a:t>I think we could</a:t>
            </a:r>
            <a:r>
              <a:rPr lang="en-US" baseline="0" dirty="0" smtClean="0">
                <a:ea typeface="ＭＳ Ｐゴシック" charset="0"/>
                <a:cs typeface="ＭＳ Ｐゴシック" charset="0"/>
              </a:rPr>
              <a:t> introduce this example, but not give them </a:t>
            </a:r>
            <a:r>
              <a:rPr lang="en-US" baseline="0" smtClean="0">
                <a:ea typeface="ＭＳ Ｐゴシック" charset="0"/>
                <a:cs typeface="ＭＳ Ｐゴシック" charset="0"/>
              </a:rPr>
              <a:t>the solution. </a:t>
            </a:r>
            <a:endParaRPr lang="en-US">
              <a:ea typeface="ＭＳ Ｐゴシック" charset="0"/>
              <a:cs typeface="ＭＳ Ｐゴシック" charset="0"/>
            </a:endParaRPr>
          </a:p>
          <a:p>
            <a:endParaRPr lang="en-US" dirty="0">
              <a:ea typeface="ＭＳ Ｐゴシック" charset="0"/>
              <a:cs typeface="ＭＳ Ｐゴシック" charset="0"/>
            </a:endParaRPr>
          </a:p>
          <a:p>
            <a:r>
              <a:rPr lang="en-US" dirty="0">
                <a:ea typeface="ＭＳ Ｐゴシック" charset="0"/>
                <a:cs typeface="ＭＳ Ｐゴシック" charset="0"/>
              </a:rPr>
              <a:t>Privatizing sum will not work, as them the value of sum at the end of the loop will be 0. </a:t>
            </a:r>
          </a:p>
          <a:p>
            <a:endParaRPr lang="en-US" dirty="0">
              <a:ea typeface="ＭＳ Ｐゴシック" charset="0"/>
              <a:cs typeface="ＭＳ Ｐゴシック" charset="0"/>
            </a:endParaRPr>
          </a:p>
          <a:p>
            <a:r>
              <a:rPr lang="en-US" dirty="0">
                <a:ea typeface="ＭＳ Ｐゴシック" charset="0"/>
                <a:cs typeface="ＭＳ Ｐゴシック" charset="0"/>
              </a:rPr>
              <a:t>Solutions1:</a:t>
            </a:r>
          </a:p>
          <a:p>
            <a:endParaRPr lang="en-US" dirty="0">
              <a:ea typeface="ＭＳ Ｐゴシック" charset="0"/>
              <a:cs typeface="ＭＳ Ｐゴシック" charset="0"/>
            </a:endParaRPr>
          </a:p>
          <a:p>
            <a:r>
              <a:rPr lang="en-US" sz="1100" dirty="0" err="1">
                <a:solidFill>
                  <a:srgbClr val="3366FF"/>
                </a:solidFill>
                <a:ea typeface="ＭＳ Ｐゴシック" charset="0"/>
                <a:cs typeface="Arial" charset="0"/>
              </a:rPr>
              <a:t>int</a:t>
            </a:r>
            <a:r>
              <a:rPr lang="en-US" sz="1100" dirty="0">
                <a:solidFill>
                  <a:srgbClr val="3366FF"/>
                </a:solidFill>
                <a:ea typeface="ＭＳ Ｐゴシック" charset="0"/>
                <a:cs typeface="Arial" charset="0"/>
              </a:rPr>
              <a:t> a[n];</a:t>
            </a:r>
          </a:p>
          <a:p>
            <a:r>
              <a:rPr lang="en-US" sz="1100" dirty="0" err="1">
                <a:solidFill>
                  <a:srgbClr val="3366FF"/>
                </a:solidFill>
                <a:ea typeface="ＭＳ Ｐゴシック" charset="0"/>
                <a:cs typeface="Arial" charset="0"/>
              </a:rPr>
              <a:t>int</a:t>
            </a:r>
            <a:r>
              <a:rPr lang="en-US" sz="1100" dirty="0">
                <a:solidFill>
                  <a:srgbClr val="3366FF"/>
                </a:solidFill>
                <a:ea typeface="ＭＳ Ｐゴシック" charset="0"/>
                <a:cs typeface="Arial" charset="0"/>
              </a:rPr>
              <a:t> sum;</a:t>
            </a:r>
          </a:p>
          <a:p>
            <a:r>
              <a:rPr lang="en-US" dirty="0">
                <a:solidFill>
                  <a:srgbClr val="3366FF"/>
                </a:solidFill>
                <a:ea typeface="ＭＳ Ｐゴシック" charset="0"/>
                <a:cs typeface="Arial" charset="0"/>
              </a:rPr>
              <a:t>#pragma </a:t>
            </a:r>
            <a:r>
              <a:rPr lang="en-US" dirty="0" err="1">
                <a:solidFill>
                  <a:srgbClr val="3366FF"/>
                </a:solidFill>
                <a:ea typeface="ＭＳ Ｐゴシック" charset="0"/>
                <a:cs typeface="Arial" charset="0"/>
              </a:rPr>
              <a:t>omp</a:t>
            </a:r>
            <a:r>
              <a:rPr lang="en-US" dirty="0">
                <a:solidFill>
                  <a:srgbClr val="3366FF"/>
                </a:solidFill>
                <a:ea typeface="ＭＳ Ｐゴシック" charset="0"/>
                <a:cs typeface="Arial" charset="0"/>
              </a:rPr>
              <a:t> parallel for reduction(+:sum)</a:t>
            </a:r>
          </a:p>
          <a:p>
            <a:r>
              <a:rPr lang="en-US" dirty="0">
                <a:solidFill>
                  <a:srgbClr val="3366FF"/>
                </a:solidFill>
                <a:ea typeface="ＭＳ Ｐゴシック" charset="0"/>
                <a:cs typeface="Arial" charset="0"/>
              </a:rPr>
              <a:t>  for (</a:t>
            </a:r>
            <a:r>
              <a:rPr lang="en-US" dirty="0" err="1">
                <a:solidFill>
                  <a:srgbClr val="3366FF"/>
                </a:solidFill>
                <a:ea typeface="ＭＳ Ｐゴシック" charset="0"/>
                <a:cs typeface="Arial" charset="0"/>
              </a:rPr>
              <a:t>int</a:t>
            </a:r>
            <a:r>
              <a:rPr lang="en-US" dirty="0">
                <a:solidFill>
                  <a:srgbClr val="3366FF"/>
                </a:solidFill>
                <a:ea typeface="ＭＳ Ｐゴシック" charset="0"/>
                <a:cs typeface="Arial" charset="0"/>
              </a:rPr>
              <a:t> j = 0; j &lt; n; j++)</a:t>
            </a:r>
          </a:p>
          <a:p>
            <a:r>
              <a:rPr lang="en-US" dirty="0">
                <a:solidFill>
                  <a:srgbClr val="3366FF"/>
                </a:solidFill>
                <a:ea typeface="ＭＳ Ｐゴシック" charset="0"/>
                <a:cs typeface="Arial" charset="0"/>
              </a:rPr>
              <a:t>     if (a[</a:t>
            </a:r>
            <a:r>
              <a:rPr lang="en-US" dirty="0" err="1">
                <a:solidFill>
                  <a:srgbClr val="3366FF"/>
                </a:solidFill>
                <a:ea typeface="ＭＳ Ｐゴシック" charset="0"/>
                <a:cs typeface="Arial" charset="0"/>
              </a:rPr>
              <a:t>i</a:t>
            </a:r>
            <a:r>
              <a:rPr lang="en-US" dirty="0">
                <a:solidFill>
                  <a:srgbClr val="3366FF"/>
                </a:solidFill>
                <a:ea typeface="ＭＳ Ｐゴシック" charset="0"/>
                <a:cs typeface="Arial" charset="0"/>
              </a:rPr>
              <a:t>] == XX)</a:t>
            </a:r>
          </a:p>
          <a:p>
            <a:r>
              <a:rPr lang="en-US" dirty="0">
                <a:solidFill>
                  <a:srgbClr val="3366FF"/>
                </a:solidFill>
                <a:ea typeface="ＭＳ Ｐゴシック" charset="0"/>
                <a:cs typeface="Arial" charset="0"/>
              </a:rPr>
              <a:t>         sum ++;  </a:t>
            </a:r>
          </a:p>
          <a:p>
            <a:endParaRPr lang="en-US" dirty="0">
              <a:ea typeface="ＭＳ Ｐゴシック" charset="0"/>
              <a:cs typeface="ＭＳ Ｐゴシック" charset="0"/>
            </a:endParaRPr>
          </a:p>
          <a:p>
            <a:r>
              <a:rPr lang="en-US" dirty="0">
                <a:ea typeface="ＭＳ Ｐゴシック" charset="0"/>
                <a:cs typeface="ＭＳ Ｐゴシック" charset="0"/>
              </a:rPr>
              <a:t>Solution 2:</a:t>
            </a:r>
          </a:p>
          <a:p>
            <a:endParaRPr lang="en-US" dirty="0">
              <a:ea typeface="ＭＳ Ｐゴシック" charset="0"/>
              <a:cs typeface="ＭＳ Ｐゴシック" charset="0"/>
            </a:endParaRPr>
          </a:p>
          <a:p>
            <a:r>
              <a:rPr lang="en-US" sz="1100" dirty="0" err="1">
                <a:solidFill>
                  <a:srgbClr val="3366FF"/>
                </a:solidFill>
                <a:ea typeface="ＭＳ Ｐゴシック" charset="0"/>
                <a:cs typeface="Arial" charset="0"/>
              </a:rPr>
              <a:t>int</a:t>
            </a:r>
            <a:r>
              <a:rPr lang="en-US" sz="1100" dirty="0">
                <a:solidFill>
                  <a:srgbClr val="3366FF"/>
                </a:solidFill>
                <a:ea typeface="ＭＳ Ｐゴシック" charset="0"/>
                <a:cs typeface="Arial" charset="0"/>
              </a:rPr>
              <a:t> a[n];</a:t>
            </a:r>
          </a:p>
          <a:p>
            <a:r>
              <a:rPr lang="en-US" sz="1100" dirty="0" err="1">
                <a:solidFill>
                  <a:srgbClr val="3366FF"/>
                </a:solidFill>
                <a:ea typeface="ＭＳ Ｐゴシック" charset="0"/>
                <a:cs typeface="Arial" charset="0"/>
              </a:rPr>
              <a:t>int</a:t>
            </a:r>
            <a:r>
              <a:rPr lang="en-US" sz="1100" dirty="0">
                <a:solidFill>
                  <a:srgbClr val="3366FF"/>
                </a:solidFill>
                <a:ea typeface="ＭＳ Ｐゴシック" charset="0"/>
                <a:cs typeface="Arial" charset="0"/>
              </a:rPr>
              <a:t> sum=0;</a:t>
            </a:r>
          </a:p>
          <a:p>
            <a:r>
              <a:rPr lang="en-US" sz="1100" dirty="0">
                <a:solidFill>
                  <a:srgbClr val="3366FF"/>
                </a:solidFill>
                <a:ea typeface="ＭＳ Ｐゴシック" charset="0"/>
                <a:cs typeface="Arial" charset="0"/>
              </a:rPr>
              <a:t>#pragma parallel</a:t>
            </a:r>
          </a:p>
          <a:p>
            <a:r>
              <a:rPr lang="en-US" sz="1100" dirty="0">
                <a:solidFill>
                  <a:srgbClr val="3366FF"/>
                </a:solidFill>
                <a:ea typeface="ＭＳ Ｐゴシック" charset="0"/>
                <a:cs typeface="Arial" charset="0"/>
              </a:rPr>
              <a:t>{</a:t>
            </a:r>
          </a:p>
          <a:p>
            <a:r>
              <a:rPr lang="en-US" sz="1100" dirty="0" err="1">
                <a:solidFill>
                  <a:srgbClr val="3366FF"/>
                </a:solidFill>
                <a:ea typeface="ＭＳ Ｐゴシック" charset="0"/>
                <a:cs typeface="Arial" charset="0"/>
              </a:rPr>
              <a:t>int</a:t>
            </a:r>
            <a:r>
              <a:rPr lang="en-US" sz="1100" dirty="0">
                <a:solidFill>
                  <a:srgbClr val="3366FF"/>
                </a:solidFill>
                <a:ea typeface="ＭＳ Ｐゴシック" charset="0"/>
                <a:cs typeface="Arial" charset="0"/>
              </a:rPr>
              <a:t> </a:t>
            </a:r>
            <a:r>
              <a:rPr lang="en-US" sz="1100" dirty="0" err="1">
                <a:solidFill>
                  <a:srgbClr val="3366FF"/>
                </a:solidFill>
                <a:ea typeface="ＭＳ Ｐゴシック" charset="0"/>
                <a:cs typeface="Arial" charset="0"/>
              </a:rPr>
              <a:t>local_sum</a:t>
            </a:r>
            <a:r>
              <a:rPr lang="en-US" sz="1100" dirty="0">
                <a:solidFill>
                  <a:srgbClr val="3366FF"/>
                </a:solidFill>
                <a:ea typeface="ＭＳ Ｐゴシック" charset="0"/>
                <a:cs typeface="Arial" charset="0"/>
              </a:rPr>
              <a:t>=0;</a:t>
            </a:r>
          </a:p>
          <a:p>
            <a:r>
              <a:rPr lang="en-US" dirty="0">
                <a:solidFill>
                  <a:srgbClr val="3366FF"/>
                </a:solidFill>
                <a:ea typeface="ＭＳ Ｐゴシック" charset="0"/>
                <a:cs typeface="Arial" charset="0"/>
              </a:rPr>
              <a:t>#pragma </a:t>
            </a:r>
            <a:r>
              <a:rPr lang="en-US" dirty="0" err="1">
                <a:solidFill>
                  <a:srgbClr val="3366FF"/>
                </a:solidFill>
                <a:ea typeface="ＭＳ Ｐゴシック" charset="0"/>
                <a:cs typeface="Arial" charset="0"/>
              </a:rPr>
              <a:t>omp</a:t>
            </a:r>
            <a:r>
              <a:rPr lang="en-US" dirty="0">
                <a:solidFill>
                  <a:srgbClr val="3366FF"/>
                </a:solidFill>
                <a:ea typeface="ＭＳ Ｐゴシック" charset="0"/>
                <a:cs typeface="Arial" charset="0"/>
              </a:rPr>
              <a:t> for</a:t>
            </a:r>
          </a:p>
          <a:p>
            <a:r>
              <a:rPr lang="en-US" dirty="0">
                <a:solidFill>
                  <a:srgbClr val="3366FF"/>
                </a:solidFill>
                <a:ea typeface="ＭＳ Ｐゴシック" charset="0"/>
                <a:cs typeface="Arial" charset="0"/>
              </a:rPr>
              <a:t>  for (</a:t>
            </a:r>
            <a:r>
              <a:rPr lang="en-US" dirty="0" err="1">
                <a:solidFill>
                  <a:srgbClr val="3366FF"/>
                </a:solidFill>
                <a:ea typeface="ＭＳ Ｐゴシック" charset="0"/>
                <a:cs typeface="Arial" charset="0"/>
              </a:rPr>
              <a:t>int</a:t>
            </a:r>
            <a:r>
              <a:rPr lang="en-US" dirty="0">
                <a:solidFill>
                  <a:srgbClr val="3366FF"/>
                </a:solidFill>
                <a:ea typeface="ＭＳ Ｐゴシック" charset="0"/>
                <a:cs typeface="Arial" charset="0"/>
              </a:rPr>
              <a:t> j = 0; j &lt; n; j++)</a:t>
            </a:r>
          </a:p>
          <a:p>
            <a:r>
              <a:rPr lang="en-US" dirty="0">
                <a:solidFill>
                  <a:srgbClr val="3366FF"/>
                </a:solidFill>
                <a:ea typeface="ＭＳ Ｐゴシック" charset="0"/>
                <a:cs typeface="Arial" charset="0"/>
              </a:rPr>
              <a:t>  if (a[</a:t>
            </a:r>
            <a:r>
              <a:rPr lang="en-US" dirty="0" err="1">
                <a:solidFill>
                  <a:srgbClr val="3366FF"/>
                </a:solidFill>
                <a:ea typeface="ＭＳ Ｐゴシック" charset="0"/>
                <a:cs typeface="Arial" charset="0"/>
              </a:rPr>
              <a:t>i</a:t>
            </a:r>
            <a:r>
              <a:rPr lang="en-US" dirty="0">
                <a:solidFill>
                  <a:srgbClr val="3366FF"/>
                </a:solidFill>
                <a:ea typeface="ＭＳ Ｐゴシック" charset="0"/>
                <a:cs typeface="Arial" charset="0"/>
              </a:rPr>
              <a:t>] == XX)</a:t>
            </a:r>
          </a:p>
          <a:p>
            <a:r>
              <a:rPr lang="en-US" dirty="0">
                <a:solidFill>
                  <a:srgbClr val="3366FF"/>
                </a:solidFill>
                <a:ea typeface="ＭＳ Ｐゴシック" charset="0"/>
                <a:cs typeface="Arial" charset="0"/>
              </a:rPr>
              <a:t>         </a:t>
            </a:r>
            <a:r>
              <a:rPr lang="en-US" dirty="0" err="1">
                <a:solidFill>
                  <a:srgbClr val="3366FF"/>
                </a:solidFill>
                <a:ea typeface="ＭＳ Ｐゴシック" charset="0"/>
                <a:cs typeface="Arial" charset="0"/>
              </a:rPr>
              <a:t>local_sum</a:t>
            </a:r>
            <a:r>
              <a:rPr lang="en-US" dirty="0">
                <a:solidFill>
                  <a:srgbClr val="3366FF"/>
                </a:solidFill>
                <a:ea typeface="ＭＳ Ｐゴシック" charset="0"/>
                <a:cs typeface="Arial" charset="0"/>
              </a:rPr>
              <a:t> ++; </a:t>
            </a:r>
          </a:p>
          <a:p>
            <a:r>
              <a:rPr lang="en-US" dirty="0">
                <a:solidFill>
                  <a:srgbClr val="3366FF"/>
                </a:solidFill>
                <a:ea typeface="ＭＳ Ｐゴシック" charset="0"/>
                <a:cs typeface="Arial" charset="0"/>
              </a:rPr>
              <a:t>#pragma </a:t>
            </a:r>
            <a:r>
              <a:rPr lang="en-US" dirty="0" err="1">
                <a:solidFill>
                  <a:srgbClr val="3366FF"/>
                </a:solidFill>
                <a:ea typeface="ＭＳ Ｐゴシック" charset="0"/>
                <a:cs typeface="Arial" charset="0"/>
              </a:rPr>
              <a:t>omp</a:t>
            </a:r>
            <a:r>
              <a:rPr lang="en-US" dirty="0">
                <a:solidFill>
                  <a:srgbClr val="3366FF"/>
                </a:solidFill>
                <a:ea typeface="ＭＳ Ｐゴシック" charset="0"/>
                <a:cs typeface="Arial" charset="0"/>
              </a:rPr>
              <a:t> critical</a:t>
            </a:r>
          </a:p>
          <a:p>
            <a:r>
              <a:rPr lang="en-US" dirty="0">
                <a:solidFill>
                  <a:srgbClr val="3366FF"/>
                </a:solidFill>
                <a:ea typeface="ＭＳ Ｐゴシック" charset="0"/>
                <a:cs typeface="Arial" charset="0"/>
              </a:rPr>
              <a:t>  sum += </a:t>
            </a:r>
            <a:r>
              <a:rPr lang="en-US" dirty="0" err="1">
                <a:solidFill>
                  <a:srgbClr val="3366FF"/>
                </a:solidFill>
                <a:ea typeface="ＭＳ Ｐゴシック" charset="0"/>
                <a:cs typeface="Arial" charset="0"/>
              </a:rPr>
              <a:t>local_sum</a:t>
            </a:r>
            <a:endParaRPr lang="en-US" dirty="0">
              <a:solidFill>
                <a:srgbClr val="3366FF"/>
              </a:solidFill>
              <a:ea typeface="ＭＳ Ｐゴシック" charset="0"/>
              <a:cs typeface="Arial" charset="0"/>
            </a:endParaRPr>
          </a:p>
          <a:p>
            <a:r>
              <a:rPr lang="en-US" dirty="0">
                <a:ea typeface="ＭＳ Ｐゴシック" charset="0"/>
                <a:cs typeface="ＭＳ Ｐゴシック" charset="0"/>
              </a:rPr>
              <a:t>}</a:t>
            </a:r>
          </a:p>
          <a:p>
            <a:endParaRPr lang="en-US" dirty="0">
              <a:ea typeface="ＭＳ Ｐゴシック" charset="0"/>
              <a:cs typeface="ＭＳ Ｐゴシック" charset="0"/>
            </a:endParaRPr>
          </a:p>
        </p:txBody>
      </p:sp>
      <p:sp>
        <p:nvSpPr>
          <p:cNvPr id="2969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143E0045-108D-0648-A267-03BE2989C12C}" type="slidenum">
              <a:rPr lang="en-US" sz="1200"/>
              <a:pPr eaLnBrk="1" hangingPunct="1"/>
              <a:t>59</a:t>
            </a:fld>
            <a:endParaRPr lang="en-US" sz="120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Remind them</a:t>
            </a:r>
            <a:r>
              <a:rPr lang="en-US" baseline="0" dirty="0" smtClean="0"/>
              <a:t> what this pragma does. </a:t>
            </a:r>
          </a:p>
          <a:p>
            <a:r>
              <a:rPr lang="en-US" baseline="0" dirty="0" smtClean="0"/>
              <a:t>Suppose there are 8 threads. Each thread executes w/8 iterations. So, thread 0 executes the first w/8 iterations, thread 1 executes</a:t>
            </a:r>
          </a:p>
          <a:p>
            <a:r>
              <a:rPr lang="en-US" baseline="0" dirty="0" smtClean="0"/>
              <a:t>the next chunk, and so on, and so for. </a:t>
            </a:r>
          </a:p>
          <a:p>
            <a:r>
              <a:rPr lang="en-US" baseline="0" dirty="0" smtClean="0"/>
              <a:t>For the example, let us assume that I have as many threads as iterations. Then, each thread executes a single iteration. </a:t>
            </a:r>
          </a:p>
          <a:p>
            <a:r>
              <a:rPr lang="en-US" baseline="0" dirty="0" smtClean="0"/>
              <a:t>Thus, this loop can execute in parallel if there are not data dependences across iterations. </a:t>
            </a:r>
          </a:p>
          <a:p>
            <a:endParaRPr lang="en-US" dirty="0" smtClean="0"/>
          </a:p>
          <a:p>
            <a:r>
              <a:rPr lang="en-US" dirty="0" smtClean="0"/>
              <a:t>This loop</a:t>
            </a:r>
            <a:r>
              <a:rPr lang="en-US" baseline="0" dirty="0" smtClean="0"/>
              <a:t> has a single statement, but there is once instance of each statement for each loop iteration. </a:t>
            </a:r>
          </a:p>
          <a:p>
            <a:r>
              <a:rPr lang="en-US" dirty="0" smtClean="0"/>
              <a:t>We</a:t>
            </a:r>
            <a:r>
              <a:rPr lang="en-US" baseline="0" dirty="0" smtClean="0"/>
              <a:t> compute dependences between the different instances. For that, we need to unroll the loop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3915DAC-61E8-2843-A32F-E85912F20551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</a:t>
            </a:r>
            <a:r>
              <a:rPr lang="en-US" baseline="0" dirty="0" smtClean="0"/>
              <a:t> compute dependences between the different executions of the statements.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3915DAC-61E8-2843-A32F-E85912F20551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</a:t>
            </a:r>
            <a:r>
              <a:rPr lang="en-US" baseline="0" dirty="0" smtClean="0"/>
              <a:t> compute dependences between the different executions of the statements.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3915DAC-61E8-2843-A32F-E85912F20551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</p:cSld>
  <p:clrMapOvr>
    <a:masterClrMapping/>
  </p:clrMapOvr>
</p:notes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0B0EE4E-DDF1-F34F-A67D-91E77254CF5C}" type="datetime1">
              <a:rPr lang="en-US" smtClean="0"/>
              <a:t>3/26/12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63A9B30-DECC-E74E-A72E-B39253A6CE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3913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24B1BBC-8E8D-2E46-9C8D-165ED9F0D0F8}" type="datetime1">
              <a:rPr lang="en-US" smtClean="0"/>
              <a:t>3/26/12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63A9B30-DECC-E74E-A72E-B39253A6CE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0471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577D750-071B-4449-8301-B17FD929E84A}" type="datetime1">
              <a:rPr lang="en-US" smtClean="0"/>
              <a:t>3/26/12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63A9B30-DECC-E74E-A72E-B39253A6CE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0410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DFE2FA5-2498-AF46-A5F1-81BC2571EDED}" type="datetime1">
              <a:rPr lang="en-US" smtClean="0"/>
              <a:t>3/26/12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63A9B30-DECC-E74E-A72E-B39253A6CE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6205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8EA2B56-24C2-5B4D-88C4-6D6FCA814288}" type="datetime1">
              <a:rPr lang="en-US" smtClean="0"/>
              <a:t>3/26/12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63A9B30-DECC-E74E-A72E-B39253A6CE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0609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7092622-36CB-DB46-9EA8-08C6C2A82667}" type="datetime1">
              <a:rPr lang="en-US" smtClean="0"/>
              <a:t>3/26/12</a:t>
            </a:fld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63A9B30-DECC-E74E-A72E-B39253A6CE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2883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5A30AA9-1A99-784F-8E15-5F27E4C9CE2B}" type="datetime1">
              <a:rPr lang="en-US" smtClean="0"/>
              <a:t>3/26/12</a:t>
            </a:fld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63A9B30-DECC-E74E-A72E-B39253A6CE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7206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CBEF7A3-F1F5-A742-83E3-60C3F16766C0}" type="datetime1">
              <a:rPr lang="en-US" smtClean="0"/>
              <a:t>3/26/12</a:t>
            </a:fld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63A9B30-DECC-E74E-A72E-B39253A6CE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7298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86826F6-F566-C542-AD1F-A2D3888D3FBB}" type="datetime1">
              <a:rPr lang="en-US" smtClean="0"/>
              <a:t>3/26/12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63A9B30-DECC-E74E-A72E-B39253A6CE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3745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2EB3298-2475-D549-AA0D-ECA0A25E51BF}" type="datetime1">
              <a:rPr lang="en-US" smtClean="0"/>
              <a:t>3/26/12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63A9B30-DECC-E74E-A72E-B39253A6CE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9697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smtClean="0">
                <a:ea typeface="ＭＳ Ｐゴシック" charset="-128"/>
              </a:rPr>
              <a:t>Dependences</a:t>
            </a:r>
            <a:r>
              <a:rPr lang="en-US" dirty="0" smtClean="0">
                <a:ea typeface="ＭＳ Ｐゴシック" charset="-128"/>
              </a:rPr>
              <a:t> and Parallelism</a:t>
            </a:r>
            <a:endParaRPr dirty="0" smtClean="0">
              <a:ea typeface="ＭＳ Ｐゴシック" charset="-128"/>
            </a:endParaRPr>
          </a:p>
        </p:txBody>
      </p:sp>
      <p:sp>
        <p:nvSpPr>
          <p:cNvPr id="3891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Our focus is the parallel execution of </a:t>
            </a:r>
            <a:r>
              <a:rPr lang="en-US" b="1" dirty="0" smtClean="0"/>
              <a:t>for</a:t>
            </a:r>
            <a:r>
              <a:rPr lang="en-US" dirty="0" smtClean="0"/>
              <a:t> loops.</a:t>
            </a:r>
          </a:p>
          <a:p>
            <a:endParaRPr lang="en-US" sz="2000" dirty="0"/>
          </a:p>
          <a:p>
            <a:pPr marL="0" indent="0">
              <a:buNone/>
            </a:pPr>
            <a:endParaRPr lang="en-US" sz="2000" dirty="0" smtClean="0"/>
          </a:p>
          <a:p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  <a:p>
            <a:r>
              <a:rPr lang="en-US" dirty="0" smtClean="0"/>
              <a:t>A loop can be executed in parallel if there are not data dependences across threads. </a:t>
            </a:r>
          </a:p>
          <a:p>
            <a:endParaRPr lang="en-US" sz="2000" dirty="0"/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  <a:p>
            <a:endParaRPr lang="en-US" sz="2000" dirty="0" smtClean="0"/>
          </a:p>
        </p:txBody>
      </p:sp>
      <p:sp>
        <p:nvSpPr>
          <p:cNvPr id="44" name="Slide Number Placeholder 4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E96D090-7118-964B-9FA4-DD9AD730B3FD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090484" y="2201212"/>
            <a:ext cx="443328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     </a:t>
            </a:r>
            <a:r>
              <a:rPr lang="en-US" dirty="0" smtClean="0">
                <a:solidFill>
                  <a:srgbClr val="FF0000"/>
                </a:solidFill>
              </a:rPr>
              <a:t>#pragma </a:t>
            </a:r>
            <a:r>
              <a:rPr lang="en-US" dirty="0" err="1" smtClean="0">
                <a:solidFill>
                  <a:srgbClr val="FF0000"/>
                </a:solidFill>
              </a:rPr>
              <a:t>omp</a:t>
            </a:r>
            <a:r>
              <a:rPr lang="en-US" dirty="0" smtClean="0">
                <a:solidFill>
                  <a:srgbClr val="FF0000"/>
                </a:solidFill>
              </a:rPr>
              <a:t> parallel for</a:t>
            </a:r>
          </a:p>
          <a:p>
            <a:r>
              <a:rPr lang="en-US" dirty="0"/>
              <a:t> </a:t>
            </a:r>
            <a:r>
              <a:rPr lang="en-US" dirty="0" smtClean="0"/>
              <a:t>    for</a:t>
            </a:r>
            <a:r>
              <a:rPr lang="en-US" dirty="0"/>
              <a:t>(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= 0; </a:t>
            </a:r>
            <a:r>
              <a:rPr lang="en-US" dirty="0" err="1"/>
              <a:t>i</a:t>
            </a:r>
            <a:r>
              <a:rPr lang="en-US" dirty="0"/>
              <a:t> &lt; w; ++</a:t>
            </a:r>
            <a:r>
              <a:rPr lang="en-US" dirty="0" err="1"/>
              <a:t>i</a:t>
            </a:r>
            <a:r>
              <a:rPr lang="en-US" dirty="0"/>
              <a:t>){</a:t>
            </a:r>
          </a:p>
          <a:p>
            <a:r>
              <a:rPr lang="en-US" dirty="0" smtClean="0"/>
              <a:t>        a[</a:t>
            </a:r>
            <a:r>
              <a:rPr lang="en-US" dirty="0" err="1" smtClean="0"/>
              <a:t>i</a:t>
            </a:r>
            <a:r>
              <a:rPr lang="en-US" dirty="0" smtClean="0"/>
              <a:t>] = a[</a:t>
            </a:r>
            <a:r>
              <a:rPr lang="en-US" dirty="0" err="1" smtClean="0"/>
              <a:t>i</a:t>
            </a:r>
            <a:r>
              <a:rPr lang="en-US" dirty="0" smtClean="0"/>
              <a:t>] + 1;</a:t>
            </a:r>
          </a:p>
          <a:p>
            <a:r>
              <a:rPr lang="en-US" dirty="0"/>
              <a:t> </a:t>
            </a:r>
            <a:r>
              <a:rPr lang="en-US" dirty="0" smtClean="0"/>
              <a:t>      }     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41249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Dependences in a Loop</a:t>
            </a:r>
            <a:endParaRPr dirty="0" smtClean="0">
              <a:ea typeface="ＭＳ Ｐゴシック" charset="-128"/>
            </a:endParaRPr>
          </a:p>
        </p:txBody>
      </p:sp>
      <p:sp>
        <p:nvSpPr>
          <p:cNvPr id="38915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811404"/>
          </a:xfrm>
        </p:spPr>
        <p:txBody>
          <a:bodyPr/>
          <a:lstStyle/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</p:txBody>
      </p:sp>
      <p:sp>
        <p:nvSpPr>
          <p:cNvPr id="44" name="Slide Number Placeholder 4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E96D090-7118-964B-9FA4-DD9AD730B3FD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933211" y="3214611"/>
            <a:ext cx="443328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/>
              <a:t>      for</a:t>
            </a:r>
            <a:r>
              <a:rPr lang="en-US" sz="2000" dirty="0"/>
              <a:t>(</a:t>
            </a:r>
            <a:r>
              <a:rPr lang="en-US" sz="2000" dirty="0" err="1"/>
              <a:t>int</a:t>
            </a:r>
            <a:r>
              <a:rPr lang="en-US" sz="2000" dirty="0"/>
              <a:t> </a:t>
            </a:r>
            <a:r>
              <a:rPr lang="en-US" sz="2000" dirty="0" err="1"/>
              <a:t>i</a:t>
            </a:r>
            <a:r>
              <a:rPr lang="en-US" sz="2000" dirty="0"/>
              <a:t> = 0; </a:t>
            </a:r>
            <a:r>
              <a:rPr lang="en-US" sz="2000" dirty="0" err="1"/>
              <a:t>i</a:t>
            </a:r>
            <a:r>
              <a:rPr lang="en-US" sz="2000" dirty="0"/>
              <a:t> &lt; w; ++</a:t>
            </a:r>
            <a:r>
              <a:rPr lang="en-US" sz="2000" dirty="0" err="1"/>
              <a:t>i</a:t>
            </a:r>
            <a:r>
              <a:rPr lang="en-US" sz="2000" dirty="0"/>
              <a:t>){</a:t>
            </a:r>
          </a:p>
          <a:p>
            <a:r>
              <a:rPr lang="en-US" sz="2000" dirty="0" smtClean="0"/>
              <a:t>        a[</a:t>
            </a:r>
            <a:r>
              <a:rPr lang="en-US" sz="2000" dirty="0" err="1" smtClean="0"/>
              <a:t>i</a:t>
            </a:r>
            <a:r>
              <a:rPr lang="en-US" sz="2000" dirty="0" smtClean="0"/>
              <a:t>] = a[</a:t>
            </a:r>
            <a:r>
              <a:rPr lang="en-US" sz="2000" dirty="0" err="1" smtClean="0"/>
              <a:t>i</a:t>
            </a:r>
            <a:r>
              <a:rPr lang="en-US" sz="2000" dirty="0" smtClean="0"/>
              <a:t>] + 1;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     }       </a:t>
            </a:r>
            <a:endParaRPr lang="en-US" sz="2000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609600" y="1752601"/>
            <a:ext cx="8255354" cy="9925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2"/>
                </a:solidFill>
                <a:latin typeface="Times"/>
                <a:ea typeface="ＭＳ Ｐゴシック" charset="-128"/>
                <a:cs typeface="Time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2"/>
                </a:solidFill>
                <a:latin typeface="Times"/>
                <a:ea typeface="ＭＳ Ｐゴシック" charset="-128"/>
                <a:cs typeface="Time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Times"/>
                <a:ea typeface="ＭＳ Ｐゴシック" charset="-128"/>
                <a:cs typeface="Time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2"/>
                </a:solidFill>
                <a:latin typeface="Times"/>
                <a:ea typeface="ＭＳ Ｐゴシック" charset="-128"/>
                <a:cs typeface="Time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2"/>
                </a:solidFill>
                <a:latin typeface="Times"/>
                <a:ea typeface="ＭＳ Ｐゴシック" charset="-128"/>
                <a:cs typeface="Time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r>
              <a:rPr lang="en-US" dirty="0" smtClean="0"/>
              <a:t>To compute data dependences in a loop</a:t>
            </a:r>
            <a:r>
              <a:rPr lang="en-US" dirty="0"/>
              <a:t> </a:t>
            </a:r>
            <a:r>
              <a:rPr lang="en-US" dirty="0" smtClean="0"/>
              <a:t>we unroll the loop</a:t>
            </a:r>
          </a:p>
          <a:p>
            <a:pPr marL="0" indent="0">
              <a:buNone/>
            </a:pPr>
            <a:endParaRPr lang="en-US" sz="2000" dirty="0" smtClean="0"/>
          </a:p>
        </p:txBody>
      </p:sp>
      <p:sp>
        <p:nvSpPr>
          <p:cNvPr id="19" name="TextBox 18"/>
          <p:cNvSpPr txBox="1"/>
          <p:nvPr/>
        </p:nvSpPr>
        <p:spPr>
          <a:xfrm>
            <a:off x="6673557" y="2621504"/>
            <a:ext cx="2191397" cy="31393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endParaRPr lang="en-US" dirty="0" smtClean="0">
              <a:solidFill>
                <a:srgbClr val="FF0000"/>
              </a:solidFill>
            </a:endParaRP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 smtClean="0">
                <a:solidFill>
                  <a:srgbClr val="FF0000"/>
                </a:solidFill>
              </a:rPr>
              <a:t>a[1]= a[1] + 1;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a[2]= a[2] + 1;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a[3]= a[3] + 1;</a:t>
            </a:r>
          </a:p>
          <a:p>
            <a:r>
              <a:rPr lang="en-US" dirty="0">
                <a:solidFill>
                  <a:srgbClr val="FF0000"/>
                </a:solidFill>
              </a:rPr>
              <a:t>a</a:t>
            </a:r>
            <a:r>
              <a:rPr lang="en-US" dirty="0" smtClean="0">
                <a:solidFill>
                  <a:srgbClr val="FF0000"/>
                </a:solidFill>
              </a:rPr>
              <a:t>[4]</a:t>
            </a:r>
            <a:r>
              <a:rPr lang="en-US" dirty="0">
                <a:solidFill>
                  <a:srgbClr val="FF0000"/>
                </a:solidFill>
              </a:rPr>
              <a:t>= a</a:t>
            </a:r>
            <a:r>
              <a:rPr lang="en-US" dirty="0" smtClean="0">
                <a:solidFill>
                  <a:srgbClr val="FF0000"/>
                </a:solidFill>
              </a:rPr>
              <a:t>[4] </a:t>
            </a:r>
            <a:r>
              <a:rPr lang="en-US" dirty="0">
                <a:solidFill>
                  <a:srgbClr val="FF0000"/>
                </a:solidFill>
              </a:rPr>
              <a:t>+ 1;</a:t>
            </a:r>
          </a:p>
          <a:p>
            <a:r>
              <a:rPr lang="en-US" dirty="0">
                <a:solidFill>
                  <a:srgbClr val="FF0000"/>
                </a:solidFill>
              </a:rPr>
              <a:t>a</a:t>
            </a:r>
            <a:r>
              <a:rPr lang="en-US" dirty="0" smtClean="0">
                <a:solidFill>
                  <a:srgbClr val="FF0000"/>
                </a:solidFill>
              </a:rPr>
              <a:t>[5]</a:t>
            </a:r>
            <a:r>
              <a:rPr lang="en-US" dirty="0">
                <a:solidFill>
                  <a:srgbClr val="FF0000"/>
                </a:solidFill>
              </a:rPr>
              <a:t>= a</a:t>
            </a:r>
            <a:r>
              <a:rPr lang="en-US" dirty="0" smtClean="0">
                <a:solidFill>
                  <a:srgbClr val="FF0000"/>
                </a:solidFill>
              </a:rPr>
              <a:t>[5] </a:t>
            </a:r>
            <a:r>
              <a:rPr lang="en-US" dirty="0">
                <a:solidFill>
                  <a:srgbClr val="FF0000"/>
                </a:solidFill>
              </a:rPr>
              <a:t>+ 1;</a:t>
            </a:r>
          </a:p>
          <a:p>
            <a:r>
              <a:rPr lang="en-US" dirty="0">
                <a:solidFill>
                  <a:srgbClr val="FF0000"/>
                </a:solidFill>
              </a:rPr>
              <a:t>a</a:t>
            </a:r>
            <a:r>
              <a:rPr lang="en-US" dirty="0" smtClean="0">
                <a:solidFill>
                  <a:srgbClr val="FF0000"/>
                </a:solidFill>
              </a:rPr>
              <a:t>[6]</a:t>
            </a:r>
            <a:r>
              <a:rPr lang="en-US" dirty="0">
                <a:solidFill>
                  <a:srgbClr val="FF0000"/>
                </a:solidFill>
              </a:rPr>
              <a:t>= a</a:t>
            </a:r>
            <a:r>
              <a:rPr lang="en-US" dirty="0" smtClean="0">
                <a:solidFill>
                  <a:srgbClr val="FF0000"/>
                </a:solidFill>
              </a:rPr>
              <a:t>[6] </a:t>
            </a:r>
            <a:r>
              <a:rPr lang="en-US" dirty="0">
                <a:solidFill>
                  <a:srgbClr val="FF0000"/>
                </a:solidFill>
              </a:rPr>
              <a:t>+ 1;</a:t>
            </a:r>
          </a:p>
          <a:p>
            <a:r>
              <a:rPr lang="en-US" dirty="0">
                <a:solidFill>
                  <a:srgbClr val="FF0000"/>
                </a:solidFill>
              </a:rPr>
              <a:t>a</a:t>
            </a:r>
            <a:r>
              <a:rPr lang="en-US" dirty="0" smtClean="0">
                <a:solidFill>
                  <a:srgbClr val="FF0000"/>
                </a:solidFill>
              </a:rPr>
              <a:t>[7]</a:t>
            </a:r>
            <a:r>
              <a:rPr lang="en-US" dirty="0">
                <a:solidFill>
                  <a:srgbClr val="FF0000"/>
                </a:solidFill>
              </a:rPr>
              <a:t>= a</a:t>
            </a:r>
            <a:r>
              <a:rPr lang="en-US" dirty="0" smtClean="0">
                <a:solidFill>
                  <a:srgbClr val="FF0000"/>
                </a:solidFill>
              </a:rPr>
              <a:t>[7] </a:t>
            </a:r>
            <a:r>
              <a:rPr lang="en-US" dirty="0">
                <a:solidFill>
                  <a:srgbClr val="FF0000"/>
                </a:solidFill>
              </a:rPr>
              <a:t>+ 1;</a:t>
            </a:r>
          </a:p>
          <a:p>
            <a:r>
              <a:rPr lang="en-US" dirty="0">
                <a:solidFill>
                  <a:srgbClr val="FF0000"/>
                </a:solidFill>
              </a:rPr>
              <a:t>a</a:t>
            </a:r>
            <a:r>
              <a:rPr lang="en-US" dirty="0" smtClean="0">
                <a:solidFill>
                  <a:srgbClr val="FF0000"/>
                </a:solidFill>
              </a:rPr>
              <a:t>[8]</a:t>
            </a:r>
            <a:r>
              <a:rPr lang="en-US" dirty="0">
                <a:solidFill>
                  <a:srgbClr val="FF0000"/>
                </a:solidFill>
              </a:rPr>
              <a:t>= a</a:t>
            </a:r>
            <a:r>
              <a:rPr lang="en-US" dirty="0" smtClean="0">
                <a:solidFill>
                  <a:srgbClr val="FF0000"/>
                </a:solidFill>
              </a:rPr>
              <a:t>[8] </a:t>
            </a:r>
            <a:r>
              <a:rPr lang="en-US" dirty="0">
                <a:solidFill>
                  <a:srgbClr val="FF0000"/>
                </a:solidFill>
              </a:rPr>
              <a:t>+ 1;</a:t>
            </a:r>
          </a:p>
          <a:p>
            <a:r>
              <a:rPr lang="en-US" dirty="0">
                <a:solidFill>
                  <a:srgbClr val="FF0000"/>
                </a:solidFill>
              </a:rPr>
              <a:t>a</a:t>
            </a:r>
            <a:r>
              <a:rPr lang="en-US" dirty="0" smtClean="0">
                <a:solidFill>
                  <a:srgbClr val="FF0000"/>
                </a:solidFill>
              </a:rPr>
              <a:t>[9]</a:t>
            </a:r>
            <a:r>
              <a:rPr lang="en-US" dirty="0">
                <a:solidFill>
                  <a:srgbClr val="FF0000"/>
                </a:solidFill>
              </a:rPr>
              <a:t>= a</a:t>
            </a:r>
            <a:r>
              <a:rPr lang="en-US" dirty="0" smtClean="0">
                <a:solidFill>
                  <a:srgbClr val="FF0000"/>
                </a:solidFill>
              </a:rPr>
              <a:t>[9] </a:t>
            </a:r>
            <a:r>
              <a:rPr lang="en-US" dirty="0">
                <a:solidFill>
                  <a:srgbClr val="FF0000"/>
                </a:solidFill>
              </a:rPr>
              <a:t>+ 1</a:t>
            </a:r>
            <a:r>
              <a:rPr lang="en-US" dirty="0" smtClean="0">
                <a:solidFill>
                  <a:srgbClr val="FF0000"/>
                </a:solidFill>
              </a:rPr>
              <a:t>;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225743" y="3200255"/>
            <a:ext cx="4991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tx2"/>
                </a:solidFill>
              </a:rPr>
              <a:t>i</a:t>
            </a:r>
            <a:r>
              <a:rPr lang="en-US" dirty="0" smtClean="0">
                <a:solidFill>
                  <a:schemeClr val="tx2"/>
                </a:solidFill>
              </a:rPr>
              <a:t>=0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225743" y="3461889"/>
            <a:ext cx="4991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tx2"/>
                </a:solidFill>
              </a:rPr>
              <a:t>i</a:t>
            </a:r>
            <a:r>
              <a:rPr lang="en-US" dirty="0" smtClean="0">
                <a:solidFill>
                  <a:schemeClr val="tx2"/>
                </a:solidFill>
              </a:rPr>
              <a:t>=1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225743" y="3750323"/>
            <a:ext cx="4991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tx2"/>
                </a:solidFill>
              </a:rPr>
              <a:t>i</a:t>
            </a:r>
            <a:r>
              <a:rPr lang="en-US" dirty="0" smtClean="0">
                <a:solidFill>
                  <a:schemeClr val="tx2"/>
                </a:solidFill>
              </a:rPr>
              <a:t>=2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225743" y="4024785"/>
            <a:ext cx="4991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tx2"/>
                </a:solidFill>
              </a:rPr>
              <a:t>i</a:t>
            </a:r>
            <a:r>
              <a:rPr lang="en-US" dirty="0" smtClean="0">
                <a:solidFill>
                  <a:schemeClr val="tx2"/>
                </a:solidFill>
              </a:rPr>
              <a:t>=3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225743" y="4314755"/>
            <a:ext cx="4991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tx2"/>
                </a:solidFill>
              </a:rPr>
              <a:t>i</a:t>
            </a:r>
            <a:r>
              <a:rPr lang="en-US" dirty="0" smtClean="0">
                <a:solidFill>
                  <a:schemeClr val="tx2"/>
                </a:solidFill>
              </a:rPr>
              <a:t>=4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225743" y="4576389"/>
            <a:ext cx="4991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tx2"/>
                </a:solidFill>
              </a:rPr>
              <a:t>i</a:t>
            </a:r>
            <a:r>
              <a:rPr lang="en-US" dirty="0" smtClean="0">
                <a:solidFill>
                  <a:schemeClr val="tx2"/>
                </a:solidFill>
              </a:rPr>
              <a:t>=5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225743" y="4864823"/>
            <a:ext cx="4991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tx2"/>
                </a:solidFill>
              </a:rPr>
              <a:t>i</a:t>
            </a:r>
            <a:r>
              <a:rPr lang="en-US" dirty="0" smtClean="0">
                <a:solidFill>
                  <a:schemeClr val="tx2"/>
                </a:solidFill>
              </a:rPr>
              <a:t>=6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225743" y="5139285"/>
            <a:ext cx="4991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tx2"/>
                </a:solidFill>
              </a:rPr>
              <a:t>i</a:t>
            </a:r>
            <a:r>
              <a:rPr lang="en-US" dirty="0" smtClean="0">
                <a:solidFill>
                  <a:schemeClr val="tx2"/>
                </a:solidFill>
              </a:rPr>
              <a:t>=7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225743" y="5394309"/>
            <a:ext cx="4991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tx2"/>
                </a:solidFill>
              </a:rPr>
              <a:t>i</a:t>
            </a:r>
            <a:r>
              <a:rPr lang="en-US" dirty="0" smtClean="0">
                <a:solidFill>
                  <a:schemeClr val="tx2"/>
                </a:solidFill>
              </a:rPr>
              <a:t>=8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478726" y="2719470"/>
            <a:ext cx="1813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tx2"/>
                </a:solidFill>
              </a:rPr>
              <a:t>Unroll the loop  </a:t>
            </a:r>
            <a:endParaRPr lang="en-US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30599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Dependences in a Loop</a:t>
            </a:r>
            <a:endParaRPr dirty="0" smtClean="0">
              <a:ea typeface="ＭＳ Ｐゴシック" charset="-128"/>
            </a:endParaRPr>
          </a:p>
        </p:txBody>
      </p:sp>
      <p:sp>
        <p:nvSpPr>
          <p:cNvPr id="38915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811404"/>
          </a:xfrm>
        </p:spPr>
        <p:txBody>
          <a:bodyPr/>
          <a:lstStyle/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</p:txBody>
      </p:sp>
      <p:sp>
        <p:nvSpPr>
          <p:cNvPr id="44" name="Slide Number Placeholder 4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E96D090-7118-964B-9FA4-DD9AD730B3FD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933211" y="3214611"/>
            <a:ext cx="4433285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     </a:t>
            </a:r>
            <a:r>
              <a:rPr lang="en-US" sz="2000" dirty="0" smtClean="0">
                <a:solidFill>
                  <a:srgbClr val="FF0000"/>
                </a:solidFill>
              </a:rPr>
              <a:t>#pragma </a:t>
            </a:r>
            <a:r>
              <a:rPr lang="en-US" sz="2000" dirty="0" err="1" smtClean="0">
                <a:solidFill>
                  <a:srgbClr val="FF0000"/>
                </a:solidFill>
              </a:rPr>
              <a:t>omp</a:t>
            </a:r>
            <a:r>
              <a:rPr lang="en-US" sz="2000" dirty="0" smtClean="0">
                <a:solidFill>
                  <a:srgbClr val="FF0000"/>
                </a:solidFill>
              </a:rPr>
              <a:t> parallel for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   for</a:t>
            </a:r>
            <a:r>
              <a:rPr lang="en-US" sz="2000" dirty="0"/>
              <a:t>(</a:t>
            </a:r>
            <a:r>
              <a:rPr lang="en-US" sz="2000" dirty="0" err="1"/>
              <a:t>int</a:t>
            </a:r>
            <a:r>
              <a:rPr lang="en-US" sz="2000" dirty="0"/>
              <a:t> </a:t>
            </a:r>
            <a:r>
              <a:rPr lang="en-US" sz="2000" dirty="0" err="1"/>
              <a:t>i</a:t>
            </a:r>
            <a:r>
              <a:rPr lang="en-US" sz="2000" dirty="0"/>
              <a:t> = 0; </a:t>
            </a:r>
            <a:r>
              <a:rPr lang="en-US" sz="2000" dirty="0" err="1"/>
              <a:t>i</a:t>
            </a:r>
            <a:r>
              <a:rPr lang="en-US" sz="2000" dirty="0"/>
              <a:t> &lt; w; ++</a:t>
            </a:r>
            <a:r>
              <a:rPr lang="en-US" sz="2000" dirty="0" err="1"/>
              <a:t>i</a:t>
            </a:r>
            <a:r>
              <a:rPr lang="en-US" sz="2000" dirty="0"/>
              <a:t>){</a:t>
            </a:r>
          </a:p>
          <a:p>
            <a:r>
              <a:rPr lang="en-US" sz="2000" dirty="0" smtClean="0"/>
              <a:t>        a[</a:t>
            </a:r>
            <a:r>
              <a:rPr lang="en-US" sz="2000" dirty="0" err="1" smtClean="0"/>
              <a:t>i</a:t>
            </a:r>
            <a:r>
              <a:rPr lang="en-US" sz="2000" dirty="0" smtClean="0"/>
              <a:t>] = a[</a:t>
            </a:r>
            <a:r>
              <a:rPr lang="en-US" sz="2000" dirty="0" err="1" smtClean="0"/>
              <a:t>i</a:t>
            </a:r>
            <a:r>
              <a:rPr lang="en-US" sz="2000" dirty="0" smtClean="0"/>
              <a:t>] + 1;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     }       </a:t>
            </a:r>
            <a:endParaRPr lang="en-US" sz="2000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609600" y="1752601"/>
            <a:ext cx="8534400" cy="9925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2"/>
                </a:solidFill>
                <a:latin typeface="Times"/>
                <a:ea typeface="ＭＳ Ｐゴシック" charset="-128"/>
                <a:cs typeface="Time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2"/>
                </a:solidFill>
                <a:latin typeface="Times"/>
                <a:ea typeface="ＭＳ Ｐゴシック" charset="-128"/>
                <a:cs typeface="Time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Times"/>
                <a:ea typeface="ＭＳ Ｐゴシック" charset="-128"/>
                <a:cs typeface="Time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2"/>
                </a:solidFill>
                <a:latin typeface="Times"/>
                <a:ea typeface="ＭＳ Ｐゴシック" charset="-128"/>
                <a:cs typeface="Time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2"/>
                </a:solidFill>
                <a:latin typeface="Times"/>
                <a:ea typeface="ＭＳ Ｐゴシック" charset="-128"/>
                <a:cs typeface="Time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r>
              <a:rPr lang="en-US" dirty="0" smtClean="0"/>
              <a:t>To compute data dependences in a loop, we unroll the loop</a:t>
            </a:r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6225743" y="3200255"/>
            <a:ext cx="4991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tx2"/>
                </a:solidFill>
              </a:rPr>
              <a:t>i</a:t>
            </a:r>
            <a:r>
              <a:rPr lang="en-US" dirty="0" smtClean="0">
                <a:solidFill>
                  <a:schemeClr val="tx2"/>
                </a:solidFill>
              </a:rPr>
              <a:t>=0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225743" y="3461889"/>
            <a:ext cx="4991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tx2"/>
                </a:solidFill>
              </a:rPr>
              <a:t>i</a:t>
            </a:r>
            <a:r>
              <a:rPr lang="en-US" dirty="0" smtClean="0">
                <a:solidFill>
                  <a:schemeClr val="tx2"/>
                </a:solidFill>
              </a:rPr>
              <a:t>=1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225743" y="3750323"/>
            <a:ext cx="4991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tx2"/>
                </a:solidFill>
              </a:rPr>
              <a:t>i</a:t>
            </a:r>
            <a:r>
              <a:rPr lang="en-US" dirty="0" smtClean="0">
                <a:solidFill>
                  <a:schemeClr val="tx2"/>
                </a:solidFill>
              </a:rPr>
              <a:t>=2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225743" y="4024785"/>
            <a:ext cx="4991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tx2"/>
                </a:solidFill>
              </a:rPr>
              <a:t>i</a:t>
            </a:r>
            <a:r>
              <a:rPr lang="en-US" dirty="0" smtClean="0">
                <a:solidFill>
                  <a:schemeClr val="tx2"/>
                </a:solidFill>
              </a:rPr>
              <a:t>=3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225743" y="4314755"/>
            <a:ext cx="4991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tx2"/>
                </a:solidFill>
              </a:rPr>
              <a:t>i</a:t>
            </a:r>
            <a:r>
              <a:rPr lang="en-US" dirty="0" smtClean="0">
                <a:solidFill>
                  <a:schemeClr val="tx2"/>
                </a:solidFill>
              </a:rPr>
              <a:t>=4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225743" y="4576389"/>
            <a:ext cx="4991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tx2"/>
                </a:solidFill>
              </a:rPr>
              <a:t>i</a:t>
            </a:r>
            <a:r>
              <a:rPr lang="en-US" dirty="0" smtClean="0">
                <a:solidFill>
                  <a:schemeClr val="tx2"/>
                </a:solidFill>
              </a:rPr>
              <a:t>=5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225743" y="4864823"/>
            <a:ext cx="4991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tx2"/>
                </a:solidFill>
              </a:rPr>
              <a:t>i</a:t>
            </a:r>
            <a:r>
              <a:rPr lang="en-US" dirty="0" smtClean="0">
                <a:solidFill>
                  <a:schemeClr val="tx2"/>
                </a:solidFill>
              </a:rPr>
              <a:t>=6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225743" y="5139285"/>
            <a:ext cx="4991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tx2"/>
                </a:solidFill>
              </a:rPr>
              <a:t>i</a:t>
            </a:r>
            <a:r>
              <a:rPr lang="en-US" dirty="0" smtClean="0">
                <a:solidFill>
                  <a:schemeClr val="tx2"/>
                </a:solidFill>
              </a:rPr>
              <a:t>=7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225743" y="5394309"/>
            <a:ext cx="4991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tx2"/>
                </a:solidFill>
              </a:rPr>
              <a:t>i</a:t>
            </a:r>
            <a:r>
              <a:rPr lang="en-US" dirty="0" smtClean="0">
                <a:solidFill>
                  <a:schemeClr val="tx2"/>
                </a:solidFill>
              </a:rPr>
              <a:t>=8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478726" y="2719470"/>
            <a:ext cx="1813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tx2"/>
                </a:solidFill>
              </a:rPr>
              <a:t>Unroll the loop  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09600" y="4897643"/>
            <a:ext cx="58804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000000"/>
                </a:solidFill>
                <a:sym typeface="Wingdings"/>
              </a:rPr>
              <a:t>There are not data dependences across iterations </a:t>
            </a:r>
          </a:p>
          <a:p>
            <a:r>
              <a:rPr lang="en-US" b="1" dirty="0" smtClean="0">
                <a:solidFill>
                  <a:srgbClr val="000000"/>
                </a:solidFill>
                <a:sym typeface="Wingdings"/>
              </a:rPr>
              <a:t> This loop can be executed in parallel</a:t>
            </a:r>
            <a:endParaRPr lang="en-US" b="1" dirty="0">
              <a:solidFill>
                <a:srgbClr val="000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673557" y="2621504"/>
            <a:ext cx="2191397" cy="31393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endParaRPr lang="en-US" dirty="0" smtClean="0">
              <a:solidFill>
                <a:srgbClr val="FF0000"/>
              </a:solidFill>
            </a:endParaRP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 smtClean="0">
                <a:solidFill>
                  <a:srgbClr val="FF0000"/>
                </a:solidFill>
              </a:rPr>
              <a:t>a[1]= a[1] + 1;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a[2]= a[2] + 1;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a[3]= a[3] + 1;</a:t>
            </a:r>
          </a:p>
          <a:p>
            <a:r>
              <a:rPr lang="en-US" dirty="0">
                <a:solidFill>
                  <a:srgbClr val="FF0000"/>
                </a:solidFill>
              </a:rPr>
              <a:t>a</a:t>
            </a:r>
            <a:r>
              <a:rPr lang="en-US" dirty="0" smtClean="0">
                <a:solidFill>
                  <a:srgbClr val="FF0000"/>
                </a:solidFill>
              </a:rPr>
              <a:t>[4]</a:t>
            </a:r>
            <a:r>
              <a:rPr lang="en-US" dirty="0">
                <a:solidFill>
                  <a:srgbClr val="FF0000"/>
                </a:solidFill>
              </a:rPr>
              <a:t>= a</a:t>
            </a:r>
            <a:r>
              <a:rPr lang="en-US" dirty="0" smtClean="0">
                <a:solidFill>
                  <a:srgbClr val="FF0000"/>
                </a:solidFill>
              </a:rPr>
              <a:t>[4] </a:t>
            </a:r>
            <a:r>
              <a:rPr lang="en-US" dirty="0">
                <a:solidFill>
                  <a:srgbClr val="FF0000"/>
                </a:solidFill>
              </a:rPr>
              <a:t>+ 1;</a:t>
            </a:r>
          </a:p>
          <a:p>
            <a:r>
              <a:rPr lang="en-US" dirty="0">
                <a:solidFill>
                  <a:srgbClr val="FF0000"/>
                </a:solidFill>
              </a:rPr>
              <a:t>a</a:t>
            </a:r>
            <a:r>
              <a:rPr lang="en-US" dirty="0" smtClean="0">
                <a:solidFill>
                  <a:srgbClr val="FF0000"/>
                </a:solidFill>
              </a:rPr>
              <a:t>[5]</a:t>
            </a:r>
            <a:r>
              <a:rPr lang="en-US" dirty="0">
                <a:solidFill>
                  <a:srgbClr val="FF0000"/>
                </a:solidFill>
              </a:rPr>
              <a:t>= a</a:t>
            </a:r>
            <a:r>
              <a:rPr lang="en-US" dirty="0" smtClean="0">
                <a:solidFill>
                  <a:srgbClr val="FF0000"/>
                </a:solidFill>
              </a:rPr>
              <a:t>[5] </a:t>
            </a:r>
            <a:r>
              <a:rPr lang="en-US" dirty="0">
                <a:solidFill>
                  <a:srgbClr val="FF0000"/>
                </a:solidFill>
              </a:rPr>
              <a:t>+ 1;</a:t>
            </a:r>
          </a:p>
          <a:p>
            <a:r>
              <a:rPr lang="en-US" dirty="0">
                <a:solidFill>
                  <a:srgbClr val="FF0000"/>
                </a:solidFill>
              </a:rPr>
              <a:t>a</a:t>
            </a:r>
            <a:r>
              <a:rPr lang="en-US" dirty="0" smtClean="0">
                <a:solidFill>
                  <a:srgbClr val="FF0000"/>
                </a:solidFill>
              </a:rPr>
              <a:t>[6]</a:t>
            </a:r>
            <a:r>
              <a:rPr lang="en-US" dirty="0">
                <a:solidFill>
                  <a:srgbClr val="FF0000"/>
                </a:solidFill>
              </a:rPr>
              <a:t>= a</a:t>
            </a:r>
            <a:r>
              <a:rPr lang="en-US" dirty="0" smtClean="0">
                <a:solidFill>
                  <a:srgbClr val="FF0000"/>
                </a:solidFill>
              </a:rPr>
              <a:t>[6] </a:t>
            </a:r>
            <a:r>
              <a:rPr lang="en-US" dirty="0">
                <a:solidFill>
                  <a:srgbClr val="FF0000"/>
                </a:solidFill>
              </a:rPr>
              <a:t>+ 1;</a:t>
            </a:r>
          </a:p>
          <a:p>
            <a:r>
              <a:rPr lang="en-US" dirty="0">
                <a:solidFill>
                  <a:srgbClr val="FF0000"/>
                </a:solidFill>
              </a:rPr>
              <a:t>a</a:t>
            </a:r>
            <a:r>
              <a:rPr lang="en-US" dirty="0" smtClean="0">
                <a:solidFill>
                  <a:srgbClr val="FF0000"/>
                </a:solidFill>
              </a:rPr>
              <a:t>[7]</a:t>
            </a:r>
            <a:r>
              <a:rPr lang="en-US" dirty="0">
                <a:solidFill>
                  <a:srgbClr val="FF0000"/>
                </a:solidFill>
              </a:rPr>
              <a:t>= a</a:t>
            </a:r>
            <a:r>
              <a:rPr lang="en-US" dirty="0" smtClean="0">
                <a:solidFill>
                  <a:srgbClr val="FF0000"/>
                </a:solidFill>
              </a:rPr>
              <a:t>[7] </a:t>
            </a:r>
            <a:r>
              <a:rPr lang="en-US" dirty="0">
                <a:solidFill>
                  <a:srgbClr val="FF0000"/>
                </a:solidFill>
              </a:rPr>
              <a:t>+ 1;</a:t>
            </a:r>
          </a:p>
          <a:p>
            <a:r>
              <a:rPr lang="en-US" dirty="0">
                <a:solidFill>
                  <a:srgbClr val="FF0000"/>
                </a:solidFill>
              </a:rPr>
              <a:t>a</a:t>
            </a:r>
            <a:r>
              <a:rPr lang="en-US" dirty="0" smtClean="0">
                <a:solidFill>
                  <a:srgbClr val="FF0000"/>
                </a:solidFill>
              </a:rPr>
              <a:t>[8]</a:t>
            </a:r>
            <a:r>
              <a:rPr lang="en-US" dirty="0">
                <a:solidFill>
                  <a:srgbClr val="FF0000"/>
                </a:solidFill>
              </a:rPr>
              <a:t>= a</a:t>
            </a:r>
            <a:r>
              <a:rPr lang="en-US" dirty="0" smtClean="0">
                <a:solidFill>
                  <a:srgbClr val="FF0000"/>
                </a:solidFill>
              </a:rPr>
              <a:t>[8] </a:t>
            </a:r>
            <a:r>
              <a:rPr lang="en-US" dirty="0">
                <a:solidFill>
                  <a:srgbClr val="FF0000"/>
                </a:solidFill>
              </a:rPr>
              <a:t>+ 1;</a:t>
            </a:r>
          </a:p>
          <a:p>
            <a:r>
              <a:rPr lang="en-US" dirty="0">
                <a:solidFill>
                  <a:srgbClr val="FF0000"/>
                </a:solidFill>
              </a:rPr>
              <a:t>a</a:t>
            </a:r>
            <a:r>
              <a:rPr lang="en-US" dirty="0" smtClean="0">
                <a:solidFill>
                  <a:srgbClr val="FF0000"/>
                </a:solidFill>
              </a:rPr>
              <a:t>[9]</a:t>
            </a:r>
            <a:r>
              <a:rPr lang="en-US" dirty="0">
                <a:solidFill>
                  <a:srgbClr val="FF0000"/>
                </a:solidFill>
              </a:rPr>
              <a:t>= a</a:t>
            </a:r>
            <a:r>
              <a:rPr lang="en-US" dirty="0" smtClean="0">
                <a:solidFill>
                  <a:srgbClr val="FF0000"/>
                </a:solidFill>
              </a:rPr>
              <a:t>[9] </a:t>
            </a:r>
            <a:r>
              <a:rPr lang="en-US" dirty="0">
                <a:solidFill>
                  <a:srgbClr val="FF0000"/>
                </a:solidFill>
              </a:rPr>
              <a:t>+ 1</a:t>
            </a:r>
            <a:r>
              <a:rPr lang="en-US" dirty="0" smtClean="0">
                <a:solidFill>
                  <a:srgbClr val="FF0000"/>
                </a:solidFill>
              </a:rPr>
              <a:t>;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06162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smtClean="0">
                <a:ea typeface="ＭＳ Ｐゴシック" charset="-128"/>
              </a:rPr>
              <a:t>Dependences</a:t>
            </a:r>
            <a:r>
              <a:rPr lang="en-US" dirty="0" smtClean="0">
                <a:ea typeface="ＭＳ Ｐゴシック" charset="-128"/>
              </a:rPr>
              <a:t> and Parallelism</a:t>
            </a:r>
            <a:endParaRPr dirty="0" smtClean="0">
              <a:ea typeface="ＭＳ Ｐゴシック" charset="-128"/>
            </a:endParaRPr>
          </a:p>
        </p:txBody>
      </p:sp>
      <p:sp>
        <p:nvSpPr>
          <p:cNvPr id="38915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799695"/>
          </a:xfrm>
        </p:spPr>
        <p:txBody>
          <a:bodyPr/>
          <a:lstStyle/>
          <a:p>
            <a:r>
              <a:rPr lang="en-US" dirty="0" smtClean="0"/>
              <a:t>A loop can be executed in parallel if there are no data dependences across iterations (threads). </a:t>
            </a:r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  <a:p>
            <a:endParaRPr lang="en-US" sz="2000" dirty="0" smtClean="0"/>
          </a:p>
        </p:txBody>
      </p:sp>
      <p:sp>
        <p:nvSpPr>
          <p:cNvPr id="44" name="Slide Number Placeholder 4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E96D090-7118-964B-9FA4-DD9AD730B3FD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48372" y="2665220"/>
            <a:ext cx="823815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Times"/>
                <a:cs typeface="Times"/>
              </a:rPr>
              <a:t>Note 1: </a:t>
            </a:r>
            <a:endParaRPr lang="en-US" sz="2400" b="1" dirty="0" smtClean="0">
              <a:solidFill>
                <a:schemeClr val="tx2"/>
              </a:solidFill>
              <a:latin typeface="Times"/>
              <a:cs typeface="Times"/>
            </a:endParaRPr>
          </a:p>
          <a:p>
            <a:r>
              <a:rPr lang="en-US" sz="2400" b="1" dirty="0" smtClean="0">
                <a:solidFill>
                  <a:schemeClr val="tx2"/>
                </a:solidFill>
                <a:latin typeface="Times"/>
                <a:cs typeface="Times"/>
              </a:rPr>
              <a:t>Data dependences are computed for a sequential program. </a:t>
            </a:r>
          </a:p>
          <a:p>
            <a:endParaRPr lang="en-US" sz="2400" b="1" dirty="0">
              <a:solidFill>
                <a:schemeClr val="tx2"/>
              </a:solidFill>
              <a:latin typeface="Times"/>
              <a:cs typeface="Times"/>
            </a:endParaRPr>
          </a:p>
          <a:p>
            <a:r>
              <a:rPr lang="en-US" sz="2400" b="1" dirty="0" smtClean="0">
                <a:solidFill>
                  <a:schemeClr val="tx2"/>
                </a:solidFill>
                <a:latin typeface="Times"/>
                <a:cs typeface="Times"/>
              </a:rPr>
              <a:t>If there are no data dependences in a sequential code </a:t>
            </a:r>
          </a:p>
          <a:p>
            <a:pPr marL="342900" indent="-342900">
              <a:buFont typeface="Wingdings" charset="0"/>
              <a:buChar char="à"/>
            </a:pPr>
            <a:r>
              <a:rPr lang="en-US" sz="2400" b="1" dirty="0" smtClean="0">
                <a:solidFill>
                  <a:schemeClr val="tx2"/>
                </a:solidFill>
                <a:latin typeface="Times"/>
                <a:cs typeface="Times"/>
              </a:rPr>
              <a:t>there are not data races in the corresponding parallel code</a:t>
            </a:r>
            <a:r>
              <a:rPr lang="en-US" sz="2400" b="1" dirty="0" smtClean="0">
                <a:solidFill>
                  <a:schemeClr val="tx2"/>
                </a:solidFill>
              </a:rPr>
              <a:t>.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151955" y="4877441"/>
            <a:ext cx="23129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  <a:latin typeface="Times"/>
                <a:cs typeface="Times"/>
              </a:rPr>
              <a:t>Do you see why?</a:t>
            </a:r>
            <a:endParaRPr lang="en-US" sz="2400" dirty="0">
              <a:solidFill>
                <a:srgbClr val="FF0000"/>
              </a:solidFill>
              <a:latin typeface="Times"/>
              <a:cs typeface="Times"/>
            </a:endParaRPr>
          </a:p>
        </p:txBody>
      </p:sp>
    </p:spTree>
    <p:extLst>
      <p:ext uri="{BB962C8B-B14F-4D97-AF65-F5344CB8AC3E}">
        <p14:creationId xmlns:p14="http://schemas.microsoft.com/office/powerpoint/2010/main" val="20700447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smtClean="0">
                <a:ea typeface="ＭＳ Ｐゴシック" charset="-128"/>
              </a:rPr>
              <a:t>Dependences</a:t>
            </a:r>
            <a:r>
              <a:rPr lang="en-US" dirty="0" smtClean="0">
                <a:ea typeface="ＭＳ Ｐゴシック" charset="-128"/>
              </a:rPr>
              <a:t> and Parallelism</a:t>
            </a:r>
            <a:endParaRPr dirty="0" smtClean="0">
              <a:ea typeface="ＭＳ Ｐゴシック" charset="-128"/>
            </a:endParaRPr>
          </a:p>
        </p:txBody>
      </p:sp>
      <p:sp>
        <p:nvSpPr>
          <p:cNvPr id="38915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799695"/>
          </a:xfrm>
        </p:spPr>
        <p:txBody>
          <a:bodyPr/>
          <a:lstStyle/>
          <a:p>
            <a:r>
              <a:rPr lang="en-US" dirty="0" smtClean="0"/>
              <a:t>A loop can execute in parallel if there are no data dependences across iterations (threads). </a:t>
            </a:r>
            <a:endParaRPr lang="en-US" dirty="0"/>
          </a:p>
          <a:p>
            <a:endParaRPr lang="en-US" sz="2000" dirty="0" smtClean="0"/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  <a:p>
            <a:endParaRPr lang="en-US" sz="2000" dirty="0" smtClean="0"/>
          </a:p>
        </p:txBody>
      </p:sp>
      <p:sp>
        <p:nvSpPr>
          <p:cNvPr id="44" name="Slide Number Placeholder 4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E96D090-7118-964B-9FA4-DD9AD730B3FD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19510" y="2882426"/>
            <a:ext cx="7302750" cy="1200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Times"/>
                <a:cs typeface="Times"/>
              </a:rPr>
              <a:t>Note 2:</a:t>
            </a:r>
            <a:r>
              <a:rPr lang="en-US" sz="2400" b="1" dirty="0" smtClean="0">
                <a:solidFill>
                  <a:schemeClr val="tx2"/>
                </a:solidFill>
                <a:latin typeface="Times"/>
                <a:cs typeface="Times"/>
              </a:rPr>
              <a:t> If there are data dependences across iterations</a:t>
            </a:r>
          </a:p>
          <a:p>
            <a:r>
              <a:rPr lang="en-US" sz="2400" b="1" dirty="0" smtClean="0">
                <a:solidFill>
                  <a:schemeClr val="tx2"/>
                </a:solidFill>
                <a:latin typeface="Times"/>
                <a:cs typeface="Times"/>
              </a:rPr>
              <a:t>(threads), we </a:t>
            </a:r>
            <a:r>
              <a:rPr lang="en-US" sz="2400" b="1" dirty="0" smtClean="0">
                <a:solidFill>
                  <a:srgbClr val="FF0000"/>
                </a:solidFill>
                <a:latin typeface="Times"/>
                <a:cs typeface="Times"/>
              </a:rPr>
              <a:t>may</a:t>
            </a:r>
            <a:r>
              <a:rPr lang="en-US" sz="2400" b="1" dirty="0" smtClean="0">
                <a:solidFill>
                  <a:schemeClr val="tx2"/>
                </a:solidFill>
                <a:latin typeface="Times"/>
                <a:cs typeface="Times"/>
              </a:rPr>
              <a:t> or </a:t>
            </a:r>
            <a:r>
              <a:rPr lang="en-US" sz="2400" b="1" dirty="0" smtClean="0">
                <a:solidFill>
                  <a:srgbClr val="FF0000"/>
                </a:solidFill>
                <a:latin typeface="Times"/>
                <a:cs typeface="Times"/>
              </a:rPr>
              <a:t>may not </a:t>
            </a:r>
            <a:r>
              <a:rPr lang="en-US" sz="2400" b="1" dirty="0" smtClean="0">
                <a:solidFill>
                  <a:schemeClr val="tx2"/>
                </a:solidFill>
                <a:latin typeface="Times"/>
                <a:cs typeface="Times"/>
              </a:rPr>
              <a:t>be able to execute a loop </a:t>
            </a:r>
          </a:p>
          <a:p>
            <a:r>
              <a:rPr lang="en-US" sz="2400" b="1" dirty="0" smtClean="0">
                <a:solidFill>
                  <a:schemeClr val="tx2"/>
                </a:solidFill>
                <a:latin typeface="Times"/>
                <a:cs typeface="Times"/>
              </a:rPr>
              <a:t>in parallel.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819510" y="4150972"/>
            <a:ext cx="7732105" cy="1200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tx2"/>
                </a:solidFill>
                <a:latin typeface="Times"/>
                <a:cs typeface="Times"/>
              </a:rPr>
              <a:t>For this </a:t>
            </a:r>
            <a:r>
              <a:rPr lang="en-US" sz="2400" b="1" dirty="0">
                <a:solidFill>
                  <a:schemeClr val="tx2"/>
                </a:solidFill>
                <a:latin typeface="Times"/>
                <a:cs typeface="Times"/>
              </a:rPr>
              <a:t>class, </a:t>
            </a:r>
            <a:r>
              <a:rPr lang="en-US" sz="2400" b="1" dirty="0" smtClean="0">
                <a:solidFill>
                  <a:schemeClr val="tx2"/>
                </a:solidFill>
                <a:latin typeface="Times"/>
                <a:cs typeface="Times"/>
              </a:rPr>
              <a:t>only </a:t>
            </a:r>
            <a:r>
              <a:rPr lang="en-US" sz="2400" b="1" dirty="0">
                <a:solidFill>
                  <a:schemeClr val="tx2"/>
                </a:solidFill>
                <a:latin typeface="Times"/>
                <a:cs typeface="Times"/>
              </a:rPr>
              <a:t>loops with no data dependences </a:t>
            </a:r>
            <a:r>
              <a:rPr lang="en-US" sz="2400" b="1" dirty="0" smtClean="0">
                <a:solidFill>
                  <a:schemeClr val="tx2"/>
                </a:solidFill>
                <a:latin typeface="Times"/>
                <a:cs typeface="Times"/>
              </a:rPr>
              <a:t>across </a:t>
            </a:r>
          </a:p>
          <a:p>
            <a:r>
              <a:rPr lang="en-US" sz="2400" b="1" dirty="0" smtClean="0">
                <a:solidFill>
                  <a:schemeClr val="tx2"/>
                </a:solidFill>
                <a:latin typeface="Times"/>
                <a:cs typeface="Times"/>
              </a:rPr>
              <a:t>iterations (threads) will be executed </a:t>
            </a:r>
            <a:r>
              <a:rPr lang="en-US" sz="2400" b="1" dirty="0">
                <a:solidFill>
                  <a:schemeClr val="tx2"/>
                </a:solidFill>
                <a:latin typeface="Times"/>
                <a:cs typeface="Times"/>
              </a:rPr>
              <a:t>in parallel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014463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" charset="0"/>
                <a:ea typeface="ＭＳ Ｐゴシック" charset="0"/>
              </a:rPr>
              <a:t>Example 0</a:t>
            </a:r>
            <a:endParaRPr lang="en-US" dirty="0">
              <a:latin typeface="Times" charset="0"/>
              <a:ea typeface="ＭＳ Ｐゴシック" charset="0"/>
            </a:endParaRPr>
          </a:p>
        </p:txBody>
      </p:sp>
      <p:pic>
        <p:nvPicPr>
          <p:cNvPr id="3" name="Picture 2" descr="noGree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4256" y="2794000"/>
            <a:ext cx="2510178" cy="1673452"/>
          </a:xfrm>
          <a:prstGeom prst="rect">
            <a:avLst/>
          </a:prstGeom>
        </p:spPr>
      </p:pic>
      <p:pic>
        <p:nvPicPr>
          <p:cNvPr id="4" name="Picture 3" descr="11_150x10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29" y="2793999"/>
            <a:ext cx="2510180" cy="167345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616397" y="2263254"/>
            <a:ext cx="941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tx2"/>
                </a:solidFill>
              </a:rPr>
              <a:t>source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874812" y="2294330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tx2"/>
                </a:solidFill>
              </a:rPr>
              <a:t>output</a:t>
            </a:r>
            <a:endParaRPr lang="en-US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78294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" charset="0"/>
                <a:ea typeface="ＭＳ Ｐゴシック" charset="0"/>
              </a:rPr>
              <a:t>Example 0</a:t>
            </a:r>
            <a:endParaRPr lang="en-US" dirty="0">
              <a:latin typeface="Times" charset="0"/>
              <a:ea typeface="ＭＳ Ｐゴシック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79950" y="2419283"/>
            <a:ext cx="443328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    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#</a:t>
            </a:r>
          </a:p>
          <a:p>
            <a:r>
              <a:rPr lang="en-US" dirty="0" smtClean="0"/>
              <a:t>    </a:t>
            </a:r>
            <a:r>
              <a:rPr lang="en-US" dirty="0" smtClean="0">
                <a:solidFill>
                  <a:srgbClr val="FF0000"/>
                </a:solidFill>
              </a:rPr>
              <a:t>#pragma </a:t>
            </a:r>
            <a:r>
              <a:rPr lang="en-US" dirty="0" err="1" smtClean="0">
                <a:solidFill>
                  <a:srgbClr val="FF0000"/>
                </a:solidFill>
              </a:rPr>
              <a:t>omp</a:t>
            </a:r>
            <a:r>
              <a:rPr lang="en-US" dirty="0" smtClean="0">
                <a:solidFill>
                  <a:srgbClr val="FF0000"/>
                </a:solidFill>
              </a:rPr>
              <a:t> parallel for </a:t>
            </a:r>
          </a:p>
          <a:p>
            <a:r>
              <a:rPr lang="en-US" dirty="0"/>
              <a:t> </a:t>
            </a:r>
            <a:r>
              <a:rPr lang="en-US" dirty="0" smtClean="0"/>
              <a:t>   for(</a:t>
            </a:r>
            <a:r>
              <a:rPr lang="en-US" dirty="0" err="1" smtClean="0"/>
              <a:t>int</a:t>
            </a:r>
            <a:r>
              <a:rPr lang="en-US" dirty="0" smtClean="0"/>
              <a:t> </a:t>
            </a:r>
            <a:r>
              <a:rPr lang="en-US" dirty="0" err="1" smtClean="0"/>
              <a:t>i</a:t>
            </a:r>
            <a:r>
              <a:rPr lang="en-US" dirty="0" smtClean="0"/>
              <a:t> = 0; </a:t>
            </a:r>
            <a:r>
              <a:rPr lang="en-US" dirty="0" err="1" smtClean="0"/>
              <a:t>i</a:t>
            </a:r>
            <a:r>
              <a:rPr lang="en-US" dirty="0" smtClean="0"/>
              <a:t> &lt; w; ++</a:t>
            </a:r>
            <a:r>
              <a:rPr lang="en-US" dirty="0" err="1" smtClean="0"/>
              <a:t>i</a:t>
            </a:r>
            <a:r>
              <a:rPr lang="en-US" dirty="0" smtClean="0"/>
              <a:t>)</a:t>
            </a:r>
          </a:p>
          <a:p>
            <a:r>
              <a:rPr lang="en-US" dirty="0" smtClean="0"/>
              <a:t>        </a:t>
            </a:r>
            <a:r>
              <a:rPr lang="en-US" dirty="0"/>
              <a:t>for(</a:t>
            </a:r>
            <a:r>
              <a:rPr lang="en-US" dirty="0" err="1"/>
              <a:t>int</a:t>
            </a:r>
            <a:r>
              <a:rPr lang="en-US" dirty="0"/>
              <a:t> j = 0; j &lt; h; ++j</a:t>
            </a:r>
            <a:r>
              <a:rPr lang="en-US" dirty="0" smtClean="0"/>
              <a:t>) {</a:t>
            </a:r>
            <a:endParaRPr lang="en-US" dirty="0"/>
          </a:p>
          <a:p>
            <a:r>
              <a:rPr lang="en-US" dirty="0"/>
              <a:t>            *output(</a:t>
            </a:r>
            <a:r>
              <a:rPr lang="en-US" dirty="0" err="1"/>
              <a:t>i</a:t>
            </a:r>
            <a:r>
              <a:rPr lang="en-US" dirty="0"/>
              <a:t>, j) = *source(</a:t>
            </a:r>
            <a:r>
              <a:rPr lang="en-US" dirty="0" err="1"/>
              <a:t>i</a:t>
            </a:r>
            <a:r>
              <a:rPr lang="en-US" dirty="0"/>
              <a:t>, j);</a:t>
            </a:r>
          </a:p>
          <a:p>
            <a:r>
              <a:rPr lang="en-US" dirty="0" smtClean="0"/>
              <a:t>             </a:t>
            </a:r>
            <a:r>
              <a:rPr lang="en-US" dirty="0" err="1" smtClean="0"/>
              <a:t>ouput</a:t>
            </a:r>
            <a:r>
              <a:rPr lang="en-US" dirty="0" smtClean="0"/>
              <a:t>(</a:t>
            </a:r>
            <a:r>
              <a:rPr lang="en-US" dirty="0" err="1"/>
              <a:t>i</a:t>
            </a:r>
            <a:r>
              <a:rPr lang="en-US" dirty="0" err="1" smtClean="0"/>
              <a:t>,j</a:t>
            </a:r>
            <a:r>
              <a:rPr lang="en-US" dirty="0" smtClean="0"/>
              <a:t>)-&gt;green = 0;</a:t>
            </a:r>
          </a:p>
          <a:p>
            <a:r>
              <a:rPr lang="en-US" dirty="0" smtClean="0"/>
              <a:t>         }</a:t>
            </a:r>
          </a:p>
          <a:p>
            <a:r>
              <a:rPr lang="en-US" dirty="0" smtClean="0"/>
              <a:t>         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537344" y="3175171"/>
            <a:ext cx="2731756" cy="1860798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537344" y="3175171"/>
            <a:ext cx="1373261" cy="186079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910605" y="3175171"/>
            <a:ext cx="1373261" cy="1860798"/>
          </a:xfrm>
          <a:prstGeom prst="rect">
            <a:avLst/>
          </a:prstGeom>
          <a:solidFill>
            <a:srgbClr val="FF66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66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744068" y="2732124"/>
            <a:ext cx="1108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Thread 0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057179" y="2751610"/>
            <a:ext cx="1108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Thread 1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22558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" charset="0"/>
                <a:ea typeface="ＭＳ Ｐゴシック" charset="0"/>
              </a:rPr>
              <a:t>Example 0</a:t>
            </a:r>
            <a:endParaRPr lang="en-US" dirty="0">
              <a:latin typeface="Times" charset="0"/>
              <a:ea typeface="ＭＳ Ｐゴシック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413913" y="2106337"/>
            <a:ext cx="5119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j=0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413913" y="2710182"/>
            <a:ext cx="5119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j=1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413913" y="3205795"/>
            <a:ext cx="5119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j=2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413913" y="3783696"/>
            <a:ext cx="5119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j=3</a:t>
            </a:r>
            <a:endParaRPr lang="en-US" dirty="0">
              <a:solidFill>
                <a:schemeClr val="tx2"/>
              </a:solidFill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>
            <a:off x="5913038" y="2565465"/>
            <a:ext cx="2746659" cy="0"/>
          </a:xfrm>
          <a:prstGeom prst="line">
            <a:avLst/>
          </a:prstGeom>
          <a:ln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5913038" y="3115533"/>
            <a:ext cx="2746659" cy="0"/>
          </a:xfrm>
          <a:prstGeom prst="line">
            <a:avLst/>
          </a:prstGeom>
          <a:ln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5913038" y="3679965"/>
            <a:ext cx="2746659" cy="0"/>
          </a:xfrm>
          <a:prstGeom prst="line">
            <a:avLst/>
          </a:prstGeom>
          <a:ln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5913038" y="4218741"/>
            <a:ext cx="2746659" cy="0"/>
          </a:xfrm>
          <a:prstGeom prst="line">
            <a:avLst/>
          </a:prstGeom>
          <a:ln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413913" y="4593433"/>
            <a:ext cx="5119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j=0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413913" y="5197278"/>
            <a:ext cx="5119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j=1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413913" y="5692891"/>
            <a:ext cx="5119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j=2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413913" y="6270792"/>
            <a:ext cx="5119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j=3</a:t>
            </a:r>
            <a:endParaRPr lang="en-US" dirty="0">
              <a:solidFill>
                <a:schemeClr val="tx2"/>
              </a:solidFill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>
            <a:off x="5913038" y="5052561"/>
            <a:ext cx="2746659" cy="0"/>
          </a:xfrm>
          <a:prstGeom prst="line">
            <a:avLst/>
          </a:prstGeom>
          <a:ln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5913038" y="5602629"/>
            <a:ext cx="2746659" cy="0"/>
          </a:xfrm>
          <a:prstGeom prst="line">
            <a:avLst/>
          </a:prstGeom>
          <a:ln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5913038" y="6167061"/>
            <a:ext cx="2746659" cy="0"/>
          </a:xfrm>
          <a:prstGeom prst="line">
            <a:avLst/>
          </a:prstGeom>
          <a:ln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5913038" y="6705837"/>
            <a:ext cx="2746659" cy="0"/>
          </a:xfrm>
          <a:prstGeom prst="line">
            <a:avLst/>
          </a:prstGeom>
          <a:ln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4765291" y="2956523"/>
            <a:ext cx="4991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tx2"/>
                </a:solidFill>
              </a:rPr>
              <a:t>i</a:t>
            </a:r>
            <a:r>
              <a:rPr lang="en-US" dirty="0" smtClean="0">
                <a:solidFill>
                  <a:schemeClr val="tx2"/>
                </a:solidFill>
              </a:rPr>
              <a:t>=0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841058" y="5456447"/>
            <a:ext cx="4991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tx2"/>
                </a:solidFill>
              </a:rPr>
              <a:t>i</a:t>
            </a:r>
            <a:r>
              <a:rPr lang="en-US" dirty="0" smtClean="0">
                <a:solidFill>
                  <a:schemeClr val="tx2"/>
                </a:solidFill>
              </a:rPr>
              <a:t>=1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4" name="Left Brace 23"/>
          <p:cNvSpPr/>
          <p:nvPr/>
        </p:nvSpPr>
        <p:spPr>
          <a:xfrm>
            <a:off x="5251592" y="2106337"/>
            <a:ext cx="252127" cy="2112404"/>
          </a:xfrm>
          <a:prstGeom prst="leftBrace">
            <a:avLst/>
          </a:prstGeom>
          <a:ln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Left Brace 27"/>
          <p:cNvSpPr/>
          <p:nvPr/>
        </p:nvSpPr>
        <p:spPr>
          <a:xfrm>
            <a:off x="5288871" y="4593433"/>
            <a:ext cx="252127" cy="2112404"/>
          </a:xfrm>
          <a:prstGeom prst="leftBrace">
            <a:avLst/>
          </a:prstGeom>
          <a:ln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679950" y="2419283"/>
            <a:ext cx="4433285" cy="17543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    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#</a:t>
            </a:r>
          </a:p>
          <a:p>
            <a:r>
              <a:rPr lang="en-US" dirty="0" smtClean="0"/>
              <a:t>    for(</a:t>
            </a:r>
            <a:r>
              <a:rPr lang="en-US" dirty="0" err="1" smtClean="0"/>
              <a:t>int</a:t>
            </a:r>
            <a:r>
              <a:rPr lang="en-US" dirty="0" smtClean="0"/>
              <a:t> </a:t>
            </a:r>
            <a:r>
              <a:rPr lang="en-US" dirty="0" err="1" smtClean="0"/>
              <a:t>i</a:t>
            </a:r>
            <a:r>
              <a:rPr lang="en-US" dirty="0" smtClean="0"/>
              <a:t> = 0; </a:t>
            </a:r>
            <a:r>
              <a:rPr lang="en-US" dirty="0" err="1" smtClean="0"/>
              <a:t>i</a:t>
            </a:r>
            <a:r>
              <a:rPr lang="en-US" dirty="0" smtClean="0"/>
              <a:t> &lt; w; ++</a:t>
            </a:r>
            <a:r>
              <a:rPr lang="en-US" dirty="0" err="1" smtClean="0"/>
              <a:t>i</a:t>
            </a:r>
            <a:r>
              <a:rPr lang="en-US" dirty="0" smtClean="0"/>
              <a:t>)</a:t>
            </a:r>
          </a:p>
          <a:p>
            <a:r>
              <a:rPr lang="en-US" dirty="0" smtClean="0"/>
              <a:t>        </a:t>
            </a:r>
            <a:r>
              <a:rPr lang="en-US" dirty="0"/>
              <a:t>for(</a:t>
            </a:r>
            <a:r>
              <a:rPr lang="en-US" dirty="0" err="1"/>
              <a:t>int</a:t>
            </a:r>
            <a:r>
              <a:rPr lang="en-US" dirty="0"/>
              <a:t> j = 0; j &lt; h; ++j){</a:t>
            </a:r>
          </a:p>
          <a:p>
            <a:r>
              <a:rPr lang="en-US" dirty="0"/>
              <a:t>            *output(</a:t>
            </a:r>
            <a:r>
              <a:rPr lang="en-US" dirty="0" err="1"/>
              <a:t>i</a:t>
            </a:r>
            <a:r>
              <a:rPr lang="en-US" dirty="0"/>
              <a:t>, j) = *source(</a:t>
            </a:r>
            <a:r>
              <a:rPr lang="en-US" dirty="0" err="1"/>
              <a:t>i</a:t>
            </a:r>
            <a:r>
              <a:rPr lang="en-US" dirty="0"/>
              <a:t>, j);</a:t>
            </a:r>
          </a:p>
          <a:p>
            <a:r>
              <a:rPr lang="en-US" dirty="0" smtClean="0"/>
              <a:t>             </a:t>
            </a:r>
            <a:r>
              <a:rPr lang="en-US" dirty="0" err="1" smtClean="0"/>
              <a:t>ouput</a:t>
            </a:r>
            <a:r>
              <a:rPr lang="en-US" dirty="0" smtClean="0"/>
              <a:t>(</a:t>
            </a:r>
            <a:r>
              <a:rPr lang="en-US" dirty="0" err="1"/>
              <a:t>i</a:t>
            </a:r>
            <a:r>
              <a:rPr lang="en-US" dirty="0" err="1" smtClean="0"/>
              <a:t>,j</a:t>
            </a:r>
            <a:r>
              <a:rPr lang="en-US" dirty="0" smtClean="0"/>
              <a:t>)-&gt;red = 0;</a:t>
            </a:r>
          </a:p>
          <a:p>
            <a:r>
              <a:rPr lang="en-US" dirty="0" smtClean="0"/>
              <a:t>         </a:t>
            </a:r>
            <a:r>
              <a:rPr lang="en-US" dirty="0"/>
              <a:t>}</a:t>
            </a:r>
            <a:r>
              <a:rPr lang="en-US" dirty="0" smtClean="0"/>
              <a:t>      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5847345" y="1415701"/>
            <a:ext cx="3140757" cy="646330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tx2"/>
                </a:solidFill>
              </a:rPr>
              <a:t>Unroll the code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 smtClean="0">
                <a:solidFill>
                  <a:srgbClr val="FF0000"/>
                </a:solidFill>
              </a:rPr>
              <a:t>*output(0,0)=*source(0,0);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output(0,0)-&gt;red =0;</a:t>
            </a:r>
          </a:p>
          <a:p>
            <a:r>
              <a:rPr lang="en-US" dirty="0">
                <a:solidFill>
                  <a:srgbClr val="FF0000"/>
                </a:solidFill>
              </a:rPr>
              <a:t>*output(</a:t>
            </a:r>
            <a:r>
              <a:rPr lang="en-US" dirty="0" smtClean="0">
                <a:solidFill>
                  <a:srgbClr val="FF0000"/>
                </a:solidFill>
              </a:rPr>
              <a:t>0,1)</a:t>
            </a:r>
            <a:r>
              <a:rPr lang="en-US" dirty="0">
                <a:solidFill>
                  <a:srgbClr val="FF0000"/>
                </a:solidFill>
              </a:rPr>
              <a:t>=*source(</a:t>
            </a:r>
            <a:r>
              <a:rPr lang="en-US" dirty="0" smtClean="0">
                <a:solidFill>
                  <a:srgbClr val="FF0000"/>
                </a:solidFill>
              </a:rPr>
              <a:t>0,1);</a:t>
            </a:r>
          </a:p>
          <a:p>
            <a:r>
              <a:rPr lang="en-US" dirty="0">
                <a:solidFill>
                  <a:srgbClr val="FF0000"/>
                </a:solidFill>
              </a:rPr>
              <a:t>output(</a:t>
            </a:r>
            <a:r>
              <a:rPr lang="en-US" dirty="0" smtClean="0">
                <a:solidFill>
                  <a:srgbClr val="FF0000"/>
                </a:solidFill>
              </a:rPr>
              <a:t>0,1)</a:t>
            </a:r>
            <a:r>
              <a:rPr lang="en-US" dirty="0">
                <a:solidFill>
                  <a:srgbClr val="FF0000"/>
                </a:solidFill>
              </a:rPr>
              <a:t>-&gt;red =0</a:t>
            </a:r>
            <a:r>
              <a:rPr lang="en-US" dirty="0" smtClean="0">
                <a:solidFill>
                  <a:srgbClr val="FF0000"/>
                </a:solidFill>
              </a:rPr>
              <a:t>;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*output(</a:t>
            </a:r>
            <a:r>
              <a:rPr lang="en-US" dirty="0" smtClean="0">
                <a:solidFill>
                  <a:srgbClr val="FF0000"/>
                </a:solidFill>
              </a:rPr>
              <a:t>0,2)</a:t>
            </a:r>
            <a:r>
              <a:rPr lang="en-US" dirty="0">
                <a:solidFill>
                  <a:srgbClr val="FF0000"/>
                </a:solidFill>
              </a:rPr>
              <a:t>=*source(</a:t>
            </a:r>
            <a:r>
              <a:rPr lang="en-US" dirty="0" smtClean="0">
                <a:solidFill>
                  <a:srgbClr val="FF0000"/>
                </a:solidFill>
              </a:rPr>
              <a:t>0,2);</a:t>
            </a:r>
          </a:p>
          <a:p>
            <a:r>
              <a:rPr lang="en-US" dirty="0">
                <a:solidFill>
                  <a:srgbClr val="FF0000"/>
                </a:solidFill>
              </a:rPr>
              <a:t>output(</a:t>
            </a:r>
            <a:r>
              <a:rPr lang="en-US" dirty="0" smtClean="0">
                <a:solidFill>
                  <a:srgbClr val="FF0000"/>
                </a:solidFill>
              </a:rPr>
              <a:t>0,2)</a:t>
            </a:r>
            <a:r>
              <a:rPr lang="en-US" dirty="0">
                <a:solidFill>
                  <a:srgbClr val="FF0000"/>
                </a:solidFill>
              </a:rPr>
              <a:t>-&gt;red =0</a:t>
            </a:r>
            <a:r>
              <a:rPr lang="en-US" dirty="0" smtClean="0">
                <a:solidFill>
                  <a:srgbClr val="FF0000"/>
                </a:solidFill>
              </a:rPr>
              <a:t>;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*output(</a:t>
            </a:r>
            <a:r>
              <a:rPr lang="en-US" dirty="0" smtClean="0">
                <a:solidFill>
                  <a:srgbClr val="FF0000"/>
                </a:solidFill>
              </a:rPr>
              <a:t>0,3)</a:t>
            </a:r>
            <a:r>
              <a:rPr lang="en-US" dirty="0">
                <a:solidFill>
                  <a:srgbClr val="FF0000"/>
                </a:solidFill>
              </a:rPr>
              <a:t>=*source(</a:t>
            </a:r>
            <a:r>
              <a:rPr lang="en-US" dirty="0" smtClean="0">
                <a:solidFill>
                  <a:srgbClr val="FF0000"/>
                </a:solidFill>
              </a:rPr>
              <a:t>0,3);</a:t>
            </a:r>
          </a:p>
          <a:p>
            <a:r>
              <a:rPr lang="en-US" dirty="0">
                <a:solidFill>
                  <a:srgbClr val="FF0000"/>
                </a:solidFill>
              </a:rPr>
              <a:t>output(</a:t>
            </a:r>
            <a:r>
              <a:rPr lang="en-US" dirty="0" smtClean="0">
                <a:solidFill>
                  <a:srgbClr val="FF0000"/>
                </a:solidFill>
              </a:rPr>
              <a:t>0,3)</a:t>
            </a:r>
            <a:r>
              <a:rPr lang="en-US" dirty="0">
                <a:solidFill>
                  <a:srgbClr val="FF0000"/>
                </a:solidFill>
              </a:rPr>
              <a:t>-&gt;red =0;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*output</a:t>
            </a:r>
            <a:r>
              <a:rPr lang="en-US" dirty="0" smtClean="0">
                <a:solidFill>
                  <a:srgbClr val="FF0000"/>
                </a:solidFill>
              </a:rPr>
              <a:t>(1,0</a:t>
            </a:r>
            <a:r>
              <a:rPr lang="en-US" dirty="0">
                <a:solidFill>
                  <a:srgbClr val="FF0000"/>
                </a:solidFill>
              </a:rPr>
              <a:t>)=*source</a:t>
            </a:r>
            <a:r>
              <a:rPr lang="en-US" dirty="0" smtClean="0">
                <a:solidFill>
                  <a:srgbClr val="FF0000"/>
                </a:solidFill>
              </a:rPr>
              <a:t>(1,0</a:t>
            </a:r>
            <a:r>
              <a:rPr lang="en-US" dirty="0">
                <a:solidFill>
                  <a:srgbClr val="FF0000"/>
                </a:solidFill>
              </a:rPr>
              <a:t>)</a:t>
            </a:r>
            <a:r>
              <a:rPr lang="en-US" dirty="0" smtClean="0">
                <a:solidFill>
                  <a:srgbClr val="FF0000"/>
                </a:solidFill>
              </a:rPr>
              <a:t>;</a:t>
            </a:r>
          </a:p>
          <a:p>
            <a:r>
              <a:rPr lang="en-US" dirty="0">
                <a:solidFill>
                  <a:srgbClr val="FF0000"/>
                </a:solidFill>
              </a:rPr>
              <a:t>output</a:t>
            </a:r>
            <a:r>
              <a:rPr lang="en-US" dirty="0" smtClean="0">
                <a:solidFill>
                  <a:srgbClr val="FF0000"/>
                </a:solidFill>
              </a:rPr>
              <a:t>(1,0</a:t>
            </a:r>
            <a:r>
              <a:rPr lang="en-US" dirty="0">
                <a:solidFill>
                  <a:srgbClr val="FF0000"/>
                </a:solidFill>
              </a:rPr>
              <a:t>)-&gt;red =</a:t>
            </a:r>
            <a:r>
              <a:rPr lang="en-US" dirty="0" smtClean="0">
                <a:solidFill>
                  <a:srgbClr val="FF0000"/>
                </a:solidFill>
              </a:rPr>
              <a:t>0;</a:t>
            </a:r>
            <a:r>
              <a:rPr lang="en-US" dirty="0">
                <a:solidFill>
                  <a:srgbClr val="FF0000"/>
                </a:solidFill>
              </a:rPr>
              <a:t> </a:t>
            </a:r>
            <a:endParaRPr lang="en-US" dirty="0" smtClean="0">
              <a:solidFill>
                <a:srgbClr val="FF0000"/>
              </a:solidFill>
            </a:endParaRPr>
          </a:p>
          <a:p>
            <a:r>
              <a:rPr lang="en-US" dirty="0" smtClean="0">
                <a:solidFill>
                  <a:srgbClr val="FF0000"/>
                </a:solidFill>
              </a:rPr>
              <a:t>*</a:t>
            </a:r>
            <a:r>
              <a:rPr lang="en-US" dirty="0">
                <a:solidFill>
                  <a:srgbClr val="FF0000"/>
                </a:solidFill>
              </a:rPr>
              <a:t>output</a:t>
            </a:r>
            <a:r>
              <a:rPr lang="en-US" dirty="0" smtClean="0">
                <a:solidFill>
                  <a:srgbClr val="FF0000"/>
                </a:solidFill>
              </a:rPr>
              <a:t>(1,1</a:t>
            </a:r>
            <a:r>
              <a:rPr lang="en-US" dirty="0">
                <a:solidFill>
                  <a:srgbClr val="FF0000"/>
                </a:solidFill>
              </a:rPr>
              <a:t>)=*source</a:t>
            </a:r>
            <a:r>
              <a:rPr lang="en-US" dirty="0" smtClean="0">
                <a:solidFill>
                  <a:srgbClr val="FF0000"/>
                </a:solidFill>
              </a:rPr>
              <a:t>(1,1</a:t>
            </a:r>
            <a:r>
              <a:rPr lang="en-US" dirty="0">
                <a:solidFill>
                  <a:srgbClr val="FF0000"/>
                </a:solidFill>
              </a:rPr>
              <a:t>);</a:t>
            </a:r>
          </a:p>
          <a:p>
            <a:r>
              <a:rPr lang="en-US" dirty="0">
                <a:solidFill>
                  <a:srgbClr val="FF0000"/>
                </a:solidFill>
              </a:rPr>
              <a:t>output</a:t>
            </a:r>
            <a:r>
              <a:rPr lang="en-US" dirty="0" smtClean="0">
                <a:solidFill>
                  <a:srgbClr val="FF0000"/>
                </a:solidFill>
              </a:rPr>
              <a:t>(1,1</a:t>
            </a:r>
            <a:r>
              <a:rPr lang="en-US" dirty="0">
                <a:solidFill>
                  <a:srgbClr val="FF0000"/>
                </a:solidFill>
              </a:rPr>
              <a:t>)-&gt;red =0;</a:t>
            </a:r>
          </a:p>
          <a:p>
            <a:r>
              <a:rPr lang="en-US" dirty="0">
                <a:solidFill>
                  <a:srgbClr val="FF0000"/>
                </a:solidFill>
              </a:rPr>
              <a:t>*output</a:t>
            </a:r>
            <a:r>
              <a:rPr lang="en-US" dirty="0" smtClean="0">
                <a:solidFill>
                  <a:srgbClr val="FF0000"/>
                </a:solidFill>
              </a:rPr>
              <a:t>(1,2</a:t>
            </a:r>
            <a:r>
              <a:rPr lang="en-US" dirty="0">
                <a:solidFill>
                  <a:srgbClr val="FF0000"/>
                </a:solidFill>
              </a:rPr>
              <a:t>)=*source</a:t>
            </a:r>
            <a:r>
              <a:rPr lang="en-US" dirty="0" smtClean="0">
                <a:solidFill>
                  <a:srgbClr val="FF0000"/>
                </a:solidFill>
              </a:rPr>
              <a:t>(1,2</a:t>
            </a:r>
            <a:r>
              <a:rPr lang="en-US" dirty="0">
                <a:solidFill>
                  <a:srgbClr val="FF0000"/>
                </a:solidFill>
              </a:rPr>
              <a:t>);</a:t>
            </a:r>
          </a:p>
          <a:p>
            <a:r>
              <a:rPr lang="en-US" dirty="0">
                <a:solidFill>
                  <a:srgbClr val="FF0000"/>
                </a:solidFill>
              </a:rPr>
              <a:t>output</a:t>
            </a:r>
            <a:r>
              <a:rPr lang="en-US" dirty="0" smtClean="0">
                <a:solidFill>
                  <a:srgbClr val="FF0000"/>
                </a:solidFill>
              </a:rPr>
              <a:t>(</a:t>
            </a:r>
            <a:r>
              <a:rPr lang="en-US" dirty="0">
                <a:solidFill>
                  <a:srgbClr val="FF0000"/>
                </a:solidFill>
              </a:rPr>
              <a:t>1</a:t>
            </a:r>
            <a:r>
              <a:rPr lang="en-US" dirty="0" smtClean="0">
                <a:solidFill>
                  <a:srgbClr val="FF0000"/>
                </a:solidFill>
              </a:rPr>
              <a:t>,2</a:t>
            </a:r>
            <a:r>
              <a:rPr lang="en-US" dirty="0">
                <a:solidFill>
                  <a:srgbClr val="FF0000"/>
                </a:solidFill>
              </a:rPr>
              <a:t>)-&gt;red =0;</a:t>
            </a:r>
          </a:p>
          <a:p>
            <a:r>
              <a:rPr lang="en-US" dirty="0">
                <a:solidFill>
                  <a:srgbClr val="FF0000"/>
                </a:solidFill>
              </a:rPr>
              <a:t>*output</a:t>
            </a:r>
            <a:r>
              <a:rPr lang="en-US" dirty="0" smtClean="0">
                <a:solidFill>
                  <a:srgbClr val="FF0000"/>
                </a:solidFill>
              </a:rPr>
              <a:t>(1,3</a:t>
            </a:r>
            <a:r>
              <a:rPr lang="en-US" dirty="0">
                <a:solidFill>
                  <a:srgbClr val="FF0000"/>
                </a:solidFill>
              </a:rPr>
              <a:t>)=*source</a:t>
            </a:r>
            <a:r>
              <a:rPr lang="en-US" dirty="0" smtClean="0">
                <a:solidFill>
                  <a:srgbClr val="FF0000"/>
                </a:solidFill>
              </a:rPr>
              <a:t>(1,3</a:t>
            </a:r>
            <a:r>
              <a:rPr lang="en-US" dirty="0">
                <a:solidFill>
                  <a:srgbClr val="FF0000"/>
                </a:solidFill>
              </a:rPr>
              <a:t>);</a:t>
            </a:r>
          </a:p>
          <a:p>
            <a:r>
              <a:rPr lang="en-US" dirty="0">
                <a:solidFill>
                  <a:srgbClr val="FF0000"/>
                </a:solidFill>
              </a:rPr>
              <a:t>output</a:t>
            </a:r>
            <a:r>
              <a:rPr lang="en-US" dirty="0" smtClean="0">
                <a:solidFill>
                  <a:srgbClr val="FF0000"/>
                </a:solidFill>
              </a:rPr>
              <a:t>(1,3</a:t>
            </a:r>
            <a:r>
              <a:rPr lang="en-US" dirty="0">
                <a:solidFill>
                  <a:srgbClr val="FF0000"/>
                </a:solidFill>
              </a:rPr>
              <a:t>)-&gt;red =0;</a:t>
            </a:r>
          </a:p>
          <a:p>
            <a:endParaRPr lang="en-US" dirty="0" smtClean="0">
              <a:solidFill>
                <a:srgbClr val="FF0000"/>
              </a:solidFill>
            </a:endParaRP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dirty="0" smtClean="0">
              <a:solidFill>
                <a:srgbClr val="FF0000"/>
              </a:solidFill>
            </a:endParaRPr>
          </a:p>
          <a:p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94592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" charset="0"/>
                <a:ea typeface="ＭＳ Ｐゴシック" charset="0"/>
              </a:rPr>
              <a:t>Example 0</a:t>
            </a:r>
            <a:endParaRPr lang="en-US" dirty="0">
              <a:latin typeface="Times" charset="0"/>
              <a:ea typeface="ＭＳ Ｐゴシック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413913" y="2106337"/>
            <a:ext cx="5119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j=0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413913" y="2710182"/>
            <a:ext cx="5119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j=1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413913" y="3205795"/>
            <a:ext cx="5119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j=2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413913" y="3783696"/>
            <a:ext cx="5119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j=3</a:t>
            </a:r>
            <a:endParaRPr lang="en-US" dirty="0">
              <a:solidFill>
                <a:schemeClr val="tx2"/>
              </a:solidFill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>
            <a:off x="5913038" y="2565465"/>
            <a:ext cx="2746659" cy="0"/>
          </a:xfrm>
          <a:prstGeom prst="line">
            <a:avLst/>
          </a:prstGeom>
          <a:ln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5913038" y="3115533"/>
            <a:ext cx="2746659" cy="0"/>
          </a:xfrm>
          <a:prstGeom prst="line">
            <a:avLst/>
          </a:prstGeom>
          <a:ln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5913038" y="3679965"/>
            <a:ext cx="2746659" cy="0"/>
          </a:xfrm>
          <a:prstGeom prst="line">
            <a:avLst/>
          </a:prstGeom>
          <a:ln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5913038" y="4218741"/>
            <a:ext cx="2746659" cy="0"/>
          </a:xfrm>
          <a:prstGeom prst="line">
            <a:avLst/>
          </a:prstGeom>
          <a:ln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413913" y="4593433"/>
            <a:ext cx="5119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j=0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413913" y="5197278"/>
            <a:ext cx="5119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j=1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413913" y="5692891"/>
            <a:ext cx="5119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j=2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413913" y="6270792"/>
            <a:ext cx="5119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j=3</a:t>
            </a:r>
            <a:endParaRPr lang="en-US" dirty="0">
              <a:solidFill>
                <a:schemeClr val="tx2"/>
              </a:solidFill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>
            <a:off x="5913038" y="5052561"/>
            <a:ext cx="2746659" cy="0"/>
          </a:xfrm>
          <a:prstGeom prst="line">
            <a:avLst/>
          </a:prstGeom>
          <a:ln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5913038" y="5602629"/>
            <a:ext cx="2746659" cy="0"/>
          </a:xfrm>
          <a:prstGeom prst="line">
            <a:avLst/>
          </a:prstGeom>
          <a:ln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5913038" y="6167061"/>
            <a:ext cx="2746659" cy="0"/>
          </a:xfrm>
          <a:prstGeom prst="line">
            <a:avLst/>
          </a:prstGeom>
          <a:ln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5913038" y="6705837"/>
            <a:ext cx="2746659" cy="0"/>
          </a:xfrm>
          <a:prstGeom prst="line">
            <a:avLst/>
          </a:prstGeom>
          <a:ln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4765291" y="2956523"/>
            <a:ext cx="4991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tx2"/>
                </a:solidFill>
              </a:rPr>
              <a:t>i</a:t>
            </a:r>
            <a:r>
              <a:rPr lang="en-US" dirty="0" smtClean="0">
                <a:solidFill>
                  <a:schemeClr val="tx2"/>
                </a:solidFill>
              </a:rPr>
              <a:t>=0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841058" y="5456447"/>
            <a:ext cx="4991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tx2"/>
                </a:solidFill>
              </a:rPr>
              <a:t>i</a:t>
            </a:r>
            <a:r>
              <a:rPr lang="en-US" dirty="0" smtClean="0">
                <a:solidFill>
                  <a:schemeClr val="tx2"/>
                </a:solidFill>
              </a:rPr>
              <a:t>=1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4" name="Left Brace 23"/>
          <p:cNvSpPr/>
          <p:nvPr/>
        </p:nvSpPr>
        <p:spPr>
          <a:xfrm>
            <a:off x="5251592" y="2106337"/>
            <a:ext cx="252127" cy="2112404"/>
          </a:xfrm>
          <a:prstGeom prst="leftBrace">
            <a:avLst/>
          </a:prstGeom>
          <a:ln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Left Brace 27"/>
          <p:cNvSpPr/>
          <p:nvPr/>
        </p:nvSpPr>
        <p:spPr>
          <a:xfrm>
            <a:off x="5288871" y="4593433"/>
            <a:ext cx="252127" cy="2112404"/>
          </a:xfrm>
          <a:prstGeom prst="leftBrace">
            <a:avLst/>
          </a:prstGeom>
          <a:ln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679950" y="2419283"/>
            <a:ext cx="4433285" cy="17543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    </a:t>
            </a:r>
            <a:r>
              <a:rPr lang="en-US" dirty="0" smtClean="0">
                <a:solidFill>
                  <a:srgbClr val="FF0000"/>
                </a:solidFill>
              </a:rPr>
              <a:t>#pragma parallel </a:t>
            </a:r>
            <a:r>
              <a:rPr lang="en-US" dirty="0" err="1" smtClean="0">
                <a:solidFill>
                  <a:srgbClr val="FF0000"/>
                </a:solidFill>
              </a:rPr>
              <a:t>omp</a:t>
            </a:r>
            <a:r>
              <a:rPr lang="en-US" dirty="0" smtClean="0">
                <a:solidFill>
                  <a:srgbClr val="FF0000"/>
                </a:solidFill>
              </a:rPr>
              <a:t> for</a:t>
            </a:r>
          </a:p>
          <a:p>
            <a:r>
              <a:rPr lang="en-US" dirty="0"/>
              <a:t> </a:t>
            </a:r>
            <a:r>
              <a:rPr lang="en-US" dirty="0" smtClean="0"/>
              <a:t>   for</a:t>
            </a:r>
            <a:r>
              <a:rPr lang="en-US" dirty="0"/>
              <a:t>(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= 0; </a:t>
            </a:r>
            <a:r>
              <a:rPr lang="en-US" dirty="0" err="1"/>
              <a:t>i</a:t>
            </a:r>
            <a:r>
              <a:rPr lang="en-US" dirty="0"/>
              <a:t> &lt; w; ++</a:t>
            </a:r>
            <a:r>
              <a:rPr lang="en-US" dirty="0" err="1"/>
              <a:t>i</a:t>
            </a:r>
            <a:r>
              <a:rPr lang="en-US" dirty="0" smtClean="0"/>
              <a:t>)</a:t>
            </a:r>
            <a:endParaRPr lang="en-US" dirty="0"/>
          </a:p>
          <a:p>
            <a:r>
              <a:rPr lang="en-US" dirty="0"/>
              <a:t>        for(</a:t>
            </a:r>
            <a:r>
              <a:rPr lang="en-US" dirty="0" err="1"/>
              <a:t>int</a:t>
            </a:r>
            <a:r>
              <a:rPr lang="en-US" dirty="0"/>
              <a:t> j = 0; j &lt; h; ++j){</a:t>
            </a:r>
          </a:p>
          <a:p>
            <a:r>
              <a:rPr lang="en-US" dirty="0"/>
              <a:t>            *output(</a:t>
            </a:r>
            <a:r>
              <a:rPr lang="en-US" dirty="0" err="1"/>
              <a:t>i</a:t>
            </a:r>
            <a:r>
              <a:rPr lang="en-US" dirty="0"/>
              <a:t>, j) = *source(</a:t>
            </a:r>
            <a:r>
              <a:rPr lang="en-US" dirty="0" err="1"/>
              <a:t>i</a:t>
            </a:r>
            <a:r>
              <a:rPr lang="en-US" dirty="0"/>
              <a:t>, j);</a:t>
            </a:r>
          </a:p>
          <a:p>
            <a:r>
              <a:rPr lang="en-US" dirty="0" smtClean="0"/>
              <a:t>             </a:t>
            </a:r>
            <a:r>
              <a:rPr lang="en-US" dirty="0" err="1" smtClean="0"/>
              <a:t>ouput</a:t>
            </a:r>
            <a:r>
              <a:rPr lang="en-US" dirty="0" smtClean="0"/>
              <a:t>(</a:t>
            </a:r>
            <a:r>
              <a:rPr lang="en-US" dirty="0" err="1"/>
              <a:t>i</a:t>
            </a:r>
            <a:r>
              <a:rPr lang="en-US" dirty="0" err="1" smtClean="0"/>
              <a:t>,j</a:t>
            </a:r>
            <a:r>
              <a:rPr lang="en-US" dirty="0" smtClean="0"/>
              <a:t>)-&gt;red = 0;</a:t>
            </a:r>
          </a:p>
          <a:p>
            <a:r>
              <a:rPr lang="en-US" dirty="0" smtClean="0"/>
              <a:t>         }      </a:t>
            </a:r>
            <a:endParaRPr lang="en-US" dirty="0"/>
          </a:p>
        </p:txBody>
      </p:sp>
      <p:sp>
        <p:nvSpPr>
          <p:cNvPr id="30" name="Right Arrow 29"/>
          <p:cNvSpPr/>
          <p:nvPr/>
        </p:nvSpPr>
        <p:spPr>
          <a:xfrm>
            <a:off x="584148" y="2419283"/>
            <a:ext cx="345560" cy="37408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256587" y="1631720"/>
            <a:ext cx="3239113" cy="646331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Can we parallelize this code?</a:t>
            </a:r>
          </a:p>
          <a:p>
            <a:r>
              <a:rPr lang="en-US" dirty="0" smtClean="0">
                <a:solidFill>
                  <a:schemeClr val="tx2"/>
                </a:solidFill>
              </a:rPr>
              <a:t>Are there data dependences?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847345" y="1415701"/>
            <a:ext cx="3140757" cy="646330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tx2"/>
                </a:solidFill>
              </a:rPr>
              <a:t>Unroll the code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 smtClean="0">
                <a:solidFill>
                  <a:srgbClr val="FF0000"/>
                </a:solidFill>
              </a:rPr>
              <a:t>*output(0,0)=*source(0,0);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output(0,0)-&gt;red =0;</a:t>
            </a:r>
          </a:p>
          <a:p>
            <a:r>
              <a:rPr lang="en-US" dirty="0">
                <a:solidFill>
                  <a:srgbClr val="FF0000"/>
                </a:solidFill>
              </a:rPr>
              <a:t>*output(</a:t>
            </a:r>
            <a:r>
              <a:rPr lang="en-US" dirty="0" smtClean="0">
                <a:solidFill>
                  <a:srgbClr val="FF0000"/>
                </a:solidFill>
              </a:rPr>
              <a:t>0,1)</a:t>
            </a:r>
            <a:r>
              <a:rPr lang="en-US" dirty="0">
                <a:solidFill>
                  <a:srgbClr val="FF0000"/>
                </a:solidFill>
              </a:rPr>
              <a:t>=*source(</a:t>
            </a:r>
            <a:r>
              <a:rPr lang="en-US" dirty="0" smtClean="0">
                <a:solidFill>
                  <a:srgbClr val="FF0000"/>
                </a:solidFill>
              </a:rPr>
              <a:t>0,1);</a:t>
            </a:r>
          </a:p>
          <a:p>
            <a:r>
              <a:rPr lang="en-US" dirty="0">
                <a:solidFill>
                  <a:srgbClr val="FF0000"/>
                </a:solidFill>
              </a:rPr>
              <a:t>output(</a:t>
            </a:r>
            <a:r>
              <a:rPr lang="en-US" dirty="0" smtClean="0">
                <a:solidFill>
                  <a:srgbClr val="FF0000"/>
                </a:solidFill>
              </a:rPr>
              <a:t>0,1)</a:t>
            </a:r>
            <a:r>
              <a:rPr lang="en-US" dirty="0">
                <a:solidFill>
                  <a:srgbClr val="FF0000"/>
                </a:solidFill>
              </a:rPr>
              <a:t>-&gt;red =0</a:t>
            </a:r>
            <a:r>
              <a:rPr lang="en-US" dirty="0" smtClean="0">
                <a:solidFill>
                  <a:srgbClr val="FF0000"/>
                </a:solidFill>
              </a:rPr>
              <a:t>;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*output(</a:t>
            </a:r>
            <a:r>
              <a:rPr lang="en-US" dirty="0" smtClean="0">
                <a:solidFill>
                  <a:srgbClr val="FF0000"/>
                </a:solidFill>
              </a:rPr>
              <a:t>0,2)</a:t>
            </a:r>
            <a:r>
              <a:rPr lang="en-US" dirty="0">
                <a:solidFill>
                  <a:srgbClr val="FF0000"/>
                </a:solidFill>
              </a:rPr>
              <a:t>=*source(</a:t>
            </a:r>
            <a:r>
              <a:rPr lang="en-US" dirty="0" smtClean="0">
                <a:solidFill>
                  <a:srgbClr val="FF0000"/>
                </a:solidFill>
              </a:rPr>
              <a:t>0,2);</a:t>
            </a:r>
          </a:p>
          <a:p>
            <a:r>
              <a:rPr lang="en-US" dirty="0">
                <a:solidFill>
                  <a:srgbClr val="FF0000"/>
                </a:solidFill>
              </a:rPr>
              <a:t>output(</a:t>
            </a:r>
            <a:r>
              <a:rPr lang="en-US" dirty="0" smtClean="0">
                <a:solidFill>
                  <a:srgbClr val="FF0000"/>
                </a:solidFill>
              </a:rPr>
              <a:t>0,2)</a:t>
            </a:r>
            <a:r>
              <a:rPr lang="en-US" dirty="0">
                <a:solidFill>
                  <a:srgbClr val="FF0000"/>
                </a:solidFill>
              </a:rPr>
              <a:t>-&gt;red =0</a:t>
            </a:r>
            <a:r>
              <a:rPr lang="en-US" dirty="0" smtClean="0">
                <a:solidFill>
                  <a:srgbClr val="FF0000"/>
                </a:solidFill>
              </a:rPr>
              <a:t>;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*output(</a:t>
            </a:r>
            <a:r>
              <a:rPr lang="en-US" dirty="0" smtClean="0">
                <a:solidFill>
                  <a:srgbClr val="FF0000"/>
                </a:solidFill>
              </a:rPr>
              <a:t>0,3)</a:t>
            </a:r>
            <a:r>
              <a:rPr lang="en-US" dirty="0">
                <a:solidFill>
                  <a:srgbClr val="FF0000"/>
                </a:solidFill>
              </a:rPr>
              <a:t>=*source(</a:t>
            </a:r>
            <a:r>
              <a:rPr lang="en-US" dirty="0" smtClean="0">
                <a:solidFill>
                  <a:srgbClr val="FF0000"/>
                </a:solidFill>
              </a:rPr>
              <a:t>0,3);</a:t>
            </a:r>
          </a:p>
          <a:p>
            <a:r>
              <a:rPr lang="en-US" dirty="0">
                <a:solidFill>
                  <a:srgbClr val="FF0000"/>
                </a:solidFill>
              </a:rPr>
              <a:t>output(</a:t>
            </a:r>
            <a:r>
              <a:rPr lang="en-US" dirty="0" smtClean="0">
                <a:solidFill>
                  <a:srgbClr val="FF0000"/>
                </a:solidFill>
              </a:rPr>
              <a:t>0,3)</a:t>
            </a:r>
            <a:r>
              <a:rPr lang="en-US" dirty="0">
                <a:solidFill>
                  <a:srgbClr val="FF0000"/>
                </a:solidFill>
              </a:rPr>
              <a:t>-&gt;red =0;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*output</a:t>
            </a:r>
            <a:r>
              <a:rPr lang="en-US" dirty="0" smtClean="0">
                <a:solidFill>
                  <a:srgbClr val="FF0000"/>
                </a:solidFill>
              </a:rPr>
              <a:t>(1,0</a:t>
            </a:r>
            <a:r>
              <a:rPr lang="en-US" dirty="0">
                <a:solidFill>
                  <a:srgbClr val="FF0000"/>
                </a:solidFill>
              </a:rPr>
              <a:t>)=*source</a:t>
            </a:r>
            <a:r>
              <a:rPr lang="en-US" dirty="0" smtClean="0">
                <a:solidFill>
                  <a:srgbClr val="FF0000"/>
                </a:solidFill>
              </a:rPr>
              <a:t>(1,0</a:t>
            </a:r>
            <a:r>
              <a:rPr lang="en-US" dirty="0">
                <a:solidFill>
                  <a:srgbClr val="FF0000"/>
                </a:solidFill>
              </a:rPr>
              <a:t>)</a:t>
            </a:r>
            <a:r>
              <a:rPr lang="en-US" dirty="0" smtClean="0">
                <a:solidFill>
                  <a:srgbClr val="FF0000"/>
                </a:solidFill>
              </a:rPr>
              <a:t>;</a:t>
            </a:r>
          </a:p>
          <a:p>
            <a:r>
              <a:rPr lang="en-US" dirty="0">
                <a:solidFill>
                  <a:srgbClr val="FF0000"/>
                </a:solidFill>
              </a:rPr>
              <a:t>output</a:t>
            </a:r>
            <a:r>
              <a:rPr lang="en-US" dirty="0" smtClean="0">
                <a:solidFill>
                  <a:srgbClr val="FF0000"/>
                </a:solidFill>
              </a:rPr>
              <a:t>(1,0</a:t>
            </a:r>
            <a:r>
              <a:rPr lang="en-US" dirty="0">
                <a:solidFill>
                  <a:srgbClr val="FF0000"/>
                </a:solidFill>
              </a:rPr>
              <a:t>)-&gt;red =</a:t>
            </a:r>
            <a:r>
              <a:rPr lang="en-US" dirty="0" smtClean="0">
                <a:solidFill>
                  <a:srgbClr val="FF0000"/>
                </a:solidFill>
              </a:rPr>
              <a:t>0;</a:t>
            </a:r>
            <a:r>
              <a:rPr lang="en-US" dirty="0">
                <a:solidFill>
                  <a:srgbClr val="FF0000"/>
                </a:solidFill>
              </a:rPr>
              <a:t> </a:t>
            </a:r>
            <a:endParaRPr lang="en-US" dirty="0" smtClean="0">
              <a:solidFill>
                <a:srgbClr val="FF0000"/>
              </a:solidFill>
            </a:endParaRPr>
          </a:p>
          <a:p>
            <a:r>
              <a:rPr lang="en-US" dirty="0" smtClean="0">
                <a:solidFill>
                  <a:srgbClr val="FF0000"/>
                </a:solidFill>
              </a:rPr>
              <a:t>*</a:t>
            </a:r>
            <a:r>
              <a:rPr lang="en-US" dirty="0">
                <a:solidFill>
                  <a:srgbClr val="FF0000"/>
                </a:solidFill>
              </a:rPr>
              <a:t>output</a:t>
            </a:r>
            <a:r>
              <a:rPr lang="en-US" dirty="0" smtClean="0">
                <a:solidFill>
                  <a:srgbClr val="FF0000"/>
                </a:solidFill>
              </a:rPr>
              <a:t>(1,1</a:t>
            </a:r>
            <a:r>
              <a:rPr lang="en-US" dirty="0">
                <a:solidFill>
                  <a:srgbClr val="FF0000"/>
                </a:solidFill>
              </a:rPr>
              <a:t>)=*source</a:t>
            </a:r>
            <a:r>
              <a:rPr lang="en-US" dirty="0" smtClean="0">
                <a:solidFill>
                  <a:srgbClr val="FF0000"/>
                </a:solidFill>
              </a:rPr>
              <a:t>(1,1</a:t>
            </a:r>
            <a:r>
              <a:rPr lang="en-US" dirty="0">
                <a:solidFill>
                  <a:srgbClr val="FF0000"/>
                </a:solidFill>
              </a:rPr>
              <a:t>);</a:t>
            </a:r>
          </a:p>
          <a:p>
            <a:r>
              <a:rPr lang="en-US" dirty="0">
                <a:solidFill>
                  <a:srgbClr val="FF0000"/>
                </a:solidFill>
              </a:rPr>
              <a:t>output</a:t>
            </a:r>
            <a:r>
              <a:rPr lang="en-US" dirty="0" smtClean="0">
                <a:solidFill>
                  <a:srgbClr val="FF0000"/>
                </a:solidFill>
              </a:rPr>
              <a:t>(1,1</a:t>
            </a:r>
            <a:r>
              <a:rPr lang="en-US" dirty="0">
                <a:solidFill>
                  <a:srgbClr val="FF0000"/>
                </a:solidFill>
              </a:rPr>
              <a:t>)-&gt;red =0;</a:t>
            </a:r>
          </a:p>
          <a:p>
            <a:r>
              <a:rPr lang="en-US" dirty="0">
                <a:solidFill>
                  <a:srgbClr val="FF0000"/>
                </a:solidFill>
              </a:rPr>
              <a:t>*output</a:t>
            </a:r>
            <a:r>
              <a:rPr lang="en-US" dirty="0" smtClean="0">
                <a:solidFill>
                  <a:srgbClr val="FF0000"/>
                </a:solidFill>
              </a:rPr>
              <a:t>(1,2</a:t>
            </a:r>
            <a:r>
              <a:rPr lang="en-US" dirty="0">
                <a:solidFill>
                  <a:srgbClr val="FF0000"/>
                </a:solidFill>
              </a:rPr>
              <a:t>)=*source</a:t>
            </a:r>
            <a:r>
              <a:rPr lang="en-US" dirty="0" smtClean="0">
                <a:solidFill>
                  <a:srgbClr val="FF0000"/>
                </a:solidFill>
              </a:rPr>
              <a:t>(1,2</a:t>
            </a:r>
            <a:r>
              <a:rPr lang="en-US" dirty="0">
                <a:solidFill>
                  <a:srgbClr val="FF0000"/>
                </a:solidFill>
              </a:rPr>
              <a:t>);</a:t>
            </a:r>
          </a:p>
          <a:p>
            <a:r>
              <a:rPr lang="en-US" dirty="0">
                <a:solidFill>
                  <a:srgbClr val="FF0000"/>
                </a:solidFill>
              </a:rPr>
              <a:t>output</a:t>
            </a:r>
            <a:r>
              <a:rPr lang="en-US" dirty="0" smtClean="0">
                <a:solidFill>
                  <a:srgbClr val="FF0000"/>
                </a:solidFill>
              </a:rPr>
              <a:t>(</a:t>
            </a:r>
            <a:r>
              <a:rPr lang="en-US" dirty="0">
                <a:solidFill>
                  <a:srgbClr val="FF0000"/>
                </a:solidFill>
              </a:rPr>
              <a:t>1</a:t>
            </a:r>
            <a:r>
              <a:rPr lang="en-US" dirty="0" smtClean="0">
                <a:solidFill>
                  <a:srgbClr val="FF0000"/>
                </a:solidFill>
              </a:rPr>
              <a:t>,2</a:t>
            </a:r>
            <a:r>
              <a:rPr lang="en-US" dirty="0">
                <a:solidFill>
                  <a:srgbClr val="FF0000"/>
                </a:solidFill>
              </a:rPr>
              <a:t>)-&gt;red =0;</a:t>
            </a:r>
          </a:p>
          <a:p>
            <a:r>
              <a:rPr lang="en-US" dirty="0">
                <a:solidFill>
                  <a:srgbClr val="FF0000"/>
                </a:solidFill>
              </a:rPr>
              <a:t>*output</a:t>
            </a:r>
            <a:r>
              <a:rPr lang="en-US" dirty="0" smtClean="0">
                <a:solidFill>
                  <a:srgbClr val="FF0000"/>
                </a:solidFill>
              </a:rPr>
              <a:t>(1,3</a:t>
            </a:r>
            <a:r>
              <a:rPr lang="en-US" dirty="0">
                <a:solidFill>
                  <a:srgbClr val="FF0000"/>
                </a:solidFill>
              </a:rPr>
              <a:t>)=*source</a:t>
            </a:r>
            <a:r>
              <a:rPr lang="en-US" dirty="0" smtClean="0">
                <a:solidFill>
                  <a:srgbClr val="FF0000"/>
                </a:solidFill>
              </a:rPr>
              <a:t>(1,3</a:t>
            </a:r>
            <a:r>
              <a:rPr lang="en-US" dirty="0">
                <a:solidFill>
                  <a:srgbClr val="FF0000"/>
                </a:solidFill>
              </a:rPr>
              <a:t>);</a:t>
            </a:r>
          </a:p>
          <a:p>
            <a:r>
              <a:rPr lang="en-US" dirty="0">
                <a:solidFill>
                  <a:srgbClr val="FF0000"/>
                </a:solidFill>
              </a:rPr>
              <a:t>output</a:t>
            </a:r>
            <a:r>
              <a:rPr lang="en-US" dirty="0" smtClean="0">
                <a:solidFill>
                  <a:srgbClr val="FF0000"/>
                </a:solidFill>
              </a:rPr>
              <a:t>(1,3</a:t>
            </a:r>
            <a:r>
              <a:rPr lang="en-US" dirty="0">
                <a:solidFill>
                  <a:srgbClr val="FF0000"/>
                </a:solidFill>
              </a:rPr>
              <a:t>)-&gt;red =0;</a:t>
            </a:r>
          </a:p>
          <a:p>
            <a:endParaRPr lang="en-US" dirty="0" smtClean="0">
              <a:solidFill>
                <a:srgbClr val="FF0000"/>
              </a:solidFill>
            </a:endParaRP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dirty="0" smtClean="0">
              <a:solidFill>
                <a:srgbClr val="FF0000"/>
              </a:solidFill>
            </a:endParaRPr>
          </a:p>
          <a:p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56399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" charset="0"/>
                <a:ea typeface="ＭＳ Ｐゴシック" charset="0"/>
              </a:rPr>
              <a:t>Example 0</a:t>
            </a:r>
            <a:endParaRPr lang="en-US" dirty="0">
              <a:latin typeface="Times" charset="0"/>
              <a:ea typeface="ＭＳ Ｐゴシック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847345" y="1415701"/>
            <a:ext cx="3140757" cy="646330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tx2"/>
                </a:solidFill>
              </a:rPr>
              <a:t>Unroll the code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 smtClean="0">
                <a:solidFill>
                  <a:srgbClr val="FF0000"/>
                </a:solidFill>
              </a:rPr>
              <a:t>*output(0,0)=*source(0,0);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output(0,0)-&gt;red =0;</a:t>
            </a:r>
          </a:p>
          <a:p>
            <a:r>
              <a:rPr lang="en-US" dirty="0">
                <a:solidFill>
                  <a:srgbClr val="FF0000"/>
                </a:solidFill>
              </a:rPr>
              <a:t>*output(</a:t>
            </a:r>
            <a:r>
              <a:rPr lang="en-US" dirty="0" smtClean="0">
                <a:solidFill>
                  <a:srgbClr val="FF0000"/>
                </a:solidFill>
              </a:rPr>
              <a:t>0,1)</a:t>
            </a:r>
            <a:r>
              <a:rPr lang="en-US" dirty="0">
                <a:solidFill>
                  <a:srgbClr val="FF0000"/>
                </a:solidFill>
              </a:rPr>
              <a:t>=*source(</a:t>
            </a:r>
            <a:r>
              <a:rPr lang="en-US" dirty="0" smtClean="0">
                <a:solidFill>
                  <a:srgbClr val="FF0000"/>
                </a:solidFill>
              </a:rPr>
              <a:t>0,1);</a:t>
            </a:r>
          </a:p>
          <a:p>
            <a:r>
              <a:rPr lang="en-US" dirty="0">
                <a:solidFill>
                  <a:srgbClr val="FF0000"/>
                </a:solidFill>
              </a:rPr>
              <a:t>output(</a:t>
            </a:r>
            <a:r>
              <a:rPr lang="en-US" dirty="0" smtClean="0">
                <a:solidFill>
                  <a:srgbClr val="FF0000"/>
                </a:solidFill>
              </a:rPr>
              <a:t>0,1)</a:t>
            </a:r>
            <a:r>
              <a:rPr lang="en-US" dirty="0">
                <a:solidFill>
                  <a:srgbClr val="FF0000"/>
                </a:solidFill>
              </a:rPr>
              <a:t>-&gt;red =0</a:t>
            </a:r>
            <a:r>
              <a:rPr lang="en-US" dirty="0" smtClean="0">
                <a:solidFill>
                  <a:srgbClr val="FF0000"/>
                </a:solidFill>
              </a:rPr>
              <a:t>;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*output(</a:t>
            </a:r>
            <a:r>
              <a:rPr lang="en-US" dirty="0" smtClean="0">
                <a:solidFill>
                  <a:srgbClr val="FF0000"/>
                </a:solidFill>
              </a:rPr>
              <a:t>0,2)</a:t>
            </a:r>
            <a:r>
              <a:rPr lang="en-US" dirty="0">
                <a:solidFill>
                  <a:srgbClr val="FF0000"/>
                </a:solidFill>
              </a:rPr>
              <a:t>=*source(</a:t>
            </a:r>
            <a:r>
              <a:rPr lang="en-US" dirty="0" smtClean="0">
                <a:solidFill>
                  <a:srgbClr val="FF0000"/>
                </a:solidFill>
              </a:rPr>
              <a:t>0,2);</a:t>
            </a:r>
          </a:p>
          <a:p>
            <a:r>
              <a:rPr lang="en-US" dirty="0">
                <a:solidFill>
                  <a:srgbClr val="FF0000"/>
                </a:solidFill>
              </a:rPr>
              <a:t>output(</a:t>
            </a:r>
            <a:r>
              <a:rPr lang="en-US" dirty="0" smtClean="0">
                <a:solidFill>
                  <a:srgbClr val="FF0000"/>
                </a:solidFill>
              </a:rPr>
              <a:t>0,2)</a:t>
            </a:r>
            <a:r>
              <a:rPr lang="en-US" dirty="0">
                <a:solidFill>
                  <a:srgbClr val="FF0000"/>
                </a:solidFill>
              </a:rPr>
              <a:t>-&gt;red =0</a:t>
            </a:r>
            <a:r>
              <a:rPr lang="en-US" dirty="0" smtClean="0">
                <a:solidFill>
                  <a:srgbClr val="FF0000"/>
                </a:solidFill>
              </a:rPr>
              <a:t>;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*output(</a:t>
            </a:r>
            <a:r>
              <a:rPr lang="en-US" dirty="0" smtClean="0">
                <a:solidFill>
                  <a:srgbClr val="FF0000"/>
                </a:solidFill>
              </a:rPr>
              <a:t>0,3)</a:t>
            </a:r>
            <a:r>
              <a:rPr lang="en-US" dirty="0">
                <a:solidFill>
                  <a:srgbClr val="FF0000"/>
                </a:solidFill>
              </a:rPr>
              <a:t>=*source(</a:t>
            </a:r>
            <a:r>
              <a:rPr lang="en-US" dirty="0" smtClean="0">
                <a:solidFill>
                  <a:srgbClr val="FF0000"/>
                </a:solidFill>
              </a:rPr>
              <a:t>0,3);</a:t>
            </a:r>
          </a:p>
          <a:p>
            <a:r>
              <a:rPr lang="en-US" dirty="0">
                <a:solidFill>
                  <a:srgbClr val="FF0000"/>
                </a:solidFill>
              </a:rPr>
              <a:t>output(</a:t>
            </a:r>
            <a:r>
              <a:rPr lang="en-US" dirty="0" smtClean="0">
                <a:solidFill>
                  <a:srgbClr val="FF0000"/>
                </a:solidFill>
              </a:rPr>
              <a:t>0,3)</a:t>
            </a:r>
            <a:r>
              <a:rPr lang="en-US" dirty="0">
                <a:solidFill>
                  <a:srgbClr val="FF0000"/>
                </a:solidFill>
              </a:rPr>
              <a:t>-&gt;red =0;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*output</a:t>
            </a:r>
            <a:r>
              <a:rPr lang="en-US" dirty="0" smtClean="0">
                <a:solidFill>
                  <a:srgbClr val="FF0000"/>
                </a:solidFill>
              </a:rPr>
              <a:t>(1,0</a:t>
            </a:r>
            <a:r>
              <a:rPr lang="en-US" dirty="0">
                <a:solidFill>
                  <a:srgbClr val="FF0000"/>
                </a:solidFill>
              </a:rPr>
              <a:t>)=*source</a:t>
            </a:r>
            <a:r>
              <a:rPr lang="en-US" dirty="0" smtClean="0">
                <a:solidFill>
                  <a:srgbClr val="FF0000"/>
                </a:solidFill>
              </a:rPr>
              <a:t>(1,0</a:t>
            </a:r>
            <a:r>
              <a:rPr lang="en-US" dirty="0">
                <a:solidFill>
                  <a:srgbClr val="FF0000"/>
                </a:solidFill>
              </a:rPr>
              <a:t>)</a:t>
            </a:r>
            <a:r>
              <a:rPr lang="en-US" dirty="0" smtClean="0">
                <a:solidFill>
                  <a:srgbClr val="FF0000"/>
                </a:solidFill>
              </a:rPr>
              <a:t>;</a:t>
            </a:r>
          </a:p>
          <a:p>
            <a:r>
              <a:rPr lang="en-US" dirty="0">
                <a:solidFill>
                  <a:srgbClr val="FF0000"/>
                </a:solidFill>
              </a:rPr>
              <a:t>output</a:t>
            </a:r>
            <a:r>
              <a:rPr lang="en-US" dirty="0" smtClean="0">
                <a:solidFill>
                  <a:srgbClr val="FF0000"/>
                </a:solidFill>
              </a:rPr>
              <a:t>(1,0</a:t>
            </a:r>
            <a:r>
              <a:rPr lang="en-US" dirty="0">
                <a:solidFill>
                  <a:srgbClr val="FF0000"/>
                </a:solidFill>
              </a:rPr>
              <a:t>)-&gt;red =</a:t>
            </a:r>
            <a:r>
              <a:rPr lang="en-US" dirty="0" smtClean="0">
                <a:solidFill>
                  <a:srgbClr val="FF0000"/>
                </a:solidFill>
              </a:rPr>
              <a:t>0;</a:t>
            </a:r>
            <a:r>
              <a:rPr lang="en-US" dirty="0">
                <a:solidFill>
                  <a:srgbClr val="FF0000"/>
                </a:solidFill>
              </a:rPr>
              <a:t> </a:t>
            </a:r>
            <a:endParaRPr lang="en-US" dirty="0" smtClean="0">
              <a:solidFill>
                <a:srgbClr val="FF0000"/>
              </a:solidFill>
            </a:endParaRPr>
          </a:p>
          <a:p>
            <a:r>
              <a:rPr lang="en-US" dirty="0" smtClean="0">
                <a:solidFill>
                  <a:srgbClr val="FF0000"/>
                </a:solidFill>
              </a:rPr>
              <a:t>*</a:t>
            </a:r>
            <a:r>
              <a:rPr lang="en-US" dirty="0">
                <a:solidFill>
                  <a:srgbClr val="FF0000"/>
                </a:solidFill>
              </a:rPr>
              <a:t>output</a:t>
            </a:r>
            <a:r>
              <a:rPr lang="en-US" dirty="0" smtClean="0">
                <a:solidFill>
                  <a:srgbClr val="FF0000"/>
                </a:solidFill>
              </a:rPr>
              <a:t>(1,1</a:t>
            </a:r>
            <a:r>
              <a:rPr lang="en-US" dirty="0">
                <a:solidFill>
                  <a:srgbClr val="FF0000"/>
                </a:solidFill>
              </a:rPr>
              <a:t>)=*source</a:t>
            </a:r>
            <a:r>
              <a:rPr lang="en-US" dirty="0" smtClean="0">
                <a:solidFill>
                  <a:srgbClr val="FF0000"/>
                </a:solidFill>
              </a:rPr>
              <a:t>(1,1</a:t>
            </a:r>
            <a:r>
              <a:rPr lang="en-US" dirty="0">
                <a:solidFill>
                  <a:srgbClr val="FF0000"/>
                </a:solidFill>
              </a:rPr>
              <a:t>);</a:t>
            </a:r>
          </a:p>
          <a:p>
            <a:r>
              <a:rPr lang="en-US" dirty="0">
                <a:solidFill>
                  <a:srgbClr val="FF0000"/>
                </a:solidFill>
              </a:rPr>
              <a:t>output</a:t>
            </a:r>
            <a:r>
              <a:rPr lang="en-US" dirty="0" smtClean="0">
                <a:solidFill>
                  <a:srgbClr val="FF0000"/>
                </a:solidFill>
              </a:rPr>
              <a:t>(1,1</a:t>
            </a:r>
            <a:r>
              <a:rPr lang="en-US" dirty="0">
                <a:solidFill>
                  <a:srgbClr val="FF0000"/>
                </a:solidFill>
              </a:rPr>
              <a:t>)-&gt;red =0;</a:t>
            </a:r>
          </a:p>
          <a:p>
            <a:r>
              <a:rPr lang="en-US" dirty="0">
                <a:solidFill>
                  <a:srgbClr val="FF0000"/>
                </a:solidFill>
              </a:rPr>
              <a:t>*output</a:t>
            </a:r>
            <a:r>
              <a:rPr lang="en-US" dirty="0" smtClean="0">
                <a:solidFill>
                  <a:srgbClr val="FF0000"/>
                </a:solidFill>
              </a:rPr>
              <a:t>(1,2</a:t>
            </a:r>
            <a:r>
              <a:rPr lang="en-US" dirty="0">
                <a:solidFill>
                  <a:srgbClr val="FF0000"/>
                </a:solidFill>
              </a:rPr>
              <a:t>)=*source</a:t>
            </a:r>
            <a:r>
              <a:rPr lang="en-US" dirty="0" smtClean="0">
                <a:solidFill>
                  <a:srgbClr val="FF0000"/>
                </a:solidFill>
              </a:rPr>
              <a:t>(1,2</a:t>
            </a:r>
            <a:r>
              <a:rPr lang="en-US" dirty="0">
                <a:solidFill>
                  <a:srgbClr val="FF0000"/>
                </a:solidFill>
              </a:rPr>
              <a:t>);</a:t>
            </a:r>
          </a:p>
          <a:p>
            <a:r>
              <a:rPr lang="en-US" dirty="0">
                <a:solidFill>
                  <a:srgbClr val="FF0000"/>
                </a:solidFill>
              </a:rPr>
              <a:t>output</a:t>
            </a:r>
            <a:r>
              <a:rPr lang="en-US" dirty="0" smtClean="0">
                <a:solidFill>
                  <a:srgbClr val="FF0000"/>
                </a:solidFill>
              </a:rPr>
              <a:t>(</a:t>
            </a:r>
            <a:r>
              <a:rPr lang="en-US" dirty="0">
                <a:solidFill>
                  <a:srgbClr val="FF0000"/>
                </a:solidFill>
              </a:rPr>
              <a:t>1</a:t>
            </a:r>
            <a:r>
              <a:rPr lang="en-US" dirty="0" smtClean="0">
                <a:solidFill>
                  <a:srgbClr val="FF0000"/>
                </a:solidFill>
              </a:rPr>
              <a:t>,2</a:t>
            </a:r>
            <a:r>
              <a:rPr lang="en-US" dirty="0">
                <a:solidFill>
                  <a:srgbClr val="FF0000"/>
                </a:solidFill>
              </a:rPr>
              <a:t>)-&gt;red =0;</a:t>
            </a:r>
          </a:p>
          <a:p>
            <a:r>
              <a:rPr lang="en-US" dirty="0">
                <a:solidFill>
                  <a:srgbClr val="FF0000"/>
                </a:solidFill>
              </a:rPr>
              <a:t>*output</a:t>
            </a:r>
            <a:r>
              <a:rPr lang="en-US" dirty="0" smtClean="0">
                <a:solidFill>
                  <a:srgbClr val="FF0000"/>
                </a:solidFill>
              </a:rPr>
              <a:t>(1,3</a:t>
            </a:r>
            <a:r>
              <a:rPr lang="en-US" dirty="0">
                <a:solidFill>
                  <a:srgbClr val="FF0000"/>
                </a:solidFill>
              </a:rPr>
              <a:t>)=*source</a:t>
            </a:r>
            <a:r>
              <a:rPr lang="en-US" dirty="0" smtClean="0">
                <a:solidFill>
                  <a:srgbClr val="FF0000"/>
                </a:solidFill>
              </a:rPr>
              <a:t>(1,3</a:t>
            </a:r>
            <a:r>
              <a:rPr lang="en-US" dirty="0">
                <a:solidFill>
                  <a:srgbClr val="FF0000"/>
                </a:solidFill>
              </a:rPr>
              <a:t>);</a:t>
            </a:r>
          </a:p>
          <a:p>
            <a:r>
              <a:rPr lang="en-US" dirty="0">
                <a:solidFill>
                  <a:srgbClr val="FF0000"/>
                </a:solidFill>
              </a:rPr>
              <a:t>output</a:t>
            </a:r>
            <a:r>
              <a:rPr lang="en-US" dirty="0" smtClean="0">
                <a:solidFill>
                  <a:srgbClr val="FF0000"/>
                </a:solidFill>
              </a:rPr>
              <a:t>(1,3</a:t>
            </a:r>
            <a:r>
              <a:rPr lang="en-US" dirty="0">
                <a:solidFill>
                  <a:srgbClr val="FF0000"/>
                </a:solidFill>
              </a:rPr>
              <a:t>)-&gt;red =0;</a:t>
            </a:r>
          </a:p>
          <a:p>
            <a:endParaRPr lang="en-US" dirty="0" smtClean="0">
              <a:solidFill>
                <a:srgbClr val="FF0000"/>
              </a:solidFill>
            </a:endParaRP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dirty="0" smtClean="0">
              <a:solidFill>
                <a:srgbClr val="FF0000"/>
              </a:solidFill>
            </a:endParaRPr>
          </a:p>
          <a:p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413913" y="2106337"/>
            <a:ext cx="5119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j=0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413913" y="2710182"/>
            <a:ext cx="5119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j=1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413913" y="3205795"/>
            <a:ext cx="5119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j=2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413913" y="3783696"/>
            <a:ext cx="5119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j=3</a:t>
            </a:r>
            <a:endParaRPr lang="en-US" dirty="0">
              <a:solidFill>
                <a:schemeClr val="tx2"/>
              </a:solidFill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>
            <a:off x="5913038" y="2565465"/>
            <a:ext cx="2746659" cy="0"/>
          </a:xfrm>
          <a:prstGeom prst="line">
            <a:avLst/>
          </a:prstGeom>
          <a:ln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5913038" y="3115533"/>
            <a:ext cx="2746659" cy="0"/>
          </a:xfrm>
          <a:prstGeom prst="line">
            <a:avLst/>
          </a:prstGeom>
          <a:ln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5913038" y="3679965"/>
            <a:ext cx="2746659" cy="0"/>
          </a:xfrm>
          <a:prstGeom prst="line">
            <a:avLst/>
          </a:prstGeom>
          <a:ln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5913038" y="4218741"/>
            <a:ext cx="2746659" cy="0"/>
          </a:xfrm>
          <a:prstGeom prst="line">
            <a:avLst/>
          </a:prstGeom>
          <a:ln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413913" y="4593433"/>
            <a:ext cx="5119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j=0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413913" y="5197278"/>
            <a:ext cx="5119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j=1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413913" y="5692891"/>
            <a:ext cx="5119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j=2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413913" y="6270792"/>
            <a:ext cx="5119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j=3</a:t>
            </a:r>
            <a:endParaRPr lang="en-US" dirty="0">
              <a:solidFill>
                <a:schemeClr val="tx2"/>
              </a:solidFill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>
            <a:off x="5913038" y="5052561"/>
            <a:ext cx="2746659" cy="0"/>
          </a:xfrm>
          <a:prstGeom prst="line">
            <a:avLst/>
          </a:prstGeom>
          <a:ln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5913038" y="5602629"/>
            <a:ext cx="2746659" cy="0"/>
          </a:xfrm>
          <a:prstGeom prst="line">
            <a:avLst/>
          </a:prstGeom>
          <a:ln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5913038" y="6167061"/>
            <a:ext cx="2746659" cy="0"/>
          </a:xfrm>
          <a:prstGeom prst="line">
            <a:avLst/>
          </a:prstGeom>
          <a:ln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5913038" y="6705837"/>
            <a:ext cx="2746659" cy="0"/>
          </a:xfrm>
          <a:prstGeom prst="line">
            <a:avLst/>
          </a:prstGeom>
          <a:ln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4765291" y="2956523"/>
            <a:ext cx="4991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tx2"/>
                </a:solidFill>
              </a:rPr>
              <a:t>i</a:t>
            </a:r>
            <a:r>
              <a:rPr lang="en-US" dirty="0" smtClean="0">
                <a:solidFill>
                  <a:schemeClr val="tx2"/>
                </a:solidFill>
              </a:rPr>
              <a:t>=0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841058" y="5456447"/>
            <a:ext cx="4991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tx2"/>
                </a:solidFill>
              </a:rPr>
              <a:t>i</a:t>
            </a:r>
            <a:r>
              <a:rPr lang="en-US" dirty="0" smtClean="0">
                <a:solidFill>
                  <a:schemeClr val="tx2"/>
                </a:solidFill>
              </a:rPr>
              <a:t>=1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4" name="Left Brace 23"/>
          <p:cNvSpPr/>
          <p:nvPr/>
        </p:nvSpPr>
        <p:spPr>
          <a:xfrm>
            <a:off x="5251592" y="2106337"/>
            <a:ext cx="252127" cy="2112404"/>
          </a:xfrm>
          <a:prstGeom prst="leftBrace">
            <a:avLst/>
          </a:prstGeom>
          <a:ln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Left Brace 27"/>
          <p:cNvSpPr/>
          <p:nvPr/>
        </p:nvSpPr>
        <p:spPr>
          <a:xfrm>
            <a:off x="5288871" y="4593433"/>
            <a:ext cx="252127" cy="2112404"/>
          </a:xfrm>
          <a:prstGeom prst="leftBrace">
            <a:avLst/>
          </a:prstGeom>
          <a:ln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679950" y="2419283"/>
            <a:ext cx="4433285" cy="17543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    </a:t>
            </a:r>
            <a:r>
              <a:rPr lang="en-US" dirty="0" smtClean="0">
                <a:solidFill>
                  <a:srgbClr val="FF0000"/>
                </a:solidFill>
              </a:rPr>
              <a:t> #pragma parallel </a:t>
            </a:r>
            <a:r>
              <a:rPr lang="en-US" dirty="0" err="1" smtClean="0">
                <a:solidFill>
                  <a:srgbClr val="FF0000"/>
                </a:solidFill>
              </a:rPr>
              <a:t>omp</a:t>
            </a:r>
            <a:r>
              <a:rPr lang="en-US" dirty="0" smtClean="0">
                <a:solidFill>
                  <a:srgbClr val="FF0000"/>
                </a:solidFill>
              </a:rPr>
              <a:t> for</a:t>
            </a:r>
          </a:p>
          <a:p>
            <a:r>
              <a:rPr lang="en-US" dirty="0"/>
              <a:t> </a:t>
            </a:r>
            <a:r>
              <a:rPr lang="en-US" dirty="0" smtClean="0"/>
              <a:t>   for</a:t>
            </a:r>
            <a:r>
              <a:rPr lang="en-US" dirty="0"/>
              <a:t>(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= 0; </a:t>
            </a:r>
            <a:r>
              <a:rPr lang="en-US" dirty="0" err="1"/>
              <a:t>i</a:t>
            </a:r>
            <a:r>
              <a:rPr lang="en-US" dirty="0"/>
              <a:t> &lt; w; ++</a:t>
            </a:r>
            <a:r>
              <a:rPr lang="en-US" dirty="0" err="1"/>
              <a:t>i</a:t>
            </a:r>
            <a:r>
              <a:rPr lang="en-US" dirty="0" smtClean="0"/>
              <a:t>)</a:t>
            </a:r>
            <a:endParaRPr lang="en-US" dirty="0"/>
          </a:p>
          <a:p>
            <a:r>
              <a:rPr lang="en-US" dirty="0"/>
              <a:t>        for(</a:t>
            </a:r>
            <a:r>
              <a:rPr lang="en-US" dirty="0" err="1"/>
              <a:t>int</a:t>
            </a:r>
            <a:r>
              <a:rPr lang="en-US" dirty="0"/>
              <a:t> j = 0; j &lt; h; ++j){</a:t>
            </a:r>
          </a:p>
          <a:p>
            <a:r>
              <a:rPr lang="en-US" dirty="0"/>
              <a:t>            *output(</a:t>
            </a:r>
            <a:r>
              <a:rPr lang="en-US" dirty="0" err="1"/>
              <a:t>i</a:t>
            </a:r>
            <a:r>
              <a:rPr lang="en-US" dirty="0"/>
              <a:t>, j) = *source(</a:t>
            </a:r>
            <a:r>
              <a:rPr lang="en-US" dirty="0" err="1"/>
              <a:t>i</a:t>
            </a:r>
            <a:r>
              <a:rPr lang="en-US" dirty="0"/>
              <a:t>, j);</a:t>
            </a:r>
          </a:p>
          <a:p>
            <a:r>
              <a:rPr lang="en-US" dirty="0" smtClean="0"/>
              <a:t>             </a:t>
            </a:r>
            <a:r>
              <a:rPr lang="en-US" dirty="0" err="1" smtClean="0"/>
              <a:t>ouput</a:t>
            </a:r>
            <a:r>
              <a:rPr lang="en-US" dirty="0" smtClean="0"/>
              <a:t>(</a:t>
            </a:r>
            <a:r>
              <a:rPr lang="en-US" dirty="0" err="1"/>
              <a:t>i</a:t>
            </a:r>
            <a:r>
              <a:rPr lang="en-US" dirty="0" err="1" smtClean="0"/>
              <a:t>,j</a:t>
            </a:r>
            <a:r>
              <a:rPr lang="en-US" dirty="0" smtClean="0"/>
              <a:t>)-&gt;red = 0;</a:t>
            </a:r>
          </a:p>
          <a:p>
            <a:r>
              <a:rPr lang="en-US" dirty="0" smtClean="0"/>
              <a:t>         }       </a:t>
            </a:r>
            <a:endParaRPr lang="en-US" dirty="0"/>
          </a:p>
        </p:txBody>
      </p:sp>
      <p:sp>
        <p:nvSpPr>
          <p:cNvPr id="30" name="Right Arrow 29"/>
          <p:cNvSpPr/>
          <p:nvPr/>
        </p:nvSpPr>
        <p:spPr>
          <a:xfrm>
            <a:off x="584148" y="2419283"/>
            <a:ext cx="345560" cy="37408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256587" y="1631720"/>
            <a:ext cx="3239113" cy="646331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Can we parallelize this code?</a:t>
            </a:r>
          </a:p>
          <a:p>
            <a:r>
              <a:rPr lang="en-US" dirty="0" smtClean="0">
                <a:solidFill>
                  <a:schemeClr val="tx2"/>
                </a:solidFill>
              </a:rPr>
              <a:t>Are there data dependences?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0" name="Alternate Process 9"/>
          <p:cNvSpPr/>
          <p:nvPr/>
        </p:nvSpPr>
        <p:spPr>
          <a:xfrm>
            <a:off x="4656993" y="1770220"/>
            <a:ext cx="4182316" cy="2565537"/>
          </a:xfrm>
          <a:prstGeom prst="flowChartAlternateProcess">
            <a:avLst/>
          </a:prstGeom>
          <a:solidFill>
            <a:srgbClr val="FF6600">
              <a:alpha val="25000"/>
            </a:srgbClr>
          </a:solidFill>
          <a:ln>
            <a:solidFill>
              <a:srgbClr val="FF66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Alternate Process 30"/>
          <p:cNvSpPr/>
          <p:nvPr/>
        </p:nvSpPr>
        <p:spPr>
          <a:xfrm>
            <a:off x="4687110" y="4393285"/>
            <a:ext cx="4182316" cy="2393966"/>
          </a:xfrm>
          <a:prstGeom prst="flowChartAlternateProcess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25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25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3618245" y="1954886"/>
            <a:ext cx="1108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Thread 0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668354" y="4593433"/>
            <a:ext cx="1108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Thread 1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84757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" charset="0"/>
                <a:ea typeface="ＭＳ Ｐゴシック" charset="0"/>
              </a:rPr>
              <a:t>Definition of Data Race</a:t>
            </a:r>
            <a:endParaRPr lang="en-US" dirty="0">
              <a:latin typeface="Times" charset="0"/>
              <a:ea typeface="ＭＳ Ｐゴシック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FontTx/>
              <a:buNone/>
              <a:defRPr/>
            </a:pPr>
            <a:r>
              <a:rPr lang="en-US" dirty="0" smtClean="0">
                <a:latin typeface="Times" charset="0"/>
                <a:ea typeface="ＭＳ Ｐゴシック" charset="0"/>
              </a:rPr>
              <a:t>A data race occurs when there are two memory references taking place in two different threads such that</a:t>
            </a:r>
          </a:p>
          <a:p>
            <a:pPr marL="400050" lvl="1" indent="0">
              <a:buFontTx/>
              <a:buNone/>
              <a:defRPr/>
            </a:pPr>
            <a:r>
              <a:rPr lang="en-US" dirty="0" smtClean="0">
                <a:latin typeface="Times" charset="0"/>
                <a:ea typeface="ＭＳ Ｐゴシック" charset="0"/>
              </a:rPr>
              <a:t>1. They are not ordered</a:t>
            </a:r>
          </a:p>
          <a:p>
            <a:pPr marL="400050" lvl="1" indent="0">
              <a:buFontTx/>
              <a:buNone/>
              <a:defRPr/>
            </a:pPr>
            <a:r>
              <a:rPr lang="en-US" dirty="0" smtClean="0">
                <a:latin typeface="Times" charset="0"/>
                <a:ea typeface="ＭＳ Ｐゴシック" charset="0"/>
              </a:rPr>
              <a:t>2. They refer to the same memory location</a:t>
            </a:r>
          </a:p>
          <a:p>
            <a:pPr marL="400050" lvl="1" indent="0">
              <a:buFontTx/>
              <a:buNone/>
              <a:defRPr/>
            </a:pPr>
            <a:r>
              <a:rPr lang="en-US" dirty="0" smtClean="0">
                <a:latin typeface="Times" charset="0"/>
                <a:ea typeface="ＭＳ Ｐゴシック" charset="0"/>
              </a:rPr>
              <a:t>3. At least </a:t>
            </a:r>
            <a:r>
              <a:rPr lang="en-US" dirty="0">
                <a:latin typeface="Times" charset="0"/>
                <a:ea typeface="ＭＳ Ｐゴシック" charset="0"/>
              </a:rPr>
              <a:t>o</a:t>
            </a:r>
            <a:r>
              <a:rPr lang="en-US" dirty="0" smtClean="0">
                <a:latin typeface="Times" charset="0"/>
                <a:ea typeface="ＭＳ Ｐゴシック" charset="0"/>
              </a:rPr>
              <a:t>ne of them is a memory write (store)</a:t>
            </a:r>
          </a:p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08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" charset="0"/>
                <a:ea typeface="ＭＳ Ｐゴシック" charset="0"/>
              </a:rPr>
              <a:t>Example 0</a:t>
            </a:r>
            <a:endParaRPr lang="en-US" dirty="0">
              <a:latin typeface="Times" charset="0"/>
              <a:ea typeface="ＭＳ Ｐゴシック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847345" y="1415701"/>
            <a:ext cx="3140757" cy="646330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tx2"/>
                </a:solidFill>
              </a:rPr>
              <a:t>Unroll the code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 smtClean="0">
                <a:solidFill>
                  <a:srgbClr val="FF0000"/>
                </a:solidFill>
              </a:rPr>
              <a:t>*output(0,0)=*source(0,0);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output(0,0)-&gt;red =0;</a:t>
            </a:r>
          </a:p>
          <a:p>
            <a:r>
              <a:rPr lang="en-US" dirty="0">
                <a:solidFill>
                  <a:srgbClr val="FF0000"/>
                </a:solidFill>
              </a:rPr>
              <a:t>*output(</a:t>
            </a:r>
            <a:r>
              <a:rPr lang="en-US" dirty="0" smtClean="0">
                <a:solidFill>
                  <a:srgbClr val="FF0000"/>
                </a:solidFill>
              </a:rPr>
              <a:t>0,1)</a:t>
            </a:r>
            <a:r>
              <a:rPr lang="en-US" dirty="0">
                <a:solidFill>
                  <a:srgbClr val="FF0000"/>
                </a:solidFill>
              </a:rPr>
              <a:t>=*source(</a:t>
            </a:r>
            <a:r>
              <a:rPr lang="en-US" dirty="0" smtClean="0">
                <a:solidFill>
                  <a:srgbClr val="FF0000"/>
                </a:solidFill>
              </a:rPr>
              <a:t>0,1);</a:t>
            </a:r>
          </a:p>
          <a:p>
            <a:r>
              <a:rPr lang="en-US" dirty="0">
                <a:solidFill>
                  <a:srgbClr val="FF0000"/>
                </a:solidFill>
              </a:rPr>
              <a:t>output(</a:t>
            </a:r>
            <a:r>
              <a:rPr lang="en-US" dirty="0" smtClean="0">
                <a:solidFill>
                  <a:srgbClr val="FF0000"/>
                </a:solidFill>
              </a:rPr>
              <a:t>0,1)</a:t>
            </a:r>
            <a:r>
              <a:rPr lang="en-US" dirty="0">
                <a:solidFill>
                  <a:srgbClr val="FF0000"/>
                </a:solidFill>
              </a:rPr>
              <a:t>-&gt;red =0</a:t>
            </a:r>
            <a:r>
              <a:rPr lang="en-US" dirty="0" smtClean="0">
                <a:solidFill>
                  <a:srgbClr val="FF0000"/>
                </a:solidFill>
              </a:rPr>
              <a:t>;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*output(</a:t>
            </a:r>
            <a:r>
              <a:rPr lang="en-US" dirty="0" smtClean="0">
                <a:solidFill>
                  <a:srgbClr val="FF0000"/>
                </a:solidFill>
              </a:rPr>
              <a:t>0,2)</a:t>
            </a:r>
            <a:r>
              <a:rPr lang="en-US" dirty="0">
                <a:solidFill>
                  <a:srgbClr val="FF0000"/>
                </a:solidFill>
              </a:rPr>
              <a:t>=*source(</a:t>
            </a:r>
            <a:r>
              <a:rPr lang="en-US" dirty="0" smtClean="0">
                <a:solidFill>
                  <a:srgbClr val="FF0000"/>
                </a:solidFill>
              </a:rPr>
              <a:t>0,2);</a:t>
            </a:r>
          </a:p>
          <a:p>
            <a:r>
              <a:rPr lang="en-US" dirty="0">
                <a:solidFill>
                  <a:srgbClr val="FF0000"/>
                </a:solidFill>
              </a:rPr>
              <a:t>output(</a:t>
            </a:r>
            <a:r>
              <a:rPr lang="en-US" dirty="0" smtClean="0">
                <a:solidFill>
                  <a:srgbClr val="FF0000"/>
                </a:solidFill>
              </a:rPr>
              <a:t>0,2)</a:t>
            </a:r>
            <a:r>
              <a:rPr lang="en-US" dirty="0">
                <a:solidFill>
                  <a:srgbClr val="FF0000"/>
                </a:solidFill>
              </a:rPr>
              <a:t>-&gt;red =0</a:t>
            </a:r>
            <a:r>
              <a:rPr lang="en-US" dirty="0" smtClean="0">
                <a:solidFill>
                  <a:srgbClr val="FF0000"/>
                </a:solidFill>
              </a:rPr>
              <a:t>;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*output(</a:t>
            </a:r>
            <a:r>
              <a:rPr lang="en-US" dirty="0" smtClean="0">
                <a:solidFill>
                  <a:srgbClr val="FF0000"/>
                </a:solidFill>
              </a:rPr>
              <a:t>0,3)</a:t>
            </a:r>
            <a:r>
              <a:rPr lang="en-US" dirty="0">
                <a:solidFill>
                  <a:srgbClr val="FF0000"/>
                </a:solidFill>
              </a:rPr>
              <a:t>=*source(</a:t>
            </a:r>
            <a:r>
              <a:rPr lang="en-US" dirty="0" smtClean="0">
                <a:solidFill>
                  <a:srgbClr val="FF0000"/>
                </a:solidFill>
              </a:rPr>
              <a:t>0,3);</a:t>
            </a:r>
          </a:p>
          <a:p>
            <a:r>
              <a:rPr lang="en-US" dirty="0">
                <a:solidFill>
                  <a:srgbClr val="FF0000"/>
                </a:solidFill>
              </a:rPr>
              <a:t>output(</a:t>
            </a:r>
            <a:r>
              <a:rPr lang="en-US" dirty="0" smtClean="0">
                <a:solidFill>
                  <a:srgbClr val="FF0000"/>
                </a:solidFill>
              </a:rPr>
              <a:t>0,3)</a:t>
            </a:r>
            <a:r>
              <a:rPr lang="en-US" dirty="0">
                <a:solidFill>
                  <a:srgbClr val="FF0000"/>
                </a:solidFill>
              </a:rPr>
              <a:t>-&gt;red =0;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*output</a:t>
            </a:r>
            <a:r>
              <a:rPr lang="en-US" dirty="0" smtClean="0">
                <a:solidFill>
                  <a:srgbClr val="FF0000"/>
                </a:solidFill>
              </a:rPr>
              <a:t>(1,0</a:t>
            </a:r>
            <a:r>
              <a:rPr lang="en-US" dirty="0">
                <a:solidFill>
                  <a:srgbClr val="FF0000"/>
                </a:solidFill>
              </a:rPr>
              <a:t>)=*source</a:t>
            </a:r>
            <a:r>
              <a:rPr lang="en-US" dirty="0" smtClean="0">
                <a:solidFill>
                  <a:srgbClr val="FF0000"/>
                </a:solidFill>
              </a:rPr>
              <a:t>(1,0</a:t>
            </a:r>
            <a:r>
              <a:rPr lang="en-US" dirty="0">
                <a:solidFill>
                  <a:srgbClr val="FF0000"/>
                </a:solidFill>
              </a:rPr>
              <a:t>)</a:t>
            </a:r>
            <a:r>
              <a:rPr lang="en-US" dirty="0" smtClean="0">
                <a:solidFill>
                  <a:srgbClr val="FF0000"/>
                </a:solidFill>
              </a:rPr>
              <a:t>;</a:t>
            </a:r>
          </a:p>
          <a:p>
            <a:r>
              <a:rPr lang="en-US" dirty="0">
                <a:solidFill>
                  <a:srgbClr val="FF0000"/>
                </a:solidFill>
              </a:rPr>
              <a:t>output</a:t>
            </a:r>
            <a:r>
              <a:rPr lang="en-US" dirty="0" smtClean="0">
                <a:solidFill>
                  <a:srgbClr val="FF0000"/>
                </a:solidFill>
              </a:rPr>
              <a:t>(1,0</a:t>
            </a:r>
            <a:r>
              <a:rPr lang="en-US" dirty="0">
                <a:solidFill>
                  <a:srgbClr val="FF0000"/>
                </a:solidFill>
              </a:rPr>
              <a:t>)-&gt;red =</a:t>
            </a:r>
            <a:r>
              <a:rPr lang="en-US" dirty="0" smtClean="0">
                <a:solidFill>
                  <a:srgbClr val="FF0000"/>
                </a:solidFill>
              </a:rPr>
              <a:t>0;</a:t>
            </a:r>
            <a:r>
              <a:rPr lang="en-US" dirty="0">
                <a:solidFill>
                  <a:srgbClr val="FF0000"/>
                </a:solidFill>
              </a:rPr>
              <a:t> </a:t>
            </a:r>
            <a:endParaRPr lang="en-US" dirty="0" smtClean="0">
              <a:solidFill>
                <a:srgbClr val="FF0000"/>
              </a:solidFill>
            </a:endParaRPr>
          </a:p>
          <a:p>
            <a:r>
              <a:rPr lang="en-US" dirty="0" smtClean="0">
                <a:solidFill>
                  <a:srgbClr val="FF0000"/>
                </a:solidFill>
              </a:rPr>
              <a:t>*</a:t>
            </a:r>
            <a:r>
              <a:rPr lang="en-US" dirty="0">
                <a:solidFill>
                  <a:srgbClr val="FF0000"/>
                </a:solidFill>
              </a:rPr>
              <a:t>output</a:t>
            </a:r>
            <a:r>
              <a:rPr lang="en-US" dirty="0" smtClean="0">
                <a:solidFill>
                  <a:srgbClr val="FF0000"/>
                </a:solidFill>
              </a:rPr>
              <a:t>(1,1</a:t>
            </a:r>
            <a:r>
              <a:rPr lang="en-US" dirty="0">
                <a:solidFill>
                  <a:srgbClr val="FF0000"/>
                </a:solidFill>
              </a:rPr>
              <a:t>)=*source</a:t>
            </a:r>
            <a:r>
              <a:rPr lang="en-US" dirty="0" smtClean="0">
                <a:solidFill>
                  <a:srgbClr val="FF0000"/>
                </a:solidFill>
              </a:rPr>
              <a:t>(1,1</a:t>
            </a:r>
            <a:r>
              <a:rPr lang="en-US" dirty="0">
                <a:solidFill>
                  <a:srgbClr val="FF0000"/>
                </a:solidFill>
              </a:rPr>
              <a:t>);</a:t>
            </a:r>
          </a:p>
          <a:p>
            <a:r>
              <a:rPr lang="en-US" dirty="0">
                <a:solidFill>
                  <a:srgbClr val="FF0000"/>
                </a:solidFill>
              </a:rPr>
              <a:t>output</a:t>
            </a:r>
            <a:r>
              <a:rPr lang="en-US" dirty="0" smtClean="0">
                <a:solidFill>
                  <a:srgbClr val="FF0000"/>
                </a:solidFill>
              </a:rPr>
              <a:t>(1,1</a:t>
            </a:r>
            <a:r>
              <a:rPr lang="en-US" dirty="0">
                <a:solidFill>
                  <a:srgbClr val="FF0000"/>
                </a:solidFill>
              </a:rPr>
              <a:t>)-&gt;red =0;</a:t>
            </a:r>
          </a:p>
          <a:p>
            <a:r>
              <a:rPr lang="en-US" dirty="0">
                <a:solidFill>
                  <a:srgbClr val="FF0000"/>
                </a:solidFill>
              </a:rPr>
              <a:t>*output</a:t>
            </a:r>
            <a:r>
              <a:rPr lang="en-US" dirty="0" smtClean="0">
                <a:solidFill>
                  <a:srgbClr val="FF0000"/>
                </a:solidFill>
              </a:rPr>
              <a:t>(1,2</a:t>
            </a:r>
            <a:r>
              <a:rPr lang="en-US" dirty="0">
                <a:solidFill>
                  <a:srgbClr val="FF0000"/>
                </a:solidFill>
              </a:rPr>
              <a:t>)=*source</a:t>
            </a:r>
            <a:r>
              <a:rPr lang="en-US" dirty="0" smtClean="0">
                <a:solidFill>
                  <a:srgbClr val="FF0000"/>
                </a:solidFill>
              </a:rPr>
              <a:t>(1,2</a:t>
            </a:r>
            <a:r>
              <a:rPr lang="en-US" dirty="0">
                <a:solidFill>
                  <a:srgbClr val="FF0000"/>
                </a:solidFill>
              </a:rPr>
              <a:t>);</a:t>
            </a:r>
          </a:p>
          <a:p>
            <a:r>
              <a:rPr lang="en-US" dirty="0">
                <a:solidFill>
                  <a:srgbClr val="FF0000"/>
                </a:solidFill>
              </a:rPr>
              <a:t>output</a:t>
            </a:r>
            <a:r>
              <a:rPr lang="en-US" dirty="0" smtClean="0">
                <a:solidFill>
                  <a:srgbClr val="FF0000"/>
                </a:solidFill>
              </a:rPr>
              <a:t>(</a:t>
            </a:r>
            <a:r>
              <a:rPr lang="en-US" dirty="0">
                <a:solidFill>
                  <a:srgbClr val="FF0000"/>
                </a:solidFill>
              </a:rPr>
              <a:t>1</a:t>
            </a:r>
            <a:r>
              <a:rPr lang="en-US" dirty="0" smtClean="0">
                <a:solidFill>
                  <a:srgbClr val="FF0000"/>
                </a:solidFill>
              </a:rPr>
              <a:t>,2</a:t>
            </a:r>
            <a:r>
              <a:rPr lang="en-US" dirty="0">
                <a:solidFill>
                  <a:srgbClr val="FF0000"/>
                </a:solidFill>
              </a:rPr>
              <a:t>)-&gt;red =0;</a:t>
            </a:r>
          </a:p>
          <a:p>
            <a:r>
              <a:rPr lang="en-US" dirty="0">
                <a:solidFill>
                  <a:srgbClr val="FF0000"/>
                </a:solidFill>
              </a:rPr>
              <a:t>*output</a:t>
            </a:r>
            <a:r>
              <a:rPr lang="en-US" dirty="0" smtClean="0">
                <a:solidFill>
                  <a:srgbClr val="FF0000"/>
                </a:solidFill>
              </a:rPr>
              <a:t>(1,3</a:t>
            </a:r>
            <a:r>
              <a:rPr lang="en-US" dirty="0">
                <a:solidFill>
                  <a:srgbClr val="FF0000"/>
                </a:solidFill>
              </a:rPr>
              <a:t>)=*source</a:t>
            </a:r>
            <a:r>
              <a:rPr lang="en-US" dirty="0" smtClean="0">
                <a:solidFill>
                  <a:srgbClr val="FF0000"/>
                </a:solidFill>
              </a:rPr>
              <a:t>(1,3</a:t>
            </a:r>
            <a:r>
              <a:rPr lang="en-US" dirty="0">
                <a:solidFill>
                  <a:srgbClr val="FF0000"/>
                </a:solidFill>
              </a:rPr>
              <a:t>);</a:t>
            </a:r>
          </a:p>
          <a:p>
            <a:r>
              <a:rPr lang="en-US" dirty="0">
                <a:solidFill>
                  <a:srgbClr val="FF0000"/>
                </a:solidFill>
              </a:rPr>
              <a:t>output</a:t>
            </a:r>
            <a:r>
              <a:rPr lang="en-US" dirty="0" smtClean="0">
                <a:solidFill>
                  <a:srgbClr val="FF0000"/>
                </a:solidFill>
              </a:rPr>
              <a:t>(1,3</a:t>
            </a:r>
            <a:r>
              <a:rPr lang="en-US" dirty="0">
                <a:solidFill>
                  <a:srgbClr val="FF0000"/>
                </a:solidFill>
              </a:rPr>
              <a:t>)-&gt;red =0;</a:t>
            </a:r>
          </a:p>
          <a:p>
            <a:endParaRPr lang="en-US" dirty="0" smtClean="0">
              <a:solidFill>
                <a:srgbClr val="FF0000"/>
              </a:solidFill>
            </a:endParaRP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dirty="0" smtClean="0">
              <a:solidFill>
                <a:srgbClr val="FF0000"/>
              </a:solidFill>
            </a:endParaRPr>
          </a:p>
          <a:p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413913" y="2106337"/>
            <a:ext cx="5119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j=0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413913" y="2710182"/>
            <a:ext cx="5119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j=1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413913" y="3205795"/>
            <a:ext cx="5119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j=2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413913" y="3783696"/>
            <a:ext cx="5119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j=3</a:t>
            </a:r>
            <a:endParaRPr lang="en-US" dirty="0">
              <a:solidFill>
                <a:schemeClr val="tx2"/>
              </a:solidFill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>
            <a:off x="5913038" y="2565465"/>
            <a:ext cx="2746659" cy="0"/>
          </a:xfrm>
          <a:prstGeom prst="line">
            <a:avLst/>
          </a:prstGeom>
          <a:ln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5913038" y="3115533"/>
            <a:ext cx="2746659" cy="0"/>
          </a:xfrm>
          <a:prstGeom prst="line">
            <a:avLst/>
          </a:prstGeom>
          <a:ln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5913038" y="3679965"/>
            <a:ext cx="2746659" cy="0"/>
          </a:xfrm>
          <a:prstGeom prst="line">
            <a:avLst/>
          </a:prstGeom>
          <a:ln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5913038" y="4218741"/>
            <a:ext cx="2746659" cy="0"/>
          </a:xfrm>
          <a:prstGeom prst="line">
            <a:avLst/>
          </a:prstGeom>
          <a:ln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413913" y="4593433"/>
            <a:ext cx="5119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j=0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413913" y="5197278"/>
            <a:ext cx="5119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j=1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413913" y="5692891"/>
            <a:ext cx="5119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j=2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413913" y="6270792"/>
            <a:ext cx="5119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j=3</a:t>
            </a:r>
            <a:endParaRPr lang="en-US" dirty="0">
              <a:solidFill>
                <a:schemeClr val="tx2"/>
              </a:solidFill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>
            <a:off x="5913038" y="5052561"/>
            <a:ext cx="2746659" cy="0"/>
          </a:xfrm>
          <a:prstGeom prst="line">
            <a:avLst/>
          </a:prstGeom>
          <a:ln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5913038" y="5602629"/>
            <a:ext cx="2746659" cy="0"/>
          </a:xfrm>
          <a:prstGeom prst="line">
            <a:avLst/>
          </a:prstGeom>
          <a:ln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5913038" y="6167061"/>
            <a:ext cx="2746659" cy="0"/>
          </a:xfrm>
          <a:prstGeom prst="line">
            <a:avLst/>
          </a:prstGeom>
          <a:ln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5913038" y="6705837"/>
            <a:ext cx="2746659" cy="0"/>
          </a:xfrm>
          <a:prstGeom prst="line">
            <a:avLst/>
          </a:prstGeom>
          <a:ln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4765291" y="2956523"/>
            <a:ext cx="4991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tx2"/>
                </a:solidFill>
              </a:rPr>
              <a:t>i</a:t>
            </a:r>
            <a:r>
              <a:rPr lang="en-US" dirty="0" smtClean="0">
                <a:solidFill>
                  <a:schemeClr val="tx2"/>
                </a:solidFill>
              </a:rPr>
              <a:t>=0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841058" y="5456447"/>
            <a:ext cx="4991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tx2"/>
                </a:solidFill>
              </a:rPr>
              <a:t>i</a:t>
            </a:r>
            <a:r>
              <a:rPr lang="en-US" dirty="0" smtClean="0">
                <a:solidFill>
                  <a:schemeClr val="tx2"/>
                </a:solidFill>
              </a:rPr>
              <a:t>=1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4" name="Left Brace 23"/>
          <p:cNvSpPr/>
          <p:nvPr/>
        </p:nvSpPr>
        <p:spPr>
          <a:xfrm>
            <a:off x="5251592" y="2106337"/>
            <a:ext cx="252127" cy="2112404"/>
          </a:xfrm>
          <a:prstGeom prst="leftBrace">
            <a:avLst/>
          </a:prstGeom>
          <a:ln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Left Brace 27"/>
          <p:cNvSpPr/>
          <p:nvPr/>
        </p:nvSpPr>
        <p:spPr>
          <a:xfrm>
            <a:off x="5288871" y="4593433"/>
            <a:ext cx="252127" cy="2112404"/>
          </a:xfrm>
          <a:prstGeom prst="leftBrace">
            <a:avLst/>
          </a:prstGeom>
          <a:ln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679950" y="2419283"/>
            <a:ext cx="4433285" cy="17543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    </a:t>
            </a:r>
            <a:r>
              <a:rPr lang="en-US" dirty="0" smtClean="0">
                <a:solidFill>
                  <a:srgbClr val="FF0000"/>
                </a:solidFill>
              </a:rPr>
              <a:t> #pragma parallel </a:t>
            </a:r>
            <a:r>
              <a:rPr lang="en-US" dirty="0" err="1" smtClean="0">
                <a:solidFill>
                  <a:srgbClr val="FF0000"/>
                </a:solidFill>
              </a:rPr>
              <a:t>omp</a:t>
            </a:r>
            <a:r>
              <a:rPr lang="en-US" dirty="0" smtClean="0">
                <a:solidFill>
                  <a:srgbClr val="FF0000"/>
                </a:solidFill>
              </a:rPr>
              <a:t> for</a:t>
            </a:r>
          </a:p>
          <a:p>
            <a:r>
              <a:rPr lang="en-US" dirty="0"/>
              <a:t> </a:t>
            </a:r>
            <a:r>
              <a:rPr lang="en-US" dirty="0" smtClean="0"/>
              <a:t>   for</a:t>
            </a:r>
            <a:r>
              <a:rPr lang="en-US" dirty="0"/>
              <a:t>(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= 0; </a:t>
            </a:r>
            <a:r>
              <a:rPr lang="en-US" dirty="0" err="1"/>
              <a:t>i</a:t>
            </a:r>
            <a:r>
              <a:rPr lang="en-US" dirty="0"/>
              <a:t> &lt; w; ++</a:t>
            </a:r>
            <a:r>
              <a:rPr lang="en-US" dirty="0" err="1"/>
              <a:t>i</a:t>
            </a:r>
            <a:r>
              <a:rPr lang="en-US" dirty="0" smtClean="0"/>
              <a:t>)</a:t>
            </a:r>
            <a:endParaRPr lang="en-US" dirty="0"/>
          </a:p>
          <a:p>
            <a:r>
              <a:rPr lang="en-US" dirty="0"/>
              <a:t>        for(</a:t>
            </a:r>
            <a:r>
              <a:rPr lang="en-US" dirty="0" err="1"/>
              <a:t>int</a:t>
            </a:r>
            <a:r>
              <a:rPr lang="en-US" dirty="0"/>
              <a:t> j = 0; j &lt; h; ++j){</a:t>
            </a:r>
          </a:p>
          <a:p>
            <a:r>
              <a:rPr lang="en-US" dirty="0"/>
              <a:t>            *output(</a:t>
            </a:r>
            <a:r>
              <a:rPr lang="en-US" dirty="0" err="1"/>
              <a:t>i</a:t>
            </a:r>
            <a:r>
              <a:rPr lang="en-US" dirty="0"/>
              <a:t>, j) = *source(</a:t>
            </a:r>
            <a:r>
              <a:rPr lang="en-US" dirty="0" err="1"/>
              <a:t>i</a:t>
            </a:r>
            <a:r>
              <a:rPr lang="en-US" dirty="0"/>
              <a:t>, j);</a:t>
            </a:r>
          </a:p>
          <a:p>
            <a:r>
              <a:rPr lang="en-US" dirty="0" smtClean="0"/>
              <a:t>             </a:t>
            </a:r>
            <a:r>
              <a:rPr lang="en-US" dirty="0" err="1" smtClean="0"/>
              <a:t>ouput</a:t>
            </a:r>
            <a:r>
              <a:rPr lang="en-US" dirty="0" smtClean="0"/>
              <a:t>(</a:t>
            </a:r>
            <a:r>
              <a:rPr lang="en-US" dirty="0" err="1"/>
              <a:t>i</a:t>
            </a:r>
            <a:r>
              <a:rPr lang="en-US" dirty="0" err="1" smtClean="0"/>
              <a:t>,j</a:t>
            </a:r>
            <a:r>
              <a:rPr lang="en-US" dirty="0" smtClean="0"/>
              <a:t>)-&gt;red = 0;</a:t>
            </a:r>
          </a:p>
          <a:p>
            <a:r>
              <a:rPr lang="en-US" dirty="0" smtClean="0"/>
              <a:t>         }       </a:t>
            </a:r>
            <a:endParaRPr lang="en-US" dirty="0"/>
          </a:p>
        </p:txBody>
      </p:sp>
      <p:sp>
        <p:nvSpPr>
          <p:cNvPr id="30" name="Right Arrow 29"/>
          <p:cNvSpPr/>
          <p:nvPr/>
        </p:nvSpPr>
        <p:spPr>
          <a:xfrm>
            <a:off x="584148" y="2419283"/>
            <a:ext cx="345560" cy="37408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256587" y="1631720"/>
            <a:ext cx="3239113" cy="646331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Can we parallelize this code?</a:t>
            </a:r>
          </a:p>
          <a:p>
            <a:r>
              <a:rPr lang="en-US" dirty="0" smtClean="0">
                <a:solidFill>
                  <a:schemeClr val="tx2"/>
                </a:solidFill>
              </a:rPr>
              <a:t>Are there data dependences?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0" name="Alternate Process 9"/>
          <p:cNvSpPr/>
          <p:nvPr/>
        </p:nvSpPr>
        <p:spPr>
          <a:xfrm>
            <a:off x="4656993" y="1770220"/>
            <a:ext cx="4182316" cy="2565537"/>
          </a:xfrm>
          <a:prstGeom prst="flowChartAlternateProcess">
            <a:avLst/>
          </a:prstGeom>
          <a:solidFill>
            <a:srgbClr val="FF6600">
              <a:alpha val="25000"/>
            </a:srgbClr>
          </a:solidFill>
          <a:ln>
            <a:solidFill>
              <a:srgbClr val="FF66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Alternate Process 30"/>
          <p:cNvSpPr/>
          <p:nvPr/>
        </p:nvSpPr>
        <p:spPr>
          <a:xfrm>
            <a:off x="4687110" y="4393285"/>
            <a:ext cx="4182316" cy="2393966"/>
          </a:xfrm>
          <a:prstGeom prst="flowChartAlternateProcess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25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25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3618245" y="1954886"/>
            <a:ext cx="1108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Thread 0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668354" y="4593433"/>
            <a:ext cx="1108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Thread 1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56587" y="4550947"/>
            <a:ext cx="3619200" cy="1477328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There are no data dependences</a:t>
            </a:r>
          </a:p>
          <a:p>
            <a:r>
              <a:rPr lang="en-US" dirty="0" smtClean="0">
                <a:solidFill>
                  <a:schemeClr val="tx2"/>
                </a:solidFill>
              </a:rPr>
              <a:t>because each </a:t>
            </a:r>
            <a:r>
              <a:rPr lang="en-US" dirty="0" err="1" smtClean="0">
                <a:solidFill>
                  <a:schemeClr val="tx2"/>
                </a:solidFill>
              </a:rPr>
              <a:t>i</a:t>
            </a:r>
            <a:r>
              <a:rPr lang="en-US" dirty="0" smtClean="0">
                <a:solidFill>
                  <a:schemeClr val="tx2"/>
                </a:solidFill>
              </a:rPr>
              <a:t> iteration (thread) </a:t>
            </a:r>
          </a:p>
          <a:p>
            <a:r>
              <a:rPr lang="en-US" dirty="0" smtClean="0">
                <a:solidFill>
                  <a:schemeClr val="tx2"/>
                </a:solidFill>
              </a:rPr>
              <a:t>accesses different data elements.</a:t>
            </a:r>
          </a:p>
          <a:p>
            <a:endParaRPr lang="en-US" dirty="0" smtClean="0">
              <a:solidFill>
                <a:schemeClr val="tx2"/>
              </a:solidFill>
            </a:endParaRPr>
          </a:p>
          <a:p>
            <a:r>
              <a:rPr lang="en-US" dirty="0" smtClean="0">
                <a:solidFill>
                  <a:schemeClr val="tx2"/>
                </a:solidFill>
              </a:rPr>
              <a:t>Yes, we can parallelize this code! </a:t>
            </a:r>
          </a:p>
        </p:txBody>
      </p:sp>
    </p:spTree>
    <p:extLst>
      <p:ext uri="{BB962C8B-B14F-4D97-AF65-F5344CB8AC3E}">
        <p14:creationId xmlns:p14="http://schemas.microsoft.com/office/powerpoint/2010/main" val="26641092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" charset="0"/>
                <a:ea typeface="ＭＳ Ｐゴシック" charset="0"/>
              </a:rPr>
              <a:t>Example</a:t>
            </a:r>
            <a:r>
              <a:rPr lang="en-US" dirty="0">
                <a:latin typeface="Times" charset="0"/>
                <a:ea typeface="ＭＳ Ｐゴシック" charset="0"/>
              </a:rPr>
              <a:t> </a:t>
            </a:r>
            <a:r>
              <a:rPr lang="en-US" dirty="0" smtClean="0">
                <a:latin typeface="Times" charset="0"/>
                <a:ea typeface="ＭＳ Ｐゴシック" charset="0"/>
              </a:rPr>
              <a:t>1</a:t>
            </a:r>
            <a:endParaRPr lang="en-US" dirty="0">
              <a:latin typeface="Times" charset="0"/>
              <a:ea typeface="ＭＳ Ｐゴシック" charset="0"/>
            </a:endParaRPr>
          </a:p>
        </p:txBody>
      </p:sp>
      <p:pic>
        <p:nvPicPr>
          <p:cNvPr id="3" name="Picture 2" descr="03_2560x168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1930445"/>
            <a:ext cx="4126898" cy="2977813"/>
          </a:xfrm>
          <a:prstGeom prst="rect">
            <a:avLst/>
          </a:prstGeom>
        </p:spPr>
      </p:pic>
      <p:pic>
        <p:nvPicPr>
          <p:cNvPr id="4" name="Picture 3" descr="soln_flipped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2471" y="1930446"/>
            <a:ext cx="4193342" cy="2977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3362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" charset="0"/>
                <a:ea typeface="ＭＳ Ｐゴシック" charset="0"/>
              </a:rPr>
              <a:t>Example 1</a:t>
            </a:r>
            <a:endParaRPr lang="en-US" dirty="0">
              <a:latin typeface="Times" charset="0"/>
              <a:ea typeface="ＭＳ Ｐゴシック" charset="0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 bwMode="auto">
          <a:xfrm>
            <a:off x="641684" y="1971741"/>
            <a:ext cx="4585369" cy="34030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20000"/>
              </a:spcBef>
              <a:buFont typeface="Arial" charset="0"/>
              <a:buNone/>
            </a:pPr>
            <a:endParaRPr lang="en-US" sz="1800" dirty="0" smtClean="0">
              <a:latin typeface="+mn-lt"/>
              <a:ea typeface="+mn-ea"/>
              <a:cs typeface="+mn-cs"/>
            </a:endParaRPr>
          </a:p>
          <a:p>
            <a:pPr eaLnBrk="1" hangingPunct="1">
              <a:spcBef>
                <a:spcPct val="20000"/>
              </a:spcBef>
              <a:buFont typeface="Arial" charset="0"/>
              <a:buNone/>
            </a:pPr>
            <a:endParaRPr lang="en-US" sz="1800" dirty="0">
              <a:latin typeface="+mn-lt"/>
              <a:ea typeface="+mn-ea"/>
              <a:cs typeface="+mn-cs"/>
            </a:endParaRPr>
          </a:p>
          <a:p>
            <a:r>
              <a:rPr lang="en-US" sz="2000" dirty="0"/>
              <a:t>void </a:t>
            </a:r>
            <a:r>
              <a:rPr lang="en-US" sz="2000" dirty="0" err="1" smtClean="0"/>
              <a:t>flipVert</a:t>
            </a:r>
            <a:r>
              <a:rPr lang="en-US" sz="2000" dirty="0" smtClean="0"/>
              <a:t> </a:t>
            </a:r>
            <a:r>
              <a:rPr lang="en-US" sz="2000" dirty="0"/>
              <a:t>( PNG &amp; image </a:t>
            </a:r>
            <a:r>
              <a:rPr lang="en-US" sz="2000" dirty="0" smtClean="0"/>
              <a:t>){</a:t>
            </a:r>
            <a:endParaRPr lang="en-US" sz="2000" dirty="0"/>
          </a:p>
          <a:p>
            <a:r>
              <a:rPr lang="en-US" sz="2000" dirty="0" err="1"/>
              <a:t>RGBAPixel</a:t>
            </a:r>
            <a:r>
              <a:rPr lang="en-US" sz="2000" dirty="0"/>
              <a:t> </a:t>
            </a:r>
            <a:r>
              <a:rPr lang="en-US" sz="2000" dirty="0" err="1" smtClean="0"/>
              <a:t>tmp</a:t>
            </a:r>
            <a:r>
              <a:rPr lang="en-US" sz="2000" dirty="0" smtClean="0"/>
              <a:t> </a:t>
            </a:r>
            <a:r>
              <a:rPr lang="en-US" sz="2000" dirty="0"/>
              <a:t>;</a:t>
            </a:r>
          </a:p>
          <a:p>
            <a:r>
              <a:rPr lang="en-US" sz="2000" dirty="0" smtClean="0">
                <a:solidFill>
                  <a:srgbClr val="FF0000"/>
                </a:solidFill>
              </a:rPr>
              <a:t>#pragma </a:t>
            </a:r>
            <a:r>
              <a:rPr lang="en-US" sz="2000" dirty="0" err="1" smtClean="0">
                <a:solidFill>
                  <a:srgbClr val="FF0000"/>
                </a:solidFill>
              </a:rPr>
              <a:t>omp</a:t>
            </a:r>
            <a:r>
              <a:rPr lang="en-US" sz="2000" dirty="0" smtClean="0">
                <a:solidFill>
                  <a:srgbClr val="FF0000"/>
                </a:solidFill>
              </a:rPr>
              <a:t> parallel for</a:t>
            </a:r>
          </a:p>
          <a:p>
            <a:r>
              <a:rPr lang="en-US" sz="2000" dirty="0" smtClean="0"/>
              <a:t>for (</a:t>
            </a:r>
            <a:r>
              <a:rPr lang="en-US" sz="2000" dirty="0" err="1" smtClean="0"/>
              <a:t>int</a:t>
            </a:r>
            <a:r>
              <a:rPr lang="en-US" sz="2000" dirty="0" smtClean="0"/>
              <a:t> x=0; x&lt;width; x++)</a:t>
            </a:r>
          </a:p>
          <a:p>
            <a:r>
              <a:rPr lang="es-ES_tradnl" sz="2000" dirty="0" smtClean="0"/>
              <a:t>  </a:t>
            </a:r>
            <a:r>
              <a:rPr lang="es-ES_tradnl" sz="2000" dirty="0" err="1" smtClean="0"/>
              <a:t>for</a:t>
            </a:r>
            <a:r>
              <a:rPr lang="es-ES_tradnl" sz="2000" dirty="0" smtClean="0"/>
              <a:t> (</a:t>
            </a:r>
            <a:r>
              <a:rPr lang="es-ES_tradnl" sz="2000" dirty="0" err="1" smtClean="0"/>
              <a:t>int</a:t>
            </a:r>
            <a:r>
              <a:rPr lang="es-ES_tradnl" sz="2000" dirty="0" smtClean="0"/>
              <a:t> y =0; </a:t>
            </a:r>
            <a:r>
              <a:rPr lang="es-ES_tradnl" sz="2000" dirty="0" err="1" smtClean="0"/>
              <a:t>height</a:t>
            </a:r>
            <a:r>
              <a:rPr lang="es-ES_tradnl" sz="2000" dirty="0" smtClean="0"/>
              <a:t>/2; y++){</a:t>
            </a:r>
          </a:p>
          <a:p>
            <a:r>
              <a:rPr lang="es-ES_tradnl" sz="2000" dirty="0" smtClean="0"/>
              <a:t>     </a:t>
            </a:r>
            <a:r>
              <a:rPr lang="es-ES_tradnl" sz="2000" dirty="0" err="1" smtClean="0"/>
              <a:t>tmp</a:t>
            </a:r>
            <a:r>
              <a:rPr lang="es-ES_tradnl" sz="2000" dirty="0" smtClean="0"/>
              <a:t> </a:t>
            </a:r>
            <a:r>
              <a:rPr lang="es-ES_tradnl" sz="2000" dirty="0"/>
              <a:t>= </a:t>
            </a:r>
            <a:r>
              <a:rPr lang="es-ES_tradnl" sz="2000" dirty="0" smtClean="0"/>
              <a:t>*</a:t>
            </a:r>
            <a:r>
              <a:rPr lang="es-ES_tradnl" sz="2000" dirty="0" err="1" smtClean="0"/>
              <a:t>image</a:t>
            </a:r>
            <a:r>
              <a:rPr lang="es-ES_tradnl" sz="2000" dirty="0" smtClean="0"/>
              <a:t>(</a:t>
            </a:r>
            <a:r>
              <a:rPr lang="es-ES_tradnl" sz="2000" dirty="0" err="1" smtClean="0"/>
              <a:t>x,y</a:t>
            </a:r>
            <a:r>
              <a:rPr lang="es-ES_tradnl" sz="2000" dirty="0" smtClean="0"/>
              <a:t>) </a:t>
            </a:r>
            <a:r>
              <a:rPr lang="es-ES_tradnl" sz="2000" dirty="0"/>
              <a:t>;</a:t>
            </a:r>
          </a:p>
          <a:p>
            <a:r>
              <a:rPr lang="es-ES_tradnl" sz="2000" dirty="0" smtClean="0"/>
              <a:t>     *</a:t>
            </a:r>
            <a:r>
              <a:rPr lang="es-ES_tradnl" sz="2000" dirty="0" err="1" smtClean="0"/>
              <a:t>image</a:t>
            </a:r>
            <a:r>
              <a:rPr lang="es-ES_tradnl" sz="2000" dirty="0" smtClean="0"/>
              <a:t>(</a:t>
            </a:r>
            <a:r>
              <a:rPr lang="es-ES_tradnl" sz="2000" dirty="0" err="1" smtClean="0"/>
              <a:t>x,y</a:t>
            </a:r>
            <a:r>
              <a:rPr lang="es-ES_tradnl" sz="2000" dirty="0" smtClean="0"/>
              <a:t>) </a:t>
            </a:r>
            <a:r>
              <a:rPr lang="es-ES_tradnl" sz="2000" dirty="0"/>
              <a:t>= </a:t>
            </a:r>
            <a:r>
              <a:rPr lang="es-ES_tradnl" sz="2000" dirty="0" smtClean="0"/>
              <a:t>*</a:t>
            </a:r>
            <a:r>
              <a:rPr lang="es-ES_tradnl" sz="2000" dirty="0" err="1" smtClean="0"/>
              <a:t>image</a:t>
            </a:r>
            <a:r>
              <a:rPr lang="es-ES_tradnl" sz="2000" dirty="0" smtClean="0"/>
              <a:t>(x,height-1-y) </a:t>
            </a:r>
            <a:r>
              <a:rPr lang="es-ES_tradnl" sz="2000" dirty="0"/>
              <a:t>;</a:t>
            </a:r>
          </a:p>
          <a:p>
            <a:r>
              <a:rPr lang="it-IT" sz="2000" dirty="0" smtClean="0"/>
              <a:t>     *image(x-1-y,x) </a:t>
            </a:r>
            <a:r>
              <a:rPr lang="it-IT" sz="2000" dirty="0"/>
              <a:t>= </a:t>
            </a:r>
            <a:r>
              <a:rPr lang="it-IT" sz="2000" dirty="0" err="1" smtClean="0"/>
              <a:t>tmp</a:t>
            </a:r>
            <a:r>
              <a:rPr lang="it-IT" sz="2000" dirty="0" smtClean="0"/>
              <a:t> ;</a:t>
            </a:r>
          </a:p>
          <a:p>
            <a:r>
              <a:rPr lang="it-IT" sz="2000" dirty="0"/>
              <a:t>}</a:t>
            </a:r>
          </a:p>
        </p:txBody>
      </p:sp>
      <p:sp>
        <p:nvSpPr>
          <p:cNvPr id="4" name="Rectangle 3"/>
          <p:cNvSpPr/>
          <p:nvPr/>
        </p:nvSpPr>
        <p:spPr>
          <a:xfrm>
            <a:off x="5587996" y="3395579"/>
            <a:ext cx="2914316" cy="1979220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6363366" y="3395579"/>
            <a:ext cx="0" cy="197922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7144082" y="3395579"/>
            <a:ext cx="0" cy="197922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7852608" y="3395579"/>
            <a:ext cx="0" cy="197922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5587996" y="3128211"/>
            <a:ext cx="2914316" cy="0"/>
          </a:xfrm>
          <a:prstGeom prst="straightConnector1">
            <a:avLst/>
          </a:prstGeom>
          <a:ln>
            <a:solidFill>
              <a:schemeClr val="tx2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6775901" y="2745506"/>
            <a:ext cx="736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width</a:t>
            </a:r>
            <a:endParaRPr lang="en-US" dirty="0">
              <a:solidFill>
                <a:schemeClr val="tx2"/>
              </a:solidFill>
            </a:endParaRPr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5427578" y="3395579"/>
            <a:ext cx="0" cy="1979220"/>
          </a:xfrm>
          <a:prstGeom prst="straightConnector1">
            <a:avLst/>
          </a:prstGeom>
          <a:ln>
            <a:solidFill>
              <a:schemeClr val="tx2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 flipH="1">
            <a:off x="5121982" y="3459394"/>
            <a:ext cx="38580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he</a:t>
            </a:r>
          </a:p>
          <a:p>
            <a:r>
              <a:rPr lang="en-US" dirty="0" smtClean="0">
                <a:solidFill>
                  <a:schemeClr val="tx2"/>
                </a:solidFill>
              </a:rPr>
              <a:t>I</a:t>
            </a:r>
          </a:p>
          <a:p>
            <a:r>
              <a:rPr lang="en-US" dirty="0" err="1" smtClean="0">
                <a:solidFill>
                  <a:schemeClr val="tx2"/>
                </a:solidFill>
              </a:rPr>
              <a:t>gh</a:t>
            </a:r>
            <a:endParaRPr lang="en-US" dirty="0" smtClean="0">
              <a:solidFill>
                <a:schemeClr val="tx2"/>
              </a:solidFill>
            </a:endParaRPr>
          </a:p>
          <a:p>
            <a:r>
              <a:rPr lang="en-US" dirty="0" smtClean="0">
                <a:solidFill>
                  <a:schemeClr val="tx2"/>
                </a:solidFill>
              </a:rPr>
              <a:t>t</a:t>
            </a:r>
          </a:p>
          <a:p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 rot="17220000">
            <a:off x="5470434" y="4300768"/>
            <a:ext cx="1108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Thread 0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 rot="17220000">
            <a:off x="6214581" y="4300768"/>
            <a:ext cx="1108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Thread 1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 rot="17220000">
            <a:off x="6977447" y="4300768"/>
            <a:ext cx="1108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Thread 2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 rot="17220000">
            <a:off x="7636981" y="4300768"/>
            <a:ext cx="1108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Thread 3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80669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" charset="0"/>
                <a:ea typeface="ＭＳ Ｐゴシック" charset="0"/>
              </a:rPr>
              <a:t>Example</a:t>
            </a:r>
            <a:r>
              <a:rPr lang="en-US" dirty="0">
                <a:latin typeface="Times" charset="0"/>
                <a:ea typeface="ＭＳ Ｐゴシック" charset="0"/>
              </a:rPr>
              <a:t> </a:t>
            </a:r>
            <a:r>
              <a:rPr lang="en-US" dirty="0" smtClean="0">
                <a:latin typeface="Times" charset="0"/>
                <a:ea typeface="ＭＳ Ｐゴシック" charset="0"/>
              </a:rPr>
              <a:t>1</a:t>
            </a:r>
            <a:endParaRPr lang="en-US" dirty="0">
              <a:latin typeface="Times" charset="0"/>
              <a:ea typeface="ＭＳ Ｐゴシック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6759355" y="2195762"/>
            <a:ext cx="2025352" cy="4160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ct val="20000"/>
              </a:spcBef>
              <a:buFont typeface="Arial" charset="0"/>
              <a:buNone/>
            </a:pPr>
            <a:r>
              <a:rPr lang="en-US" sz="1800" dirty="0" err="1" smtClean="0">
                <a:solidFill>
                  <a:srgbClr val="FF0000"/>
                </a:solidFill>
                <a:cs typeface="Arial" charset="0"/>
              </a:rPr>
              <a:t>tmp</a:t>
            </a:r>
            <a:r>
              <a:rPr lang="en-US" sz="1800" dirty="0" smtClean="0">
                <a:solidFill>
                  <a:srgbClr val="FF0000"/>
                </a:solidFill>
                <a:cs typeface="Arial" charset="0"/>
              </a:rPr>
              <a:t> =...;</a:t>
            </a:r>
            <a:endParaRPr lang="en-US" sz="1800" dirty="0">
              <a:solidFill>
                <a:srgbClr val="FF0000"/>
              </a:solidFill>
              <a:cs typeface="Arial" charset="0"/>
            </a:endParaRPr>
          </a:p>
          <a:p>
            <a:pPr>
              <a:spcBef>
                <a:spcPct val="20000"/>
              </a:spcBef>
              <a:buFont typeface="Arial" charset="0"/>
              <a:buNone/>
            </a:pPr>
            <a:r>
              <a:rPr lang="en-US" sz="1800" dirty="0" smtClean="0">
                <a:solidFill>
                  <a:srgbClr val="FF0000"/>
                </a:solidFill>
                <a:cs typeface="Arial" charset="0"/>
              </a:rPr>
              <a:t>…;</a:t>
            </a:r>
            <a:endParaRPr lang="en-US" sz="1800" dirty="0">
              <a:solidFill>
                <a:srgbClr val="FF0000"/>
              </a:solidFill>
              <a:cs typeface="Arial" charset="0"/>
            </a:endParaRPr>
          </a:p>
          <a:p>
            <a:pPr>
              <a:spcBef>
                <a:spcPct val="20000"/>
              </a:spcBef>
              <a:buFont typeface="Arial" charset="0"/>
              <a:buNone/>
            </a:pPr>
            <a:r>
              <a:rPr lang="en-US" sz="1800" dirty="0" smtClean="0">
                <a:solidFill>
                  <a:srgbClr val="FF0000"/>
                </a:solidFill>
                <a:cs typeface="Arial" charset="0"/>
              </a:rPr>
              <a:t>...= </a:t>
            </a:r>
            <a:r>
              <a:rPr lang="en-US" sz="1800" dirty="0" err="1" smtClean="0">
                <a:solidFill>
                  <a:srgbClr val="FF0000"/>
                </a:solidFill>
                <a:cs typeface="Arial" charset="0"/>
              </a:rPr>
              <a:t>tmp</a:t>
            </a:r>
            <a:r>
              <a:rPr lang="en-US" sz="1800" dirty="0" smtClean="0">
                <a:solidFill>
                  <a:srgbClr val="FF0000"/>
                </a:solidFill>
                <a:cs typeface="Arial" charset="0"/>
              </a:rPr>
              <a:t>;</a:t>
            </a:r>
          </a:p>
          <a:p>
            <a:pPr>
              <a:spcBef>
                <a:spcPct val="20000"/>
              </a:spcBef>
              <a:buFont typeface="Arial" charset="0"/>
              <a:buNone/>
            </a:pPr>
            <a:endParaRPr lang="en-US" sz="1800" dirty="0">
              <a:solidFill>
                <a:srgbClr val="FF0000"/>
              </a:solidFill>
              <a:cs typeface="Arial" charset="0"/>
            </a:endParaRPr>
          </a:p>
          <a:p>
            <a:pPr>
              <a:spcBef>
                <a:spcPct val="20000"/>
              </a:spcBef>
              <a:buFont typeface="Arial" charset="0"/>
              <a:buNone/>
            </a:pPr>
            <a:r>
              <a:rPr lang="en-US" sz="1800" dirty="0" err="1" smtClean="0">
                <a:solidFill>
                  <a:srgbClr val="FF0000"/>
                </a:solidFill>
                <a:cs typeface="Arial" charset="0"/>
              </a:rPr>
              <a:t>tmp</a:t>
            </a:r>
            <a:r>
              <a:rPr lang="en-US" sz="1800" dirty="0" smtClean="0">
                <a:solidFill>
                  <a:srgbClr val="FF0000"/>
                </a:solidFill>
                <a:cs typeface="Arial" charset="0"/>
              </a:rPr>
              <a:t> =…..;</a:t>
            </a:r>
          </a:p>
          <a:p>
            <a:pPr>
              <a:spcBef>
                <a:spcPct val="20000"/>
              </a:spcBef>
              <a:buFont typeface="Arial" charset="0"/>
              <a:buNone/>
            </a:pPr>
            <a:r>
              <a:rPr lang="en-US" sz="1800" dirty="0" smtClean="0">
                <a:solidFill>
                  <a:srgbClr val="FF0000"/>
                </a:solidFill>
                <a:cs typeface="Arial" charset="0"/>
              </a:rPr>
              <a:t>…;</a:t>
            </a:r>
          </a:p>
          <a:p>
            <a:pPr>
              <a:spcBef>
                <a:spcPct val="20000"/>
              </a:spcBef>
              <a:buFont typeface="Arial" charset="0"/>
              <a:buNone/>
            </a:pPr>
            <a:r>
              <a:rPr lang="en-US" sz="1800" dirty="0" smtClean="0">
                <a:solidFill>
                  <a:srgbClr val="FF0000"/>
                </a:solidFill>
                <a:cs typeface="Arial" charset="0"/>
              </a:rPr>
              <a:t>… = </a:t>
            </a:r>
            <a:r>
              <a:rPr lang="en-US" sz="1800" dirty="0" err="1" smtClean="0">
                <a:solidFill>
                  <a:srgbClr val="FF0000"/>
                </a:solidFill>
                <a:cs typeface="Arial" charset="0"/>
              </a:rPr>
              <a:t>tmp</a:t>
            </a:r>
            <a:r>
              <a:rPr lang="en-US" sz="1800" dirty="0" smtClean="0">
                <a:solidFill>
                  <a:srgbClr val="FF0000"/>
                </a:solidFill>
                <a:cs typeface="Arial" charset="0"/>
              </a:rPr>
              <a:t>;</a:t>
            </a:r>
          </a:p>
          <a:p>
            <a:pPr>
              <a:spcBef>
                <a:spcPct val="20000"/>
              </a:spcBef>
              <a:buFont typeface="Arial" charset="0"/>
              <a:buNone/>
            </a:pPr>
            <a:endParaRPr lang="en-US" sz="1800" dirty="0">
              <a:solidFill>
                <a:srgbClr val="FF0000"/>
              </a:solidFill>
              <a:cs typeface="Arial" charset="0"/>
            </a:endParaRPr>
          </a:p>
          <a:p>
            <a:pPr>
              <a:spcBef>
                <a:spcPct val="20000"/>
              </a:spcBef>
              <a:buFont typeface="Arial" charset="0"/>
              <a:buNone/>
            </a:pPr>
            <a:r>
              <a:rPr lang="en-US" sz="1800" dirty="0" err="1" smtClean="0">
                <a:solidFill>
                  <a:srgbClr val="FF0000"/>
                </a:solidFill>
                <a:cs typeface="Arial" charset="0"/>
              </a:rPr>
              <a:t>tmp</a:t>
            </a:r>
            <a:r>
              <a:rPr lang="en-US" sz="1800" dirty="0" smtClean="0">
                <a:solidFill>
                  <a:srgbClr val="FF0000"/>
                </a:solidFill>
                <a:cs typeface="Arial" charset="0"/>
              </a:rPr>
              <a:t> = …;</a:t>
            </a:r>
          </a:p>
          <a:p>
            <a:pPr>
              <a:spcBef>
                <a:spcPct val="20000"/>
              </a:spcBef>
              <a:buFont typeface="Arial" charset="0"/>
              <a:buNone/>
            </a:pPr>
            <a:r>
              <a:rPr lang="en-US" sz="1800" dirty="0" smtClean="0">
                <a:solidFill>
                  <a:srgbClr val="FF0000"/>
                </a:solidFill>
                <a:cs typeface="Arial" charset="0"/>
              </a:rPr>
              <a:t>…;</a:t>
            </a:r>
          </a:p>
          <a:p>
            <a:pPr>
              <a:spcBef>
                <a:spcPct val="20000"/>
              </a:spcBef>
              <a:buFont typeface="Arial" charset="0"/>
              <a:buNone/>
            </a:pPr>
            <a:r>
              <a:rPr lang="en-US" sz="1800" dirty="0" smtClean="0">
                <a:solidFill>
                  <a:srgbClr val="FF0000"/>
                </a:solidFill>
                <a:cs typeface="Arial" charset="0"/>
              </a:rPr>
              <a:t>…= </a:t>
            </a:r>
            <a:r>
              <a:rPr lang="en-US" sz="1800" dirty="0" err="1" smtClean="0">
                <a:solidFill>
                  <a:srgbClr val="FF0000"/>
                </a:solidFill>
                <a:cs typeface="Arial" charset="0"/>
              </a:rPr>
              <a:t>tmp</a:t>
            </a:r>
            <a:r>
              <a:rPr lang="en-US" sz="1800" dirty="0" smtClean="0">
                <a:solidFill>
                  <a:srgbClr val="FF0000"/>
                </a:solidFill>
                <a:cs typeface="Arial" charset="0"/>
              </a:rPr>
              <a:t>;</a:t>
            </a:r>
          </a:p>
          <a:p>
            <a:pPr>
              <a:spcBef>
                <a:spcPct val="20000"/>
              </a:spcBef>
              <a:buFont typeface="Arial" charset="0"/>
              <a:buNone/>
            </a:pPr>
            <a:endParaRPr lang="en-US" sz="1800" dirty="0">
              <a:solidFill>
                <a:srgbClr val="FF0000"/>
              </a:solidFill>
              <a:cs typeface="Arial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759355" y="1825057"/>
            <a:ext cx="18647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tx2"/>
                </a:solidFill>
              </a:rPr>
              <a:t>Unroll the code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211710" y="2606173"/>
            <a:ext cx="1070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x</a:t>
            </a:r>
            <a:r>
              <a:rPr lang="en-US" dirty="0" smtClean="0">
                <a:solidFill>
                  <a:schemeClr val="tx2"/>
                </a:solidFill>
              </a:rPr>
              <a:t>=0, y=0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270049" y="3801616"/>
            <a:ext cx="1070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x</a:t>
            </a:r>
            <a:r>
              <a:rPr lang="en-US" dirty="0" smtClean="0">
                <a:solidFill>
                  <a:schemeClr val="tx2"/>
                </a:solidFill>
              </a:rPr>
              <a:t>=1, y=0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270049" y="5121334"/>
            <a:ext cx="1070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x</a:t>
            </a:r>
            <a:r>
              <a:rPr lang="en-US" dirty="0" smtClean="0">
                <a:solidFill>
                  <a:schemeClr val="tx2"/>
                </a:solidFill>
              </a:rPr>
              <a:t>=2, y=0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" name="Left Brace 2"/>
          <p:cNvSpPr/>
          <p:nvPr/>
        </p:nvSpPr>
        <p:spPr>
          <a:xfrm>
            <a:off x="6308003" y="2347466"/>
            <a:ext cx="214834" cy="846627"/>
          </a:xfrm>
          <a:prstGeom prst="leftBrace">
            <a:avLst/>
          </a:prstGeom>
          <a:ln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Left Brace 11"/>
          <p:cNvSpPr/>
          <p:nvPr/>
        </p:nvSpPr>
        <p:spPr>
          <a:xfrm>
            <a:off x="6308003" y="3590220"/>
            <a:ext cx="214834" cy="820971"/>
          </a:xfrm>
          <a:prstGeom prst="leftBrace">
            <a:avLst/>
          </a:prstGeom>
          <a:ln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Left Brace 12"/>
          <p:cNvSpPr/>
          <p:nvPr/>
        </p:nvSpPr>
        <p:spPr>
          <a:xfrm>
            <a:off x="6308003" y="4924298"/>
            <a:ext cx="214834" cy="820971"/>
          </a:xfrm>
          <a:prstGeom prst="leftBrace">
            <a:avLst/>
          </a:prstGeom>
          <a:ln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ontent Placeholder 2"/>
          <p:cNvSpPr txBox="1">
            <a:spLocks/>
          </p:cNvSpPr>
          <p:nvPr/>
        </p:nvSpPr>
        <p:spPr bwMode="auto">
          <a:xfrm>
            <a:off x="641684" y="1971741"/>
            <a:ext cx="4585369" cy="34030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20000"/>
              </a:spcBef>
              <a:buFont typeface="Arial" charset="0"/>
              <a:buNone/>
            </a:pPr>
            <a:endParaRPr lang="en-US" sz="1800" dirty="0" smtClean="0">
              <a:latin typeface="+mn-lt"/>
              <a:ea typeface="+mn-ea"/>
              <a:cs typeface="+mn-cs"/>
            </a:endParaRPr>
          </a:p>
          <a:p>
            <a:pPr eaLnBrk="1" hangingPunct="1">
              <a:spcBef>
                <a:spcPct val="20000"/>
              </a:spcBef>
              <a:buFont typeface="Arial" charset="0"/>
              <a:buNone/>
            </a:pPr>
            <a:endParaRPr lang="en-US" sz="1800" dirty="0">
              <a:latin typeface="+mn-lt"/>
              <a:ea typeface="+mn-ea"/>
              <a:cs typeface="+mn-cs"/>
            </a:endParaRPr>
          </a:p>
          <a:p>
            <a:r>
              <a:rPr lang="en-US" sz="2000" dirty="0"/>
              <a:t>void </a:t>
            </a:r>
            <a:r>
              <a:rPr lang="en-US" sz="2000" dirty="0" err="1" smtClean="0"/>
              <a:t>flipVert</a:t>
            </a:r>
            <a:r>
              <a:rPr lang="en-US" sz="2000" dirty="0" smtClean="0"/>
              <a:t> </a:t>
            </a:r>
            <a:r>
              <a:rPr lang="en-US" sz="2000" dirty="0"/>
              <a:t>( PNG &amp; image </a:t>
            </a:r>
            <a:r>
              <a:rPr lang="en-US" sz="2000" dirty="0" smtClean="0"/>
              <a:t>)</a:t>
            </a:r>
            <a:endParaRPr lang="en-US" sz="2000" dirty="0"/>
          </a:p>
          <a:p>
            <a:r>
              <a:rPr lang="en-US" sz="2000" dirty="0" err="1"/>
              <a:t>RGBAPixel</a:t>
            </a:r>
            <a:r>
              <a:rPr lang="en-US" sz="2000" dirty="0"/>
              <a:t> </a:t>
            </a:r>
            <a:r>
              <a:rPr lang="en-US" sz="2000" dirty="0" err="1" smtClean="0"/>
              <a:t>tmp</a:t>
            </a:r>
            <a:r>
              <a:rPr lang="en-US" sz="2000" dirty="0" smtClean="0"/>
              <a:t> </a:t>
            </a:r>
            <a:r>
              <a:rPr lang="en-US" sz="2000" dirty="0"/>
              <a:t>;</a:t>
            </a:r>
          </a:p>
          <a:p>
            <a:endParaRPr lang="en-US" sz="2000" dirty="0" smtClean="0"/>
          </a:p>
          <a:p>
            <a:r>
              <a:rPr lang="en-US" sz="2000" dirty="0" smtClean="0"/>
              <a:t>for (</a:t>
            </a:r>
            <a:r>
              <a:rPr lang="en-US" sz="2000" dirty="0" err="1" smtClean="0"/>
              <a:t>int</a:t>
            </a:r>
            <a:r>
              <a:rPr lang="en-US" sz="2000" dirty="0" smtClean="0"/>
              <a:t> x=0; x&lt;width; x++)</a:t>
            </a:r>
          </a:p>
          <a:p>
            <a:r>
              <a:rPr lang="es-ES_tradnl" sz="2000" dirty="0" smtClean="0"/>
              <a:t>  </a:t>
            </a:r>
            <a:r>
              <a:rPr lang="es-ES_tradnl" sz="2000" dirty="0" err="1" smtClean="0"/>
              <a:t>for</a:t>
            </a:r>
            <a:r>
              <a:rPr lang="es-ES_tradnl" sz="2000" dirty="0" smtClean="0"/>
              <a:t> (</a:t>
            </a:r>
            <a:r>
              <a:rPr lang="es-ES_tradnl" sz="2000" dirty="0" err="1" smtClean="0"/>
              <a:t>int</a:t>
            </a:r>
            <a:r>
              <a:rPr lang="es-ES_tradnl" sz="2000" dirty="0" smtClean="0"/>
              <a:t> y =0; </a:t>
            </a:r>
            <a:r>
              <a:rPr lang="es-ES_tradnl" sz="2000" dirty="0" err="1" smtClean="0"/>
              <a:t>height</a:t>
            </a:r>
            <a:r>
              <a:rPr lang="es-ES_tradnl" sz="2000" dirty="0" smtClean="0"/>
              <a:t>/2; y++){</a:t>
            </a:r>
          </a:p>
          <a:p>
            <a:r>
              <a:rPr lang="es-ES_tradnl" sz="2000" dirty="0" smtClean="0"/>
              <a:t>     </a:t>
            </a:r>
            <a:r>
              <a:rPr lang="es-ES_tradnl" sz="2000" dirty="0" err="1" smtClean="0"/>
              <a:t>tmp</a:t>
            </a:r>
            <a:r>
              <a:rPr lang="es-ES_tradnl" sz="2000" dirty="0" smtClean="0"/>
              <a:t> </a:t>
            </a:r>
            <a:r>
              <a:rPr lang="es-ES_tradnl" sz="2000" dirty="0"/>
              <a:t>= </a:t>
            </a:r>
            <a:r>
              <a:rPr lang="es-ES_tradnl" sz="2000" dirty="0" smtClean="0"/>
              <a:t>*</a:t>
            </a:r>
            <a:r>
              <a:rPr lang="es-ES_tradnl" sz="2000" dirty="0" err="1" smtClean="0"/>
              <a:t>image</a:t>
            </a:r>
            <a:r>
              <a:rPr lang="es-ES_tradnl" sz="2000" dirty="0" smtClean="0"/>
              <a:t>(</a:t>
            </a:r>
            <a:r>
              <a:rPr lang="es-ES_tradnl" sz="2000" dirty="0" err="1" smtClean="0"/>
              <a:t>x,y</a:t>
            </a:r>
            <a:r>
              <a:rPr lang="es-ES_tradnl" sz="2000" dirty="0" smtClean="0"/>
              <a:t>) </a:t>
            </a:r>
            <a:r>
              <a:rPr lang="es-ES_tradnl" sz="2000" dirty="0"/>
              <a:t>;</a:t>
            </a:r>
          </a:p>
          <a:p>
            <a:r>
              <a:rPr lang="es-ES_tradnl" sz="2000" dirty="0" smtClean="0"/>
              <a:t>     *</a:t>
            </a:r>
            <a:r>
              <a:rPr lang="es-ES_tradnl" sz="2000" dirty="0" err="1" smtClean="0"/>
              <a:t>image</a:t>
            </a:r>
            <a:r>
              <a:rPr lang="es-ES_tradnl" sz="2000" dirty="0" smtClean="0"/>
              <a:t>(</a:t>
            </a:r>
            <a:r>
              <a:rPr lang="es-ES_tradnl" sz="2000" dirty="0" err="1" smtClean="0"/>
              <a:t>x,y</a:t>
            </a:r>
            <a:r>
              <a:rPr lang="es-ES_tradnl" sz="2000" dirty="0" smtClean="0"/>
              <a:t>) </a:t>
            </a:r>
            <a:r>
              <a:rPr lang="es-ES_tradnl" sz="2000" dirty="0"/>
              <a:t>= </a:t>
            </a:r>
            <a:r>
              <a:rPr lang="es-ES_tradnl" sz="2000" dirty="0" smtClean="0"/>
              <a:t>*</a:t>
            </a:r>
            <a:r>
              <a:rPr lang="es-ES_tradnl" sz="2000" dirty="0" err="1" smtClean="0"/>
              <a:t>image</a:t>
            </a:r>
            <a:r>
              <a:rPr lang="es-ES_tradnl" sz="2000" dirty="0" smtClean="0"/>
              <a:t>(x,height-1-y) </a:t>
            </a:r>
            <a:r>
              <a:rPr lang="es-ES_tradnl" sz="2000" dirty="0"/>
              <a:t>;</a:t>
            </a:r>
          </a:p>
          <a:p>
            <a:r>
              <a:rPr lang="it-IT" sz="2000" dirty="0" smtClean="0"/>
              <a:t>     *image(x-1-y,x) </a:t>
            </a:r>
            <a:r>
              <a:rPr lang="it-IT" sz="2000" dirty="0"/>
              <a:t>= </a:t>
            </a:r>
            <a:r>
              <a:rPr lang="it-IT" sz="2000" dirty="0" err="1" smtClean="0"/>
              <a:t>tmp</a:t>
            </a:r>
            <a:r>
              <a:rPr lang="it-IT" sz="2000" dirty="0" smtClean="0"/>
              <a:t> ;</a:t>
            </a:r>
          </a:p>
          <a:p>
            <a:r>
              <a:rPr lang="it-IT" sz="20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1174531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Example-1</a:t>
            </a:r>
            <a:endParaRPr lang="en-US" dirty="0"/>
          </a:p>
        </p:txBody>
      </p:sp>
      <p:pic>
        <p:nvPicPr>
          <p:cNvPr id="5" name="Picture 4" descr="03_2560x168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1639386"/>
            <a:ext cx="3656772" cy="2377258"/>
          </a:xfrm>
          <a:prstGeom prst="rect">
            <a:avLst/>
          </a:prstGeom>
        </p:spPr>
      </p:pic>
      <p:pic>
        <p:nvPicPr>
          <p:cNvPr id="6" name="Picture 5" descr="soln_flipped_wron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892" y="1639386"/>
            <a:ext cx="3194142" cy="2377258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4558631" y="3610247"/>
            <a:ext cx="4585369" cy="26429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20000"/>
              </a:spcBef>
              <a:buFont typeface="Arial" charset="0"/>
              <a:buNone/>
            </a:pPr>
            <a:endParaRPr lang="en-US" sz="1800" dirty="0" smtClean="0">
              <a:latin typeface="+mn-lt"/>
              <a:ea typeface="+mn-ea"/>
              <a:cs typeface="+mn-cs"/>
            </a:endParaRPr>
          </a:p>
          <a:p>
            <a:pPr eaLnBrk="1" hangingPunct="1">
              <a:spcBef>
                <a:spcPct val="20000"/>
              </a:spcBef>
              <a:buFont typeface="Arial" charset="0"/>
              <a:buNone/>
            </a:pPr>
            <a:endParaRPr lang="en-US" sz="1800" dirty="0">
              <a:latin typeface="+mn-lt"/>
              <a:ea typeface="+mn-ea"/>
              <a:cs typeface="+mn-cs"/>
            </a:endParaRPr>
          </a:p>
          <a:p>
            <a:r>
              <a:rPr lang="en-US" sz="1800" dirty="0"/>
              <a:t>void </a:t>
            </a:r>
            <a:r>
              <a:rPr lang="en-US" sz="1800" dirty="0" err="1" smtClean="0"/>
              <a:t>flipVert</a:t>
            </a:r>
            <a:r>
              <a:rPr lang="en-US" sz="1800" dirty="0" smtClean="0"/>
              <a:t> </a:t>
            </a:r>
            <a:r>
              <a:rPr lang="en-US" sz="1800" dirty="0"/>
              <a:t>( PNG &amp; image </a:t>
            </a:r>
            <a:r>
              <a:rPr lang="en-US" sz="1800" dirty="0" smtClean="0"/>
              <a:t>){</a:t>
            </a:r>
            <a:endParaRPr lang="en-US" sz="1800" dirty="0"/>
          </a:p>
          <a:p>
            <a:r>
              <a:rPr lang="en-US" sz="1800" dirty="0" err="1"/>
              <a:t>RGBAPixel</a:t>
            </a:r>
            <a:r>
              <a:rPr lang="en-US" sz="1800" dirty="0"/>
              <a:t> </a:t>
            </a:r>
            <a:r>
              <a:rPr lang="en-US" sz="1800" dirty="0" err="1" smtClean="0"/>
              <a:t>tmp</a:t>
            </a:r>
            <a:r>
              <a:rPr lang="en-US" sz="1800" dirty="0" smtClean="0"/>
              <a:t> </a:t>
            </a:r>
            <a:r>
              <a:rPr lang="en-US" sz="1800" dirty="0"/>
              <a:t>;</a:t>
            </a:r>
          </a:p>
          <a:p>
            <a:r>
              <a:rPr lang="en-US" sz="1800" dirty="0" smtClean="0">
                <a:solidFill>
                  <a:srgbClr val="FF0000"/>
                </a:solidFill>
              </a:rPr>
              <a:t>#pragma </a:t>
            </a:r>
            <a:r>
              <a:rPr lang="en-US" sz="1800" dirty="0" err="1" smtClean="0">
                <a:solidFill>
                  <a:srgbClr val="FF0000"/>
                </a:solidFill>
              </a:rPr>
              <a:t>omp</a:t>
            </a:r>
            <a:r>
              <a:rPr lang="en-US" sz="1800" dirty="0" smtClean="0">
                <a:solidFill>
                  <a:srgbClr val="FF0000"/>
                </a:solidFill>
              </a:rPr>
              <a:t> parallel for</a:t>
            </a:r>
          </a:p>
          <a:p>
            <a:r>
              <a:rPr lang="en-US" sz="1800" dirty="0" smtClean="0"/>
              <a:t>for (</a:t>
            </a:r>
            <a:r>
              <a:rPr lang="en-US" sz="1800" dirty="0" err="1" smtClean="0"/>
              <a:t>int</a:t>
            </a:r>
            <a:r>
              <a:rPr lang="en-US" sz="1800" dirty="0" smtClean="0"/>
              <a:t> x=0; x&lt;width; x++)</a:t>
            </a:r>
          </a:p>
          <a:p>
            <a:r>
              <a:rPr lang="es-ES_tradnl" sz="1800" dirty="0" smtClean="0"/>
              <a:t>  </a:t>
            </a:r>
            <a:r>
              <a:rPr lang="es-ES_tradnl" sz="1800" dirty="0" err="1" smtClean="0"/>
              <a:t>for</a:t>
            </a:r>
            <a:r>
              <a:rPr lang="es-ES_tradnl" sz="1800" dirty="0" smtClean="0"/>
              <a:t> (</a:t>
            </a:r>
            <a:r>
              <a:rPr lang="es-ES_tradnl" sz="1800" dirty="0" err="1" smtClean="0"/>
              <a:t>int</a:t>
            </a:r>
            <a:r>
              <a:rPr lang="es-ES_tradnl" sz="1800" dirty="0" smtClean="0"/>
              <a:t> y =0; </a:t>
            </a:r>
            <a:r>
              <a:rPr lang="es-ES_tradnl" sz="1800" dirty="0" err="1" smtClean="0"/>
              <a:t>height</a:t>
            </a:r>
            <a:r>
              <a:rPr lang="es-ES_tradnl" sz="1800" dirty="0" smtClean="0"/>
              <a:t>/2; y++){</a:t>
            </a:r>
          </a:p>
          <a:p>
            <a:r>
              <a:rPr lang="es-ES_tradnl" sz="1800" dirty="0" smtClean="0"/>
              <a:t>     </a:t>
            </a:r>
            <a:r>
              <a:rPr lang="es-ES_tradnl" sz="1800" dirty="0" err="1" smtClean="0"/>
              <a:t>tmp</a:t>
            </a:r>
            <a:r>
              <a:rPr lang="es-ES_tradnl" sz="1800" dirty="0" smtClean="0"/>
              <a:t> </a:t>
            </a:r>
            <a:r>
              <a:rPr lang="es-ES_tradnl" sz="1800" dirty="0"/>
              <a:t>= </a:t>
            </a:r>
            <a:r>
              <a:rPr lang="es-ES_tradnl" sz="1800" dirty="0" err="1" smtClean="0"/>
              <a:t>image</a:t>
            </a:r>
            <a:r>
              <a:rPr lang="es-ES_tradnl" sz="1800" dirty="0" smtClean="0"/>
              <a:t>(</a:t>
            </a:r>
            <a:r>
              <a:rPr lang="es-ES_tradnl" sz="1800" dirty="0" err="1" smtClean="0"/>
              <a:t>x,y</a:t>
            </a:r>
            <a:r>
              <a:rPr lang="es-ES_tradnl" sz="1800" dirty="0" smtClean="0"/>
              <a:t>) </a:t>
            </a:r>
            <a:r>
              <a:rPr lang="es-ES_tradnl" sz="1800" dirty="0"/>
              <a:t>;</a:t>
            </a:r>
          </a:p>
          <a:p>
            <a:r>
              <a:rPr lang="es-ES_tradnl" sz="1800" dirty="0" smtClean="0"/>
              <a:t>     </a:t>
            </a:r>
            <a:r>
              <a:rPr lang="es-ES_tradnl" sz="1800" dirty="0" err="1" smtClean="0"/>
              <a:t>image</a:t>
            </a:r>
            <a:r>
              <a:rPr lang="es-ES_tradnl" sz="1800" dirty="0" smtClean="0"/>
              <a:t>(</a:t>
            </a:r>
            <a:r>
              <a:rPr lang="es-ES_tradnl" sz="1800" dirty="0" err="1" smtClean="0"/>
              <a:t>x,y</a:t>
            </a:r>
            <a:r>
              <a:rPr lang="es-ES_tradnl" sz="1800" dirty="0" smtClean="0"/>
              <a:t>) </a:t>
            </a:r>
            <a:r>
              <a:rPr lang="es-ES_tradnl" sz="1800" dirty="0"/>
              <a:t>= </a:t>
            </a:r>
            <a:r>
              <a:rPr lang="es-ES_tradnl" sz="1800" dirty="0" err="1" smtClean="0"/>
              <a:t>image</a:t>
            </a:r>
            <a:r>
              <a:rPr lang="es-ES_tradnl" sz="1800" dirty="0" smtClean="0"/>
              <a:t>(x,height-1-y) </a:t>
            </a:r>
            <a:r>
              <a:rPr lang="es-ES_tradnl" sz="1800" dirty="0"/>
              <a:t>;</a:t>
            </a:r>
          </a:p>
          <a:p>
            <a:r>
              <a:rPr lang="it-IT" sz="1800" dirty="0" smtClean="0"/>
              <a:t>     image(x-1-y,x) </a:t>
            </a:r>
            <a:r>
              <a:rPr lang="it-IT" sz="1800" dirty="0"/>
              <a:t>= </a:t>
            </a:r>
            <a:r>
              <a:rPr lang="it-IT" sz="1800" dirty="0" err="1" smtClean="0"/>
              <a:t>tmp</a:t>
            </a:r>
            <a:r>
              <a:rPr lang="it-IT" sz="1800" dirty="0" smtClean="0"/>
              <a:t> ;</a:t>
            </a:r>
          </a:p>
          <a:p>
            <a:r>
              <a:rPr lang="it-IT" sz="1800" dirty="0" smtClean="0"/>
              <a:t>}</a:t>
            </a:r>
            <a:endParaRPr lang="it-IT" sz="1800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457201" y="3678935"/>
            <a:ext cx="4585369" cy="26429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20000"/>
              </a:spcBef>
              <a:buFont typeface="Arial" charset="0"/>
              <a:buNone/>
            </a:pPr>
            <a:endParaRPr lang="en-US" sz="1800" dirty="0" smtClean="0">
              <a:latin typeface="+mn-lt"/>
              <a:ea typeface="+mn-ea"/>
              <a:cs typeface="+mn-cs"/>
            </a:endParaRPr>
          </a:p>
          <a:p>
            <a:pPr eaLnBrk="1" hangingPunct="1">
              <a:spcBef>
                <a:spcPct val="20000"/>
              </a:spcBef>
              <a:buFont typeface="Arial" charset="0"/>
              <a:buNone/>
            </a:pPr>
            <a:endParaRPr lang="en-US" sz="1800" dirty="0">
              <a:latin typeface="+mn-lt"/>
              <a:ea typeface="+mn-ea"/>
              <a:cs typeface="+mn-cs"/>
            </a:endParaRPr>
          </a:p>
          <a:p>
            <a:r>
              <a:rPr lang="en-US" sz="1800" dirty="0"/>
              <a:t>void </a:t>
            </a:r>
            <a:r>
              <a:rPr lang="en-US" sz="1800" dirty="0" err="1" smtClean="0"/>
              <a:t>flipVert</a:t>
            </a:r>
            <a:r>
              <a:rPr lang="en-US" sz="1800" dirty="0" smtClean="0"/>
              <a:t> </a:t>
            </a:r>
            <a:r>
              <a:rPr lang="en-US" sz="1800" dirty="0"/>
              <a:t>( PNG &amp; image </a:t>
            </a:r>
            <a:r>
              <a:rPr lang="en-US" sz="1800" dirty="0" smtClean="0"/>
              <a:t>){</a:t>
            </a:r>
            <a:endParaRPr lang="en-US" sz="1800" dirty="0"/>
          </a:p>
          <a:p>
            <a:r>
              <a:rPr lang="en-US" sz="1800" dirty="0" err="1"/>
              <a:t>RGBAPixel</a:t>
            </a:r>
            <a:r>
              <a:rPr lang="en-US" sz="1800" dirty="0"/>
              <a:t> </a:t>
            </a:r>
            <a:r>
              <a:rPr lang="en-US" sz="1800" dirty="0" err="1" smtClean="0"/>
              <a:t>tmp</a:t>
            </a:r>
            <a:r>
              <a:rPr lang="en-US" sz="1800" dirty="0" smtClean="0"/>
              <a:t> </a:t>
            </a:r>
            <a:r>
              <a:rPr lang="en-US" sz="1800" dirty="0"/>
              <a:t>;</a:t>
            </a:r>
          </a:p>
          <a:p>
            <a:endParaRPr lang="en-US" sz="1800" dirty="0" smtClean="0"/>
          </a:p>
          <a:p>
            <a:r>
              <a:rPr lang="en-US" sz="1800" dirty="0" smtClean="0"/>
              <a:t>for (</a:t>
            </a:r>
            <a:r>
              <a:rPr lang="en-US" sz="1800" dirty="0" err="1" smtClean="0"/>
              <a:t>int</a:t>
            </a:r>
            <a:r>
              <a:rPr lang="en-US" sz="1800" dirty="0" smtClean="0"/>
              <a:t> x=0; x&lt;width; x++)</a:t>
            </a:r>
          </a:p>
          <a:p>
            <a:r>
              <a:rPr lang="es-ES_tradnl" sz="1800" dirty="0" smtClean="0"/>
              <a:t>  </a:t>
            </a:r>
            <a:r>
              <a:rPr lang="es-ES_tradnl" sz="1800" dirty="0" err="1" smtClean="0"/>
              <a:t>for</a:t>
            </a:r>
            <a:r>
              <a:rPr lang="es-ES_tradnl" sz="1800" dirty="0" smtClean="0"/>
              <a:t> (</a:t>
            </a:r>
            <a:r>
              <a:rPr lang="es-ES_tradnl" sz="1800" dirty="0" err="1" smtClean="0"/>
              <a:t>int</a:t>
            </a:r>
            <a:r>
              <a:rPr lang="es-ES_tradnl" sz="1800" dirty="0" smtClean="0"/>
              <a:t> y =0; </a:t>
            </a:r>
            <a:r>
              <a:rPr lang="es-ES_tradnl" sz="1800" dirty="0" err="1" smtClean="0"/>
              <a:t>height</a:t>
            </a:r>
            <a:r>
              <a:rPr lang="es-ES_tradnl" sz="1800" dirty="0" smtClean="0"/>
              <a:t>/2; y++){</a:t>
            </a:r>
          </a:p>
          <a:p>
            <a:r>
              <a:rPr lang="es-ES_tradnl" sz="1800" dirty="0" smtClean="0"/>
              <a:t>     </a:t>
            </a:r>
            <a:r>
              <a:rPr lang="es-ES_tradnl" sz="1800" dirty="0" err="1" smtClean="0"/>
              <a:t>tmp</a:t>
            </a:r>
            <a:r>
              <a:rPr lang="es-ES_tradnl" sz="1800" dirty="0" smtClean="0"/>
              <a:t> </a:t>
            </a:r>
            <a:r>
              <a:rPr lang="es-ES_tradnl" sz="1800" dirty="0"/>
              <a:t>= </a:t>
            </a:r>
            <a:r>
              <a:rPr lang="es-ES_tradnl" sz="1800" dirty="0" err="1" smtClean="0"/>
              <a:t>image</a:t>
            </a:r>
            <a:r>
              <a:rPr lang="es-ES_tradnl" sz="1800" dirty="0" smtClean="0"/>
              <a:t>(</a:t>
            </a:r>
            <a:r>
              <a:rPr lang="es-ES_tradnl" sz="1800" dirty="0" err="1" smtClean="0"/>
              <a:t>x,y</a:t>
            </a:r>
            <a:r>
              <a:rPr lang="es-ES_tradnl" sz="1800" dirty="0" smtClean="0"/>
              <a:t>) </a:t>
            </a:r>
            <a:r>
              <a:rPr lang="es-ES_tradnl" sz="1800" dirty="0"/>
              <a:t>;</a:t>
            </a:r>
          </a:p>
          <a:p>
            <a:r>
              <a:rPr lang="es-ES_tradnl" sz="1800" dirty="0" smtClean="0"/>
              <a:t>     </a:t>
            </a:r>
            <a:r>
              <a:rPr lang="es-ES_tradnl" sz="1800" dirty="0" err="1" smtClean="0"/>
              <a:t>image</a:t>
            </a:r>
            <a:r>
              <a:rPr lang="es-ES_tradnl" sz="1800" dirty="0" smtClean="0"/>
              <a:t>(</a:t>
            </a:r>
            <a:r>
              <a:rPr lang="es-ES_tradnl" sz="1800" dirty="0" err="1" smtClean="0"/>
              <a:t>x,y</a:t>
            </a:r>
            <a:r>
              <a:rPr lang="es-ES_tradnl" sz="1800" dirty="0" smtClean="0"/>
              <a:t>) </a:t>
            </a:r>
            <a:r>
              <a:rPr lang="es-ES_tradnl" sz="1800" dirty="0"/>
              <a:t>= </a:t>
            </a:r>
            <a:r>
              <a:rPr lang="es-ES_tradnl" sz="1800" dirty="0" err="1" smtClean="0"/>
              <a:t>image</a:t>
            </a:r>
            <a:r>
              <a:rPr lang="es-ES_tradnl" sz="1800" dirty="0" smtClean="0"/>
              <a:t>(x,height-1-y) </a:t>
            </a:r>
            <a:r>
              <a:rPr lang="es-ES_tradnl" sz="1800" dirty="0"/>
              <a:t>;</a:t>
            </a:r>
          </a:p>
          <a:p>
            <a:r>
              <a:rPr lang="it-IT" sz="1800" dirty="0" smtClean="0"/>
              <a:t>     image(x-1-y,x) </a:t>
            </a:r>
            <a:r>
              <a:rPr lang="it-IT" sz="1800" dirty="0"/>
              <a:t>= </a:t>
            </a:r>
            <a:r>
              <a:rPr lang="it-IT" sz="1800" dirty="0" err="1" smtClean="0"/>
              <a:t>tmp</a:t>
            </a:r>
            <a:r>
              <a:rPr lang="it-IT" sz="1800" dirty="0" smtClean="0"/>
              <a:t> ;</a:t>
            </a:r>
          </a:p>
          <a:p>
            <a:r>
              <a:rPr lang="it-IT" sz="1800" dirty="0" smtClean="0"/>
              <a:t>}</a:t>
            </a:r>
            <a:endParaRPr lang="it-IT" sz="1800" dirty="0"/>
          </a:p>
        </p:txBody>
      </p:sp>
    </p:spTree>
    <p:extLst>
      <p:ext uri="{BB962C8B-B14F-4D97-AF65-F5344CB8AC3E}">
        <p14:creationId xmlns:p14="http://schemas.microsoft.com/office/powerpoint/2010/main" val="26628735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" charset="0"/>
                <a:ea typeface="ＭＳ Ｐゴシック" charset="0"/>
              </a:rPr>
              <a:t>Example 1</a:t>
            </a:r>
            <a:endParaRPr lang="en-US" dirty="0">
              <a:latin typeface="Times" charset="0"/>
              <a:ea typeface="ＭＳ Ｐゴシック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064822" y="5745269"/>
            <a:ext cx="38787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tx2"/>
                </a:solidFill>
              </a:rPr>
              <a:t>Now </a:t>
            </a:r>
            <a:r>
              <a:rPr lang="en-US" b="1" dirty="0" err="1" smtClean="0">
                <a:solidFill>
                  <a:schemeClr val="tx2"/>
                </a:solidFill>
              </a:rPr>
              <a:t>tmp</a:t>
            </a:r>
            <a:r>
              <a:rPr lang="en-US" b="1" dirty="0" smtClean="0">
                <a:solidFill>
                  <a:schemeClr val="tx2"/>
                </a:solidFill>
              </a:rPr>
              <a:t> is private to each thread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878760" y="1835913"/>
            <a:ext cx="18647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tx2"/>
                </a:solidFill>
              </a:rPr>
              <a:t>Unroll the code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31" name="Left Brace 30"/>
          <p:cNvSpPr/>
          <p:nvPr/>
        </p:nvSpPr>
        <p:spPr>
          <a:xfrm>
            <a:off x="6427408" y="2358322"/>
            <a:ext cx="214834" cy="820971"/>
          </a:xfrm>
          <a:prstGeom prst="leftBrace">
            <a:avLst/>
          </a:prstGeom>
          <a:ln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Left Brace 31"/>
          <p:cNvSpPr/>
          <p:nvPr/>
        </p:nvSpPr>
        <p:spPr>
          <a:xfrm>
            <a:off x="6427408" y="3601076"/>
            <a:ext cx="214834" cy="820971"/>
          </a:xfrm>
          <a:prstGeom prst="leftBrace">
            <a:avLst/>
          </a:prstGeom>
          <a:ln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Left Brace 32"/>
          <p:cNvSpPr/>
          <p:nvPr/>
        </p:nvSpPr>
        <p:spPr>
          <a:xfrm>
            <a:off x="6427408" y="4935154"/>
            <a:ext cx="214834" cy="820971"/>
          </a:xfrm>
          <a:prstGeom prst="leftBrace">
            <a:avLst/>
          </a:prstGeom>
          <a:ln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ounded Rectangle 38"/>
          <p:cNvSpPr/>
          <p:nvPr/>
        </p:nvSpPr>
        <p:spPr>
          <a:xfrm>
            <a:off x="5389454" y="2204310"/>
            <a:ext cx="3333290" cy="1113780"/>
          </a:xfrm>
          <a:prstGeom prst="roundRect">
            <a:avLst/>
          </a:prstGeom>
          <a:noFill/>
          <a:ln>
            <a:solidFill>
              <a:srgbClr val="FF66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ounded Rectangle 39"/>
          <p:cNvSpPr/>
          <p:nvPr/>
        </p:nvSpPr>
        <p:spPr>
          <a:xfrm>
            <a:off x="5325310" y="3509749"/>
            <a:ext cx="3420946" cy="1113780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ounded Rectangle 40"/>
          <p:cNvSpPr/>
          <p:nvPr/>
        </p:nvSpPr>
        <p:spPr>
          <a:xfrm>
            <a:off x="5389454" y="4883842"/>
            <a:ext cx="3360710" cy="1113780"/>
          </a:xfrm>
          <a:prstGeom prst="roundRect">
            <a:avLst/>
          </a:prstGeom>
          <a:noFill/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>
            <a:off x="4923987" y="1880844"/>
            <a:ext cx="1108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Thread 0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4855933" y="3198334"/>
            <a:ext cx="1108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Thread 1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4894420" y="4531538"/>
            <a:ext cx="1108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Thread 2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5331115" y="2617029"/>
            <a:ext cx="941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i</a:t>
            </a:r>
            <a:r>
              <a:rPr lang="en-US" dirty="0" smtClean="0">
                <a:solidFill>
                  <a:schemeClr val="tx2"/>
                </a:solidFill>
              </a:rPr>
              <a:t>=0, j=0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5299651" y="3812472"/>
            <a:ext cx="941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tx2"/>
                </a:solidFill>
              </a:rPr>
              <a:t>i</a:t>
            </a:r>
            <a:r>
              <a:rPr lang="en-US" dirty="0" smtClean="0">
                <a:solidFill>
                  <a:schemeClr val="tx2"/>
                </a:solidFill>
              </a:rPr>
              <a:t>=1, j=0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5389454" y="5132190"/>
            <a:ext cx="941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tx2"/>
                </a:solidFill>
              </a:rPr>
              <a:t>i</a:t>
            </a:r>
            <a:r>
              <a:rPr lang="en-US" dirty="0" smtClean="0">
                <a:solidFill>
                  <a:schemeClr val="tx2"/>
                </a:solidFill>
              </a:rPr>
              <a:t>=2, j=0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49" name="Content Placeholder 2"/>
          <p:cNvSpPr txBox="1">
            <a:spLocks/>
          </p:cNvSpPr>
          <p:nvPr/>
        </p:nvSpPr>
        <p:spPr bwMode="auto">
          <a:xfrm>
            <a:off x="6878760" y="2206618"/>
            <a:ext cx="2025352" cy="4160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ct val="20000"/>
              </a:spcBef>
              <a:buFont typeface="Arial" charset="0"/>
              <a:buNone/>
            </a:pPr>
            <a:r>
              <a:rPr lang="en-US" sz="1800" dirty="0" smtClean="0">
                <a:solidFill>
                  <a:srgbClr val="FF0000"/>
                </a:solidFill>
                <a:cs typeface="Arial" charset="0"/>
              </a:rPr>
              <a:t>tmp1 =...;</a:t>
            </a:r>
            <a:endParaRPr lang="en-US" sz="1800" dirty="0">
              <a:solidFill>
                <a:srgbClr val="FF0000"/>
              </a:solidFill>
              <a:cs typeface="Arial" charset="0"/>
            </a:endParaRPr>
          </a:p>
          <a:p>
            <a:pPr>
              <a:spcBef>
                <a:spcPct val="20000"/>
              </a:spcBef>
              <a:buFont typeface="Arial" charset="0"/>
              <a:buNone/>
            </a:pPr>
            <a:r>
              <a:rPr lang="en-US" sz="1800" dirty="0" smtClean="0">
                <a:solidFill>
                  <a:srgbClr val="FF0000"/>
                </a:solidFill>
                <a:cs typeface="Arial" charset="0"/>
              </a:rPr>
              <a:t>…;</a:t>
            </a:r>
            <a:endParaRPr lang="en-US" sz="1800" dirty="0">
              <a:solidFill>
                <a:srgbClr val="FF0000"/>
              </a:solidFill>
              <a:cs typeface="Arial" charset="0"/>
            </a:endParaRPr>
          </a:p>
          <a:p>
            <a:pPr>
              <a:spcBef>
                <a:spcPct val="20000"/>
              </a:spcBef>
              <a:buFont typeface="Arial" charset="0"/>
              <a:buNone/>
            </a:pPr>
            <a:r>
              <a:rPr lang="en-US" sz="1800" dirty="0" smtClean="0">
                <a:solidFill>
                  <a:srgbClr val="FF0000"/>
                </a:solidFill>
                <a:cs typeface="Arial" charset="0"/>
              </a:rPr>
              <a:t>...= tmp1;</a:t>
            </a:r>
          </a:p>
          <a:p>
            <a:pPr>
              <a:spcBef>
                <a:spcPct val="20000"/>
              </a:spcBef>
              <a:buFont typeface="Arial" charset="0"/>
              <a:buNone/>
            </a:pPr>
            <a:endParaRPr lang="en-US" sz="1800" dirty="0">
              <a:solidFill>
                <a:srgbClr val="FF0000"/>
              </a:solidFill>
              <a:cs typeface="Arial" charset="0"/>
            </a:endParaRPr>
          </a:p>
          <a:p>
            <a:pPr>
              <a:spcBef>
                <a:spcPct val="20000"/>
              </a:spcBef>
              <a:buFont typeface="Arial" charset="0"/>
              <a:buNone/>
            </a:pPr>
            <a:r>
              <a:rPr lang="en-US" sz="1800" dirty="0" smtClean="0">
                <a:solidFill>
                  <a:srgbClr val="FF0000"/>
                </a:solidFill>
                <a:cs typeface="Arial" charset="0"/>
              </a:rPr>
              <a:t>tmp2 =…..;</a:t>
            </a:r>
          </a:p>
          <a:p>
            <a:pPr>
              <a:spcBef>
                <a:spcPct val="20000"/>
              </a:spcBef>
              <a:buFont typeface="Arial" charset="0"/>
              <a:buNone/>
            </a:pPr>
            <a:r>
              <a:rPr lang="en-US" sz="1800" dirty="0" smtClean="0">
                <a:solidFill>
                  <a:srgbClr val="FF0000"/>
                </a:solidFill>
                <a:cs typeface="Arial" charset="0"/>
              </a:rPr>
              <a:t>…;</a:t>
            </a:r>
          </a:p>
          <a:p>
            <a:pPr>
              <a:spcBef>
                <a:spcPct val="20000"/>
              </a:spcBef>
              <a:buFont typeface="Arial" charset="0"/>
              <a:buNone/>
            </a:pPr>
            <a:r>
              <a:rPr lang="en-US" sz="1800" dirty="0" smtClean="0">
                <a:solidFill>
                  <a:srgbClr val="FF0000"/>
                </a:solidFill>
                <a:cs typeface="Arial" charset="0"/>
              </a:rPr>
              <a:t>… = tmp2;</a:t>
            </a:r>
          </a:p>
          <a:p>
            <a:pPr>
              <a:spcBef>
                <a:spcPct val="20000"/>
              </a:spcBef>
              <a:buFont typeface="Arial" charset="0"/>
              <a:buNone/>
            </a:pPr>
            <a:endParaRPr lang="en-US" sz="1800" dirty="0">
              <a:solidFill>
                <a:srgbClr val="FF0000"/>
              </a:solidFill>
              <a:cs typeface="Arial" charset="0"/>
            </a:endParaRPr>
          </a:p>
          <a:p>
            <a:pPr>
              <a:spcBef>
                <a:spcPct val="20000"/>
              </a:spcBef>
              <a:buFont typeface="Arial" charset="0"/>
              <a:buNone/>
            </a:pPr>
            <a:r>
              <a:rPr lang="en-US" sz="1800" dirty="0" smtClean="0">
                <a:solidFill>
                  <a:srgbClr val="FF0000"/>
                </a:solidFill>
                <a:cs typeface="Arial" charset="0"/>
              </a:rPr>
              <a:t>tmp3 = …;</a:t>
            </a:r>
          </a:p>
          <a:p>
            <a:pPr>
              <a:spcBef>
                <a:spcPct val="20000"/>
              </a:spcBef>
              <a:buFont typeface="Arial" charset="0"/>
              <a:buNone/>
            </a:pPr>
            <a:r>
              <a:rPr lang="en-US" sz="1800" dirty="0" smtClean="0">
                <a:solidFill>
                  <a:srgbClr val="FF0000"/>
                </a:solidFill>
                <a:cs typeface="Arial" charset="0"/>
              </a:rPr>
              <a:t>…;</a:t>
            </a:r>
          </a:p>
          <a:p>
            <a:pPr>
              <a:spcBef>
                <a:spcPct val="20000"/>
              </a:spcBef>
              <a:buFont typeface="Arial" charset="0"/>
              <a:buNone/>
            </a:pPr>
            <a:r>
              <a:rPr lang="en-US" sz="1800" dirty="0" smtClean="0">
                <a:solidFill>
                  <a:srgbClr val="FF0000"/>
                </a:solidFill>
                <a:cs typeface="Arial" charset="0"/>
              </a:rPr>
              <a:t>…= tmp3;</a:t>
            </a:r>
          </a:p>
          <a:p>
            <a:pPr>
              <a:spcBef>
                <a:spcPct val="20000"/>
              </a:spcBef>
              <a:buFont typeface="Arial" charset="0"/>
              <a:buNone/>
            </a:pPr>
            <a:endParaRPr lang="en-US" sz="1800" dirty="0">
              <a:solidFill>
                <a:srgbClr val="FF0000"/>
              </a:solidFill>
              <a:cs typeface="Arial" charset="0"/>
            </a:endParaRPr>
          </a:p>
        </p:txBody>
      </p:sp>
      <p:sp>
        <p:nvSpPr>
          <p:cNvPr id="50" name="Content Placeholder 2"/>
          <p:cNvSpPr txBox="1">
            <a:spLocks/>
          </p:cNvSpPr>
          <p:nvPr/>
        </p:nvSpPr>
        <p:spPr bwMode="auto">
          <a:xfrm>
            <a:off x="641684" y="1971741"/>
            <a:ext cx="4585369" cy="34030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20000"/>
              </a:spcBef>
              <a:buFont typeface="Arial" charset="0"/>
              <a:buNone/>
            </a:pPr>
            <a:endParaRPr lang="en-US" sz="1800" dirty="0" smtClean="0">
              <a:latin typeface="+mn-lt"/>
              <a:ea typeface="+mn-ea"/>
              <a:cs typeface="+mn-cs"/>
            </a:endParaRPr>
          </a:p>
          <a:p>
            <a:pPr eaLnBrk="1" hangingPunct="1">
              <a:spcBef>
                <a:spcPct val="20000"/>
              </a:spcBef>
              <a:buFont typeface="Arial" charset="0"/>
              <a:buNone/>
            </a:pPr>
            <a:endParaRPr lang="en-US" sz="1800" dirty="0">
              <a:latin typeface="+mn-lt"/>
              <a:ea typeface="+mn-ea"/>
              <a:cs typeface="+mn-cs"/>
            </a:endParaRPr>
          </a:p>
          <a:p>
            <a:r>
              <a:rPr lang="en-US" sz="2000" dirty="0"/>
              <a:t>void </a:t>
            </a:r>
            <a:r>
              <a:rPr lang="en-US" sz="2000" dirty="0" err="1" smtClean="0"/>
              <a:t>flipVert</a:t>
            </a:r>
            <a:r>
              <a:rPr lang="en-US" sz="2000" dirty="0" smtClean="0"/>
              <a:t> </a:t>
            </a:r>
            <a:r>
              <a:rPr lang="en-US" sz="2000" dirty="0"/>
              <a:t>( PNG &amp; image </a:t>
            </a:r>
            <a:r>
              <a:rPr lang="en-US" sz="2000" dirty="0" smtClean="0"/>
              <a:t>){</a:t>
            </a:r>
            <a:endParaRPr lang="en-US" sz="2000" dirty="0"/>
          </a:p>
          <a:p>
            <a:r>
              <a:rPr lang="en-US" sz="2000" strike="sngStrike" dirty="0" err="1">
                <a:solidFill>
                  <a:srgbClr val="FF0000"/>
                </a:solidFill>
              </a:rPr>
              <a:t>RGBAPixel</a:t>
            </a:r>
            <a:r>
              <a:rPr lang="en-US" sz="2000" strike="sngStrike" dirty="0">
                <a:solidFill>
                  <a:srgbClr val="FF0000"/>
                </a:solidFill>
              </a:rPr>
              <a:t> </a:t>
            </a:r>
            <a:r>
              <a:rPr lang="en-US" sz="2000" strike="sngStrike" dirty="0" err="1" smtClean="0">
                <a:solidFill>
                  <a:srgbClr val="FF0000"/>
                </a:solidFill>
              </a:rPr>
              <a:t>tmp</a:t>
            </a:r>
            <a:r>
              <a:rPr lang="en-US" sz="2000" strike="sngStrike" dirty="0" smtClean="0">
                <a:solidFill>
                  <a:srgbClr val="FF0000"/>
                </a:solidFill>
              </a:rPr>
              <a:t> </a:t>
            </a:r>
            <a:r>
              <a:rPr lang="en-US" sz="2000" strike="sngStrike" dirty="0">
                <a:solidFill>
                  <a:srgbClr val="FF0000"/>
                </a:solidFill>
              </a:rPr>
              <a:t>;</a:t>
            </a:r>
          </a:p>
          <a:p>
            <a:r>
              <a:rPr lang="en-US" sz="2000" dirty="0" smtClean="0">
                <a:solidFill>
                  <a:srgbClr val="FF0000"/>
                </a:solidFill>
              </a:rPr>
              <a:t>#pragma </a:t>
            </a:r>
            <a:r>
              <a:rPr lang="en-US" sz="2000" dirty="0" err="1" smtClean="0">
                <a:solidFill>
                  <a:srgbClr val="FF0000"/>
                </a:solidFill>
              </a:rPr>
              <a:t>omp</a:t>
            </a:r>
            <a:r>
              <a:rPr lang="en-US" sz="2000" dirty="0" smtClean="0">
                <a:solidFill>
                  <a:srgbClr val="FF0000"/>
                </a:solidFill>
              </a:rPr>
              <a:t> parallel for</a:t>
            </a:r>
          </a:p>
          <a:p>
            <a:r>
              <a:rPr lang="en-US" sz="2000" dirty="0" smtClean="0"/>
              <a:t>for (</a:t>
            </a:r>
            <a:r>
              <a:rPr lang="en-US" sz="2000" dirty="0" err="1" smtClean="0"/>
              <a:t>int</a:t>
            </a:r>
            <a:r>
              <a:rPr lang="en-US" sz="2000" dirty="0" smtClean="0"/>
              <a:t> x=0; x&lt;width; x++)</a:t>
            </a:r>
          </a:p>
          <a:p>
            <a:r>
              <a:rPr lang="es-ES_tradnl" sz="2000" dirty="0" smtClean="0"/>
              <a:t>  </a:t>
            </a:r>
            <a:r>
              <a:rPr lang="es-ES_tradnl" sz="2000" dirty="0" err="1" smtClean="0"/>
              <a:t>for</a:t>
            </a:r>
            <a:r>
              <a:rPr lang="es-ES_tradnl" sz="2000" dirty="0" smtClean="0"/>
              <a:t> (</a:t>
            </a:r>
            <a:r>
              <a:rPr lang="es-ES_tradnl" sz="2000" dirty="0" err="1" smtClean="0"/>
              <a:t>int</a:t>
            </a:r>
            <a:r>
              <a:rPr lang="es-ES_tradnl" sz="2000" dirty="0" smtClean="0"/>
              <a:t> y =0; </a:t>
            </a:r>
            <a:r>
              <a:rPr lang="es-ES_tradnl" sz="2000" dirty="0" err="1" smtClean="0"/>
              <a:t>height</a:t>
            </a:r>
            <a:r>
              <a:rPr lang="es-ES_tradnl" sz="2000" dirty="0" smtClean="0"/>
              <a:t>/2; y++){</a:t>
            </a:r>
          </a:p>
          <a:p>
            <a:r>
              <a:rPr lang="es-ES_tradnl" sz="2000" dirty="0" smtClean="0"/>
              <a:t>     </a:t>
            </a:r>
            <a:r>
              <a:rPr lang="es-ES_tradnl" sz="2000" dirty="0" smtClean="0">
                <a:solidFill>
                  <a:srgbClr val="FF0000"/>
                </a:solidFill>
              </a:rPr>
              <a:t>RGBA Pixel</a:t>
            </a:r>
            <a:r>
              <a:rPr lang="es-ES_tradnl" sz="2000" dirty="0" smtClean="0"/>
              <a:t> </a:t>
            </a:r>
            <a:r>
              <a:rPr lang="es-ES_tradnl" sz="2000" dirty="0" err="1" smtClean="0"/>
              <a:t>tmp</a:t>
            </a:r>
            <a:r>
              <a:rPr lang="es-ES_tradnl" sz="2000" dirty="0" smtClean="0"/>
              <a:t> </a:t>
            </a:r>
            <a:r>
              <a:rPr lang="es-ES_tradnl" sz="2000" dirty="0"/>
              <a:t>= </a:t>
            </a:r>
            <a:r>
              <a:rPr lang="es-ES_tradnl" sz="2000" dirty="0" smtClean="0"/>
              <a:t>*</a:t>
            </a:r>
            <a:r>
              <a:rPr lang="es-ES_tradnl" sz="2000" dirty="0" err="1" smtClean="0"/>
              <a:t>image</a:t>
            </a:r>
            <a:r>
              <a:rPr lang="es-ES_tradnl" sz="2000" dirty="0" smtClean="0"/>
              <a:t>(</a:t>
            </a:r>
            <a:r>
              <a:rPr lang="es-ES_tradnl" sz="2000" dirty="0" err="1" smtClean="0"/>
              <a:t>x,y</a:t>
            </a:r>
            <a:r>
              <a:rPr lang="es-ES_tradnl" sz="2000" dirty="0" smtClean="0"/>
              <a:t>) </a:t>
            </a:r>
            <a:r>
              <a:rPr lang="es-ES_tradnl" sz="2000" dirty="0"/>
              <a:t>;</a:t>
            </a:r>
          </a:p>
          <a:p>
            <a:r>
              <a:rPr lang="es-ES_tradnl" sz="2000" dirty="0" smtClean="0"/>
              <a:t>     *</a:t>
            </a:r>
            <a:r>
              <a:rPr lang="es-ES_tradnl" sz="2000" dirty="0" err="1" smtClean="0"/>
              <a:t>image</a:t>
            </a:r>
            <a:r>
              <a:rPr lang="es-ES_tradnl" sz="2000" dirty="0" smtClean="0"/>
              <a:t>(</a:t>
            </a:r>
            <a:r>
              <a:rPr lang="es-ES_tradnl" sz="2000" dirty="0" err="1" smtClean="0"/>
              <a:t>x,y</a:t>
            </a:r>
            <a:r>
              <a:rPr lang="es-ES_tradnl" sz="2000" dirty="0" smtClean="0"/>
              <a:t>) </a:t>
            </a:r>
            <a:r>
              <a:rPr lang="es-ES_tradnl" sz="2000" dirty="0"/>
              <a:t>= </a:t>
            </a:r>
            <a:r>
              <a:rPr lang="es-ES_tradnl" sz="2000" dirty="0" smtClean="0"/>
              <a:t>*</a:t>
            </a:r>
            <a:r>
              <a:rPr lang="es-ES_tradnl" sz="2000" dirty="0" err="1" smtClean="0"/>
              <a:t>image</a:t>
            </a:r>
            <a:r>
              <a:rPr lang="es-ES_tradnl" sz="2000" dirty="0" smtClean="0"/>
              <a:t>(x,height-1-y) </a:t>
            </a:r>
            <a:r>
              <a:rPr lang="es-ES_tradnl" sz="2000" dirty="0"/>
              <a:t>;</a:t>
            </a:r>
          </a:p>
          <a:p>
            <a:r>
              <a:rPr lang="it-IT" sz="2000" dirty="0" smtClean="0"/>
              <a:t>     *image(x-1-y,x) </a:t>
            </a:r>
            <a:r>
              <a:rPr lang="it-IT" sz="2000" dirty="0"/>
              <a:t>= </a:t>
            </a:r>
            <a:r>
              <a:rPr lang="it-IT" sz="2000" dirty="0" err="1" smtClean="0"/>
              <a:t>tmp</a:t>
            </a:r>
            <a:r>
              <a:rPr lang="it-IT" sz="2000" dirty="0" smtClean="0"/>
              <a:t> ;</a:t>
            </a:r>
          </a:p>
          <a:p>
            <a:r>
              <a:rPr lang="it-IT" sz="20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7185369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" charset="0"/>
                <a:ea typeface="ＭＳ Ｐゴシック" charset="0"/>
              </a:rPr>
              <a:t>Example</a:t>
            </a:r>
            <a:r>
              <a:rPr lang="en-US" dirty="0">
                <a:latin typeface="Times" charset="0"/>
                <a:ea typeface="ＭＳ Ｐゴシック" charset="0"/>
              </a:rPr>
              <a:t> </a:t>
            </a:r>
            <a:r>
              <a:rPr lang="en-US" dirty="0" smtClean="0">
                <a:latin typeface="Times" charset="0"/>
                <a:ea typeface="ＭＳ Ｐゴシック" charset="0"/>
              </a:rPr>
              <a:t>1</a:t>
            </a:r>
            <a:endParaRPr lang="en-US" dirty="0">
              <a:latin typeface="Times" charset="0"/>
              <a:ea typeface="ＭＳ Ｐゴシック" charset="0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 bwMode="auto">
          <a:xfrm>
            <a:off x="641684" y="1971741"/>
            <a:ext cx="4585369" cy="34030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20000"/>
              </a:spcBef>
              <a:buFont typeface="Arial" charset="0"/>
              <a:buNone/>
            </a:pPr>
            <a:endParaRPr lang="en-US" sz="1800" dirty="0" smtClean="0">
              <a:latin typeface="+mn-lt"/>
              <a:ea typeface="+mn-ea"/>
              <a:cs typeface="+mn-cs"/>
            </a:endParaRPr>
          </a:p>
          <a:p>
            <a:pPr eaLnBrk="1" hangingPunct="1">
              <a:spcBef>
                <a:spcPct val="20000"/>
              </a:spcBef>
              <a:buFont typeface="Arial" charset="0"/>
              <a:buNone/>
            </a:pPr>
            <a:endParaRPr lang="en-US" sz="1800" dirty="0">
              <a:latin typeface="+mn-lt"/>
              <a:ea typeface="+mn-ea"/>
              <a:cs typeface="+mn-cs"/>
            </a:endParaRPr>
          </a:p>
          <a:p>
            <a:r>
              <a:rPr lang="en-US" sz="2000" dirty="0"/>
              <a:t>void </a:t>
            </a:r>
            <a:r>
              <a:rPr lang="en-US" sz="2000" dirty="0" err="1" smtClean="0"/>
              <a:t>flipVert</a:t>
            </a:r>
            <a:r>
              <a:rPr lang="en-US" sz="2000" dirty="0" smtClean="0"/>
              <a:t> </a:t>
            </a:r>
            <a:r>
              <a:rPr lang="en-US" sz="2000" dirty="0"/>
              <a:t>( PNG &amp; image </a:t>
            </a:r>
            <a:r>
              <a:rPr lang="en-US" sz="2000" dirty="0" smtClean="0"/>
              <a:t>){</a:t>
            </a:r>
            <a:endParaRPr lang="en-US" sz="2000" dirty="0"/>
          </a:p>
          <a:p>
            <a:r>
              <a:rPr lang="en-US" sz="2000" dirty="0" err="1">
                <a:solidFill>
                  <a:srgbClr val="FF0000"/>
                </a:solidFill>
              </a:rPr>
              <a:t>RGBAPixel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 err="1" smtClean="0">
                <a:solidFill>
                  <a:srgbClr val="FF0000"/>
                </a:solidFill>
              </a:rPr>
              <a:t>tmp</a:t>
            </a:r>
            <a:r>
              <a:rPr lang="en-US" sz="2000" dirty="0" smtClean="0">
                <a:solidFill>
                  <a:srgbClr val="FF0000"/>
                </a:solidFill>
              </a:rPr>
              <a:t> </a:t>
            </a:r>
            <a:r>
              <a:rPr lang="en-US" sz="2000" dirty="0">
                <a:solidFill>
                  <a:srgbClr val="FF0000"/>
                </a:solidFill>
              </a:rPr>
              <a:t>;</a:t>
            </a:r>
          </a:p>
          <a:p>
            <a:r>
              <a:rPr lang="en-US" sz="2000" dirty="0" smtClean="0">
                <a:solidFill>
                  <a:srgbClr val="FF0000"/>
                </a:solidFill>
              </a:rPr>
              <a:t>#pragma </a:t>
            </a:r>
            <a:r>
              <a:rPr lang="en-US" sz="2000" dirty="0" err="1" smtClean="0">
                <a:solidFill>
                  <a:srgbClr val="FF0000"/>
                </a:solidFill>
              </a:rPr>
              <a:t>omp</a:t>
            </a:r>
            <a:r>
              <a:rPr lang="en-US" sz="2000" dirty="0" smtClean="0">
                <a:solidFill>
                  <a:srgbClr val="FF0000"/>
                </a:solidFill>
              </a:rPr>
              <a:t> parallel for</a:t>
            </a:r>
          </a:p>
          <a:p>
            <a:r>
              <a:rPr lang="en-US" sz="2000" dirty="0" smtClean="0"/>
              <a:t>for (</a:t>
            </a:r>
            <a:r>
              <a:rPr lang="en-US" sz="2000" dirty="0" err="1" smtClean="0"/>
              <a:t>int</a:t>
            </a:r>
            <a:r>
              <a:rPr lang="en-US" sz="2000" dirty="0" smtClean="0"/>
              <a:t> x=0; x&lt;width; x++)</a:t>
            </a:r>
          </a:p>
          <a:p>
            <a:r>
              <a:rPr lang="es-ES_tradnl" sz="2000" dirty="0" smtClean="0"/>
              <a:t>  </a:t>
            </a:r>
            <a:r>
              <a:rPr lang="es-ES_tradnl" sz="2000" dirty="0" err="1" smtClean="0"/>
              <a:t>for</a:t>
            </a:r>
            <a:r>
              <a:rPr lang="es-ES_tradnl" sz="2000" dirty="0" smtClean="0"/>
              <a:t> (</a:t>
            </a:r>
            <a:r>
              <a:rPr lang="es-ES_tradnl" sz="2000" dirty="0" err="1" smtClean="0"/>
              <a:t>int</a:t>
            </a:r>
            <a:r>
              <a:rPr lang="es-ES_tradnl" sz="2000" dirty="0" smtClean="0"/>
              <a:t> y =0; </a:t>
            </a:r>
            <a:r>
              <a:rPr lang="es-ES_tradnl" sz="2000" dirty="0" err="1" smtClean="0"/>
              <a:t>height</a:t>
            </a:r>
            <a:r>
              <a:rPr lang="es-ES_tradnl" sz="2000" dirty="0" smtClean="0"/>
              <a:t>/2; y++){</a:t>
            </a:r>
          </a:p>
          <a:p>
            <a:r>
              <a:rPr lang="es-ES_tradnl" sz="2000" dirty="0" smtClean="0"/>
              <a:t>     </a:t>
            </a:r>
            <a:r>
              <a:rPr lang="es-ES_tradnl" sz="2000" dirty="0" err="1" smtClean="0"/>
              <a:t>tmp</a:t>
            </a:r>
            <a:r>
              <a:rPr lang="es-ES_tradnl" sz="2000" dirty="0" smtClean="0"/>
              <a:t> </a:t>
            </a:r>
            <a:r>
              <a:rPr lang="es-ES_tradnl" sz="2000" dirty="0"/>
              <a:t>= </a:t>
            </a:r>
            <a:r>
              <a:rPr lang="es-ES_tradnl" sz="2000" dirty="0" smtClean="0"/>
              <a:t>*</a:t>
            </a:r>
            <a:r>
              <a:rPr lang="es-ES_tradnl" sz="2000" dirty="0" err="1" smtClean="0"/>
              <a:t>image</a:t>
            </a:r>
            <a:r>
              <a:rPr lang="es-ES_tradnl" sz="2000" dirty="0" smtClean="0"/>
              <a:t>(</a:t>
            </a:r>
            <a:r>
              <a:rPr lang="es-ES_tradnl" sz="2000" dirty="0" err="1" smtClean="0"/>
              <a:t>x,y</a:t>
            </a:r>
            <a:r>
              <a:rPr lang="es-ES_tradnl" sz="2000" dirty="0" smtClean="0"/>
              <a:t>) </a:t>
            </a:r>
            <a:r>
              <a:rPr lang="es-ES_tradnl" sz="2000" dirty="0"/>
              <a:t>;</a:t>
            </a:r>
          </a:p>
          <a:p>
            <a:r>
              <a:rPr lang="es-ES_tradnl" sz="2000" dirty="0" smtClean="0"/>
              <a:t>     *</a:t>
            </a:r>
            <a:r>
              <a:rPr lang="es-ES_tradnl" sz="2000" dirty="0" err="1" smtClean="0"/>
              <a:t>image</a:t>
            </a:r>
            <a:r>
              <a:rPr lang="es-ES_tradnl" sz="2000" dirty="0" smtClean="0"/>
              <a:t>(</a:t>
            </a:r>
            <a:r>
              <a:rPr lang="es-ES_tradnl" sz="2000" dirty="0" err="1" smtClean="0"/>
              <a:t>x,y</a:t>
            </a:r>
            <a:r>
              <a:rPr lang="es-ES_tradnl" sz="2000" dirty="0" smtClean="0"/>
              <a:t>) </a:t>
            </a:r>
            <a:r>
              <a:rPr lang="es-ES_tradnl" sz="2000" dirty="0"/>
              <a:t>= </a:t>
            </a:r>
            <a:r>
              <a:rPr lang="es-ES_tradnl" sz="2000" dirty="0" smtClean="0"/>
              <a:t>*</a:t>
            </a:r>
            <a:r>
              <a:rPr lang="es-ES_tradnl" sz="2000" dirty="0" err="1" smtClean="0"/>
              <a:t>image</a:t>
            </a:r>
            <a:r>
              <a:rPr lang="es-ES_tradnl" sz="2000" dirty="0" smtClean="0"/>
              <a:t>(x,height-1-y) </a:t>
            </a:r>
            <a:r>
              <a:rPr lang="es-ES_tradnl" sz="2000" dirty="0"/>
              <a:t>;</a:t>
            </a:r>
          </a:p>
          <a:p>
            <a:r>
              <a:rPr lang="it-IT" sz="2000" dirty="0" smtClean="0"/>
              <a:t>     *image(x-1-y,x) </a:t>
            </a:r>
            <a:r>
              <a:rPr lang="it-IT" sz="2000" dirty="0"/>
              <a:t>= </a:t>
            </a:r>
            <a:r>
              <a:rPr lang="it-IT" sz="2000" dirty="0" err="1" smtClean="0"/>
              <a:t>tmp</a:t>
            </a:r>
            <a:r>
              <a:rPr lang="it-IT" sz="2000" dirty="0" smtClean="0"/>
              <a:t> ;</a:t>
            </a:r>
          </a:p>
          <a:p>
            <a:r>
              <a:rPr lang="it-IT" sz="2000" dirty="0"/>
              <a:t>}</a:t>
            </a:r>
          </a:p>
        </p:txBody>
      </p:sp>
      <p:sp>
        <p:nvSpPr>
          <p:cNvPr id="4" name="Rectangle 3"/>
          <p:cNvSpPr/>
          <p:nvPr/>
        </p:nvSpPr>
        <p:spPr>
          <a:xfrm>
            <a:off x="5587996" y="2874491"/>
            <a:ext cx="2914316" cy="1979220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6363366" y="2874491"/>
            <a:ext cx="0" cy="197922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7144082" y="2874491"/>
            <a:ext cx="0" cy="197922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7852608" y="2874491"/>
            <a:ext cx="0" cy="197922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5587996" y="2607123"/>
            <a:ext cx="2914316" cy="0"/>
          </a:xfrm>
          <a:prstGeom prst="straightConnector1">
            <a:avLst/>
          </a:prstGeom>
          <a:ln>
            <a:solidFill>
              <a:schemeClr val="tx2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6775901" y="2224418"/>
            <a:ext cx="736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width</a:t>
            </a:r>
            <a:endParaRPr lang="en-US" dirty="0">
              <a:solidFill>
                <a:schemeClr val="tx2"/>
              </a:solidFill>
            </a:endParaRPr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5427578" y="2874491"/>
            <a:ext cx="0" cy="1979220"/>
          </a:xfrm>
          <a:prstGeom prst="straightConnector1">
            <a:avLst/>
          </a:prstGeom>
          <a:ln>
            <a:solidFill>
              <a:schemeClr val="tx2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 flipH="1">
            <a:off x="5121982" y="2938306"/>
            <a:ext cx="38580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he</a:t>
            </a:r>
          </a:p>
          <a:p>
            <a:r>
              <a:rPr lang="en-US" dirty="0" smtClean="0">
                <a:solidFill>
                  <a:schemeClr val="tx2"/>
                </a:solidFill>
              </a:rPr>
              <a:t>I</a:t>
            </a:r>
          </a:p>
          <a:p>
            <a:r>
              <a:rPr lang="en-US" dirty="0" err="1" smtClean="0">
                <a:solidFill>
                  <a:schemeClr val="tx2"/>
                </a:solidFill>
              </a:rPr>
              <a:t>gh</a:t>
            </a:r>
            <a:endParaRPr lang="en-US" dirty="0" smtClean="0">
              <a:solidFill>
                <a:schemeClr val="tx2"/>
              </a:solidFill>
            </a:endParaRPr>
          </a:p>
          <a:p>
            <a:r>
              <a:rPr lang="en-US" dirty="0" smtClean="0">
                <a:solidFill>
                  <a:schemeClr val="tx2"/>
                </a:solidFill>
              </a:rPr>
              <a:t>t</a:t>
            </a:r>
          </a:p>
          <a:p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 rot="17220000">
            <a:off x="5470434" y="3779680"/>
            <a:ext cx="1108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Thread 0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 rot="17220000">
            <a:off x="6214581" y="3779680"/>
            <a:ext cx="1108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Thread 1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 rot="17220000">
            <a:off x="6977447" y="3779680"/>
            <a:ext cx="1108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Thread 2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 rot="17220000">
            <a:off x="7636981" y="3779680"/>
            <a:ext cx="1108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Thread 3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603999" y="5361018"/>
            <a:ext cx="569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tx2"/>
                </a:solidFill>
              </a:rPr>
              <a:t>tmp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430207" y="5347650"/>
            <a:ext cx="871632" cy="548104"/>
          </a:xfrm>
          <a:prstGeom prst="rect">
            <a:avLst/>
          </a:prstGeom>
          <a:solidFill>
            <a:schemeClr val="accent1">
              <a:lumMod val="20000"/>
              <a:lumOff val="80000"/>
              <a:alpha val="12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6082632" y="4705965"/>
            <a:ext cx="693269" cy="655053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endCxn id="3" idx="0"/>
          </p:cNvCxnSpPr>
          <p:nvPr/>
        </p:nvCxnSpPr>
        <p:spPr>
          <a:xfrm>
            <a:off x="6775901" y="4692597"/>
            <a:ext cx="112829" cy="668420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>
            <a:off x="7041130" y="4705965"/>
            <a:ext cx="471133" cy="641685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H="1">
            <a:off x="7193073" y="4719333"/>
            <a:ext cx="942724" cy="641685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2382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" charset="0"/>
                <a:ea typeface="ＭＳ Ｐゴシック" charset="0"/>
              </a:rPr>
              <a:t>Example</a:t>
            </a:r>
            <a:r>
              <a:rPr lang="en-US" dirty="0">
                <a:latin typeface="Times" charset="0"/>
                <a:ea typeface="ＭＳ Ｐゴシック" charset="0"/>
              </a:rPr>
              <a:t> </a:t>
            </a:r>
            <a:r>
              <a:rPr lang="en-US" dirty="0" smtClean="0">
                <a:latin typeface="Times" charset="0"/>
                <a:ea typeface="ＭＳ Ｐゴシック" charset="0"/>
              </a:rPr>
              <a:t>1</a:t>
            </a:r>
            <a:endParaRPr lang="en-US" dirty="0">
              <a:latin typeface="Times" charset="0"/>
              <a:ea typeface="ＭＳ Ｐゴシック" charset="0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 bwMode="auto">
          <a:xfrm>
            <a:off x="641684" y="1971741"/>
            <a:ext cx="4585369" cy="34030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20000"/>
              </a:spcBef>
              <a:buFont typeface="Arial" charset="0"/>
              <a:buNone/>
            </a:pPr>
            <a:endParaRPr lang="en-US" sz="1800" dirty="0" smtClean="0">
              <a:latin typeface="+mn-lt"/>
              <a:ea typeface="+mn-ea"/>
              <a:cs typeface="+mn-cs"/>
            </a:endParaRPr>
          </a:p>
          <a:p>
            <a:pPr eaLnBrk="1" hangingPunct="1">
              <a:spcBef>
                <a:spcPct val="20000"/>
              </a:spcBef>
              <a:buFont typeface="Arial" charset="0"/>
              <a:buNone/>
            </a:pPr>
            <a:endParaRPr lang="en-US" sz="1800" dirty="0">
              <a:latin typeface="+mn-lt"/>
              <a:ea typeface="+mn-ea"/>
              <a:cs typeface="+mn-cs"/>
            </a:endParaRPr>
          </a:p>
          <a:p>
            <a:r>
              <a:rPr lang="en-US" sz="2000" dirty="0"/>
              <a:t>void </a:t>
            </a:r>
            <a:r>
              <a:rPr lang="en-US" sz="2000" dirty="0" err="1" smtClean="0"/>
              <a:t>flipVert</a:t>
            </a:r>
            <a:r>
              <a:rPr lang="en-US" sz="2000" dirty="0" smtClean="0"/>
              <a:t> </a:t>
            </a:r>
            <a:r>
              <a:rPr lang="en-US" sz="2000" dirty="0"/>
              <a:t>( PNG &amp; image </a:t>
            </a:r>
            <a:r>
              <a:rPr lang="en-US" sz="2000" dirty="0" smtClean="0"/>
              <a:t>){</a:t>
            </a:r>
            <a:endParaRPr lang="en-US" sz="2000" dirty="0"/>
          </a:p>
          <a:p>
            <a:r>
              <a:rPr lang="en-US" sz="2000" strike="sngStrike" dirty="0" err="1">
                <a:solidFill>
                  <a:srgbClr val="FF0000"/>
                </a:solidFill>
              </a:rPr>
              <a:t>RGBAPixel</a:t>
            </a:r>
            <a:r>
              <a:rPr lang="en-US" sz="2000" strike="sngStrike" dirty="0">
                <a:solidFill>
                  <a:srgbClr val="FF0000"/>
                </a:solidFill>
              </a:rPr>
              <a:t> temp ;</a:t>
            </a:r>
          </a:p>
          <a:p>
            <a:r>
              <a:rPr lang="en-US" sz="2000" dirty="0" smtClean="0">
                <a:solidFill>
                  <a:srgbClr val="FF0000"/>
                </a:solidFill>
              </a:rPr>
              <a:t>#pragma </a:t>
            </a:r>
            <a:r>
              <a:rPr lang="en-US" sz="2000" dirty="0" err="1" smtClean="0">
                <a:solidFill>
                  <a:srgbClr val="FF0000"/>
                </a:solidFill>
              </a:rPr>
              <a:t>omp</a:t>
            </a:r>
            <a:r>
              <a:rPr lang="en-US" sz="2000" dirty="0" smtClean="0">
                <a:solidFill>
                  <a:srgbClr val="FF0000"/>
                </a:solidFill>
              </a:rPr>
              <a:t> parallel for</a:t>
            </a:r>
          </a:p>
          <a:p>
            <a:r>
              <a:rPr lang="en-US" sz="2000" dirty="0" smtClean="0"/>
              <a:t>for (</a:t>
            </a:r>
            <a:r>
              <a:rPr lang="en-US" sz="2000" dirty="0" err="1" smtClean="0"/>
              <a:t>int</a:t>
            </a:r>
            <a:r>
              <a:rPr lang="en-US" sz="2000" dirty="0" smtClean="0"/>
              <a:t> x=0; x&lt;width; x++)</a:t>
            </a:r>
          </a:p>
          <a:p>
            <a:r>
              <a:rPr lang="es-ES_tradnl" sz="2000" dirty="0" smtClean="0"/>
              <a:t>  </a:t>
            </a:r>
            <a:r>
              <a:rPr lang="es-ES_tradnl" sz="2000" dirty="0" err="1" smtClean="0"/>
              <a:t>for</a:t>
            </a:r>
            <a:r>
              <a:rPr lang="es-ES_tradnl" sz="2000" dirty="0" smtClean="0"/>
              <a:t> (</a:t>
            </a:r>
            <a:r>
              <a:rPr lang="es-ES_tradnl" sz="2000" dirty="0" err="1" smtClean="0"/>
              <a:t>int</a:t>
            </a:r>
            <a:r>
              <a:rPr lang="es-ES_tradnl" sz="2000" dirty="0" smtClean="0"/>
              <a:t> y =0; </a:t>
            </a:r>
            <a:r>
              <a:rPr lang="es-ES_tradnl" sz="2000" dirty="0" err="1" smtClean="0"/>
              <a:t>height</a:t>
            </a:r>
            <a:r>
              <a:rPr lang="es-ES_tradnl" sz="2000" dirty="0" smtClean="0"/>
              <a:t>/2; y++){</a:t>
            </a:r>
          </a:p>
          <a:p>
            <a:r>
              <a:rPr lang="es-ES_tradnl" sz="2000" dirty="0" smtClean="0"/>
              <a:t>     </a:t>
            </a:r>
            <a:r>
              <a:rPr lang="es-ES_tradnl" sz="2000" dirty="0" smtClean="0">
                <a:solidFill>
                  <a:srgbClr val="FF0000"/>
                </a:solidFill>
              </a:rPr>
              <a:t>RGBA Pixel</a:t>
            </a:r>
            <a:r>
              <a:rPr lang="es-ES_tradnl" sz="2000" dirty="0" smtClean="0"/>
              <a:t> </a:t>
            </a:r>
            <a:r>
              <a:rPr lang="es-ES_tradnl" sz="2000" dirty="0" err="1" smtClean="0"/>
              <a:t>tmp</a:t>
            </a:r>
            <a:r>
              <a:rPr lang="es-ES_tradnl" sz="2000" dirty="0" smtClean="0"/>
              <a:t> </a:t>
            </a:r>
            <a:r>
              <a:rPr lang="es-ES_tradnl" sz="2000" dirty="0"/>
              <a:t>= </a:t>
            </a:r>
            <a:r>
              <a:rPr lang="es-ES_tradnl" sz="2000" dirty="0" smtClean="0"/>
              <a:t>*</a:t>
            </a:r>
            <a:r>
              <a:rPr lang="es-ES_tradnl" sz="2000" dirty="0" err="1" smtClean="0"/>
              <a:t>image</a:t>
            </a:r>
            <a:r>
              <a:rPr lang="es-ES_tradnl" sz="2000" dirty="0" smtClean="0"/>
              <a:t>(</a:t>
            </a:r>
            <a:r>
              <a:rPr lang="es-ES_tradnl" sz="2000" dirty="0" err="1" smtClean="0"/>
              <a:t>x,y</a:t>
            </a:r>
            <a:r>
              <a:rPr lang="es-ES_tradnl" sz="2000" dirty="0" smtClean="0"/>
              <a:t>) </a:t>
            </a:r>
            <a:r>
              <a:rPr lang="es-ES_tradnl" sz="2000" dirty="0"/>
              <a:t>;</a:t>
            </a:r>
          </a:p>
          <a:p>
            <a:r>
              <a:rPr lang="es-ES_tradnl" sz="2000" dirty="0" smtClean="0"/>
              <a:t>     *</a:t>
            </a:r>
            <a:r>
              <a:rPr lang="es-ES_tradnl" sz="2000" dirty="0" err="1" smtClean="0"/>
              <a:t>image</a:t>
            </a:r>
            <a:r>
              <a:rPr lang="es-ES_tradnl" sz="2000" dirty="0" smtClean="0"/>
              <a:t>(</a:t>
            </a:r>
            <a:r>
              <a:rPr lang="es-ES_tradnl" sz="2000" dirty="0" err="1" smtClean="0"/>
              <a:t>x,y</a:t>
            </a:r>
            <a:r>
              <a:rPr lang="es-ES_tradnl" sz="2000" dirty="0" smtClean="0"/>
              <a:t>) </a:t>
            </a:r>
            <a:r>
              <a:rPr lang="es-ES_tradnl" sz="2000" dirty="0"/>
              <a:t>= </a:t>
            </a:r>
            <a:r>
              <a:rPr lang="es-ES_tradnl" sz="2000" dirty="0" smtClean="0"/>
              <a:t>*</a:t>
            </a:r>
            <a:r>
              <a:rPr lang="es-ES_tradnl" sz="2000" dirty="0" err="1" smtClean="0"/>
              <a:t>image</a:t>
            </a:r>
            <a:r>
              <a:rPr lang="es-ES_tradnl" sz="2000" dirty="0" smtClean="0"/>
              <a:t>(x,height-1-y) </a:t>
            </a:r>
            <a:r>
              <a:rPr lang="es-ES_tradnl" sz="2000" dirty="0"/>
              <a:t>;</a:t>
            </a:r>
          </a:p>
          <a:p>
            <a:r>
              <a:rPr lang="it-IT" sz="2000" dirty="0" smtClean="0"/>
              <a:t>     *image(x-1-y,x) </a:t>
            </a:r>
            <a:r>
              <a:rPr lang="it-IT" sz="2000" dirty="0"/>
              <a:t>= </a:t>
            </a:r>
            <a:r>
              <a:rPr lang="it-IT" sz="2000" dirty="0" err="1" smtClean="0"/>
              <a:t>tmp</a:t>
            </a:r>
            <a:r>
              <a:rPr lang="it-IT" sz="2000" dirty="0" smtClean="0"/>
              <a:t> ;</a:t>
            </a:r>
          </a:p>
          <a:p>
            <a:r>
              <a:rPr lang="it-IT" sz="2000" dirty="0"/>
              <a:t>}</a:t>
            </a:r>
          </a:p>
        </p:txBody>
      </p:sp>
      <p:sp>
        <p:nvSpPr>
          <p:cNvPr id="4" name="Rectangle 3"/>
          <p:cNvSpPr/>
          <p:nvPr/>
        </p:nvSpPr>
        <p:spPr>
          <a:xfrm>
            <a:off x="5587996" y="2863635"/>
            <a:ext cx="2914316" cy="1979220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6363366" y="2863635"/>
            <a:ext cx="0" cy="197922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7144082" y="2863635"/>
            <a:ext cx="0" cy="197922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7852608" y="2863635"/>
            <a:ext cx="0" cy="197922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5587996" y="2596267"/>
            <a:ext cx="2914316" cy="0"/>
          </a:xfrm>
          <a:prstGeom prst="straightConnector1">
            <a:avLst/>
          </a:prstGeom>
          <a:ln>
            <a:solidFill>
              <a:schemeClr val="tx2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6775901" y="2213562"/>
            <a:ext cx="736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width</a:t>
            </a:r>
            <a:endParaRPr lang="en-US" dirty="0">
              <a:solidFill>
                <a:schemeClr val="tx2"/>
              </a:solidFill>
            </a:endParaRPr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5427578" y="2863635"/>
            <a:ext cx="0" cy="1979220"/>
          </a:xfrm>
          <a:prstGeom prst="straightConnector1">
            <a:avLst/>
          </a:prstGeom>
          <a:ln>
            <a:solidFill>
              <a:schemeClr val="tx2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 flipH="1">
            <a:off x="5121982" y="2927450"/>
            <a:ext cx="38580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he</a:t>
            </a:r>
          </a:p>
          <a:p>
            <a:r>
              <a:rPr lang="en-US" dirty="0" smtClean="0">
                <a:solidFill>
                  <a:schemeClr val="tx2"/>
                </a:solidFill>
              </a:rPr>
              <a:t>I</a:t>
            </a:r>
          </a:p>
          <a:p>
            <a:r>
              <a:rPr lang="en-US" dirty="0" err="1" smtClean="0">
                <a:solidFill>
                  <a:schemeClr val="tx2"/>
                </a:solidFill>
              </a:rPr>
              <a:t>gh</a:t>
            </a:r>
            <a:endParaRPr lang="en-US" dirty="0" smtClean="0">
              <a:solidFill>
                <a:schemeClr val="tx2"/>
              </a:solidFill>
            </a:endParaRPr>
          </a:p>
          <a:p>
            <a:r>
              <a:rPr lang="en-US" dirty="0" smtClean="0">
                <a:solidFill>
                  <a:schemeClr val="tx2"/>
                </a:solidFill>
              </a:rPr>
              <a:t>t</a:t>
            </a:r>
          </a:p>
          <a:p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 rot="17220000">
            <a:off x="5470434" y="3768824"/>
            <a:ext cx="1108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Thread 0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 rot="17220000">
            <a:off x="6214581" y="3768824"/>
            <a:ext cx="1108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Thread 1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 rot="17220000">
            <a:off x="6977447" y="3768824"/>
            <a:ext cx="1108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Thread 2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 rot="17220000">
            <a:off x="7636981" y="3768824"/>
            <a:ext cx="1108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Thread 3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 flipH="1">
            <a:off x="5686059" y="5229850"/>
            <a:ext cx="744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tx2"/>
                </a:solidFill>
              </a:rPr>
              <a:t>tmp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519332" y="5171390"/>
            <a:ext cx="871632" cy="548104"/>
          </a:xfrm>
          <a:prstGeom prst="rect">
            <a:avLst/>
          </a:prstGeom>
          <a:solidFill>
            <a:schemeClr val="accent1">
              <a:lumMod val="20000"/>
              <a:lumOff val="80000"/>
              <a:alpha val="12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6082632" y="4695109"/>
            <a:ext cx="0" cy="641685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8154737" y="4695109"/>
            <a:ext cx="1" cy="606564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>
            <a:off x="6775901" y="4695109"/>
            <a:ext cx="1" cy="619932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7512263" y="4695109"/>
            <a:ext cx="0" cy="606564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9" name="Group 8"/>
          <p:cNvGrpSpPr/>
          <p:nvPr/>
        </p:nvGrpSpPr>
        <p:grpSpPr>
          <a:xfrm>
            <a:off x="6390963" y="5177105"/>
            <a:ext cx="802110" cy="548104"/>
            <a:chOff x="5671732" y="5855734"/>
            <a:chExt cx="910874" cy="548104"/>
          </a:xfrm>
        </p:grpSpPr>
        <p:sp>
          <p:nvSpPr>
            <p:cNvPr id="27" name="TextBox 26"/>
            <p:cNvSpPr txBox="1"/>
            <p:nvPr/>
          </p:nvSpPr>
          <p:spPr>
            <a:xfrm flipH="1">
              <a:off x="5838459" y="5914194"/>
              <a:ext cx="7441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chemeClr val="tx2"/>
                  </a:solidFill>
                </a:rPr>
                <a:t>tmp</a:t>
              </a:r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5671732" y="5855734"/>
              <a:ext cx="871632" cy="548104"/>
            </a:xfrm>
            <a:prstGeom prst="rect">
              <a:avLst/>
            </a:prstGeom>
            <a:solidFill>
              <a:schemeClr val="accent1">
                <a:lumMod val="20000"/>
                <a:lumOff val="80000"/>
                <a:alpha val="12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" name="TextBox 32"/>
          <p:cNvSpPr txBox="1"/>
          <p:nvPr/>
        </p:nvSpPr>
        <p:spPr>
          <a:xfrm flipH="1">
            <a:off x="7243174" y="5235565"/>
            <a:ext cx="744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tx2"/>
                </a:solidFill>
              </a:rPr>
              <a:t>tmp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7158517" y="5177105"/>
            <a:ext cx="711863" cy="548104"/>
          </a:xfrm>
          <a:prstGeom prst="rect">
            <a:avLst/>
          </a:prstGeom>
          <a:solidFill>
            <a:schemeClr val="accent1">
              <a:lumMod val="20000"/>
              <a:lumOff val="80000"/>
              <a:alpha val="12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 flipH="1">
            <a:off x="7866708" y="5235565"/>
            <a:ext cx="744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tx2"/>
                </a:solidFill>
              </a:rPr>
              <a:t>tmp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7866707" y="5177105"/>
            <a:ext cx="704905" cy="548104"/>
          </a:xfrm>
          <a:prstGeom prst="rect">
            <a:avLst/>
          </a:prstGeom>
          <a:solidFill>
            <a:schemeClr val="accent1">
              <a:lumMod val="20000"/>
              <a:lumOff val="80000"/>
              <a:alpha val="12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2724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1: Execution Times</a:t>
            </a:r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4272173" y="1121043"/>
            <a:ext cx="4585369" cy="26429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20000"/>
              </a:spcBef>
              <a:buFont typeface="Arial" charset="0"/>
              <a:buNone/>
            </a:pPr>
            <a:endParaRPr lang="en-US" sz="1800" dirty="0" smtClean="0">
              <a:latin typeface="+mn-lt"/>
              <a:ea typeface="+mn-ea"/>
              <a:cs typeface="+mn-cs"/>
            </a:endParaRPr>
          </a:p>
          <a:p>
            <a:pPr eaLnBrk="1" hangingPunct="1">
              <a:spcBef>
                <a:spcPct val="20000"/>
              </a:spcBef>
              <a:buFont typeface="Arial" charset="0"/>
              <a:buNone/>
            </a:pPr>
            <a:endParaRPr lang="en-US" sz="1800" dirty="0">
              <a:latin typeface="+mn-lt"/>
              <a:ea typeface="+mn-ea"/>
              <a:cs typeface="+mn-cs"/>
            </a:endParaRPr>
          </a:p>
          <a:p>
            <a:r>
              <a:rPr lang="en-US" sz="1800" dirty="0"/>
              <a:t>void </a:t>
            </a:r>
            <a:r>
              <a:rPr lang="en-US" sz="1800" dirty="0" err="1" smtClean="0"/>
              <a:t>flipVert</a:t>
            </a:r>
            <a:r>
              <a:rPr lang="en-US" sz="1800" dirty="0" smtClean="0"/>
              <a:t> </a:t>
            </a:r>
            <a:r>
              <a:rPr lang="en-US" sz="1800" dirty="0"/>
              <a:t>( PNG &amp; image </a:t>
            </a:r>
            <a:r>
              <a:rPr lang="en-US" sz="1800" dirty="0" smtClean="0"/>
              <a:t>){</a:t>
            </a:r>
            <a:endParaRPr lang="en-US" sz="1800" dirty="0"/>
          </a:p>
          <a:p>
            <a:r>
              <a:rPr lang="en-US" sz="1800" dirty="0" smtClean="0">
                <a:solidFill>
                  <a:srgbClr val="FF0000"/>
                </a:solidFill>
              </a:rPr>
              <a:t>#pragma </a:t>
            </a:r>
            <a:r>
              <a:rPr lang="en-US" sz="1800" dirty="0" err="1" smtClean="0">
                <a:solidFill>
                  <a:srgbClr val="FF0000"/>
                </a:solidFill>
              </a:rPr>
              <a:t>omp</a:t>
            </a:r>
            <a:r>
              <a:rPr lang="en-US" sz="1800" dirty="0" smtClean="0">
                <a:solidFill>
                  <a:srgbClr val="FF0000"/>
                </a:solidFill>
              </a:rPr>
              <a:t> parallel for</a:t>
            </a:r>
          </a:p>
          <a:p>
            <a:r>
              <a:rPr lang="en-US" sz="1800" dirty="0" smtClean="0"/>
              <a:t>for (</a:t>
            </a:r>
            <a:r>
              <a:rPr lang="en-US" sz="1800" dirty="0" err="1" smtClean="0"/>
              <a:t>int</a:t>
            </a:r>
            <a:r>
              <a:rPr lang="en-US" sz="1800" dirty="0" smtClean="0"/>
              <a:t> x=0; x&lt;width; x++)</a:t>
            </a:r>
          </a:p>
          <a:p>
            <a:r>
              <a:rPr lang="es-ES_tradnl" sz="1800" dirty="0" smtClean="0"/>
              <a:t>  </a:t>
            </a:r>
            <a:r>
              <a:rPr lang="es-ES_tradnl" sz="1800" dirty="0" err="1" smtClean="0"/>
              <a:t>for</a:t>
            </a:r>
            <a:r>
              <a:rPr lang="es-ES_tradnl" sz="1800" dirty="0" smtClean="0"/>
              <a:t> (</a:t>
            </a:r>
            <a:r>
              <a:rPr lang="es-ES_tradnl" sz="1800" dirty="0" err="1" smtClean="0"/>
              <a:t>int</a:t>
            </a:r>
            <a:r>
              <a:rPr lang="es-ES_tradnl" sz="1800" dirty="0" smtClean="0"/>
              <a:t> y =0; </a:t>
            </a:r>
            <a:r>
              <a:rPr lang="es-ES_tradnl" sz="1800" dirty="0" err="1" smtClean="0"/>
              <a:t>height</a:t>
            </a:r>
            <a:r>
              <a:rPr lang="es-ES_tradnl" sz="1800" dirty="0" smtClean="0"/>
              <a:t>/2; y++){</a:t>
            </a:r>
          </a:p>
          <a:p>
            <a:r>
              <a:rPr lang="es-ES_tradnl" sz="1800" dirty="0"/>
              <a:t> </a:t>
            </a:r>
            <a:r>
              <a:rPr lang="es-ES_tradnl" sz="1800" dirty="0" smtClean="0"/>
              <a:t>    </a:t>
            </a:r>
            <a:r>
              <a:rPr lang="en-US" sz="1800" dirty="0" err="1"/>
              <a:t>RGBAPixel</a:t>
            </a:r>
            <a:r>
              <a:rPr lang="en-US" sz="1800" dirty="0"/>
              <a:t> </a:t>
            </a:r>
            <a:r>
              <a:rPr lang="en-US" sz="1800" dirty="0" err="1"/>
              <a:t>tmp</a:t>
            </a:r>
            <a:r>
              <a:rPr lang="en-US" sz="1800" dirty="0"/>
              <a:t> </a:t>
            </a:r>
            <a:r>
              <a:rPr lang="en-US" sz="1800" dirty="0" smtClean="0"/>
              <a:t>;</a:t>
            </a:r>
            <a:endParaRPr lang="es-ES_tradnl" sz="1800" dirty="0" smtClean="0"/>
          </a:p>
          <a:p>
            <a:r>
              <a:rPr lang="es-ES_tradnl" sz="1800" dirty="0" smtClean="0"/>
              <a:t>     </a:t>
            </a:r>
            <a:r>
              <a:rPr lang="es-ES_tradnl" sz="1800" dirty="0" err="1" smtClean="0"/>
              <a:t>tmp</a:t>
            </a:r>
            <a:r>
              <a:rPr lang="es-ES_tradnl" sz="1800" dirty="0" smtClean="0"/>
              <a:t> </a:t>
            </a:r>
            <a:r>
              <a:rPr lang="es-ES_tradnl" sz="1800" dirty="0"/>
              <a:t>= </a:t>
            </a:r>
            <a:r>
              <a:rPr lang="es-ES_tradnl" sz="1800" dirty="0" err="1" smtClean="0"/>
              <a:t>image</a:t>
            </a:r>
            <a:r>
              <a:rPr lang="es-ES_tradnl" sz="1800" dirty="0" smtClean="0"/>
              <a:t>(</a:t>
            </a:r>
            <a:r>
              <a:rPr lang="es-ES_tradnl" sz="1800" dirty="0" err="1" smtClean="0"/>
              <a:t>x,y</a:t>
            </a:r>
            <a:r>
              <a:rPr lang="es-ES_tradnl" sz="1800" dirty="0" smtClean="0"/>
              <a:t>) </a:t>
            </a:r>
            <a:r>
              <a:rPr lang="es-ES_tradnl" sz="1800" dirty="0"/>
              <a:t>;</a:t>
            </a:r>
          </a:p>
          <a:p>
            <a:r>
              <a:rPr lang="es-ES_tradnl" sz="1800" dirty="0" smtClean="0"/>
              <a:t>     </a:t>
            </a:r>
            <a:r>
              <a:rPr lang="es-ES_tradnl" sz="1800" dirty="0" err="1" smtClean="0"/>
              <a:t>image</a:t>
            </a:r>
            <a:r>
              <a:rPr lang="es-ES_tradnl" sz="1800" dirty="0" smtClean="0"/>
              <a:t>(</a:t>
            </a:r>
            <a:r>
              <a:rPr lang="es-ES_tradnl" sz="1800" dirty="0" err="1" smtClean="0"/>
              <a:t>x,y</a:t>
            </a:r>
            <a:r>
              <a:rPr lang="es-ES_tradnl" sz="1800" dirty="0" smtClean="0"/>
              <a:t>) </a:t>
            </a:r>
            <a:r>
              <a:rPr lang="es-ES_tradnl" sz="1800" dirty="0"/>
              <a:t>= </a:t>
            </a:r>
            <a:r>
              <a:rPr lang="es-ES_tradnl" sz="1800" dirty="0" err="1" smtClean="0"/>
              <a:t>image</a:t>
            </a:r>
            <a:r>
              <a:rPr lang="es-ES_tradnl" sz="1800" dirty="0" smtClean="0"/>
              <a:t>(x,height-1-y) </a:t>
            </a:r>
            <a:r>
              <a:rPr lang="es-ES_tradnl" sz="1800" dirty="0"/>
              <a:t>;</a:t>
            </a:r>
          </a:p>
          <a:p>
            <a:r>
              <a:rPr lang="it-IT" sz="1800" dirty="0" smtClean="0"/>
              <a:t>     image(x-1-y,x) </a:t>
            </a:r>
            <a:r>
              <a:rPr lang="it-IT" sz="1800" dirty="0"/>
              <a:t>= </a:t>
            </a:r>
            <a:r>
              <a:rPr lang="it-IT" sz="1800" dirty="0" err="1" smtClean="0"/>
              <a:t>tmp</a:t>
            </a:r>
            <a:r>
              <a:rPr lang="it-IT" sz="1800" dirty="0" smtClean="0"/>
              <a:t> ;</a:t>
            </a:r>
          </a:p>
          <a:p>
            <a:r>
              <a:rPr lang="it-IT" sz="1800" dirty="0" smtClean="0"/>
              <a:t>}</a:t>
            </a:r>
            <a:endParaRPr lang="it-IT" sz="1800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342622" y="1167753"/>
            <a:ext cx="4585369" cy="26429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20000"/>
              </a:spcBef>
              <a:buFont typeface="Arial" charset="0"/>
              <a:buNone/>
            </a:pPr>
            <a:endParaRPr lang="en-US" sz="1800" dirty="0" smtClean="0">
              <a:latin typeface="+mn-lt"/>
              <a:ea typeface="+mn-ea"/>
              <a:cs typeface="+mn-cs"/>
            </a:endParaRPr>
          </a:p>
          <a:p>
            <a:pPr eaLnBrk="1" hangingPunct="1">
              <a:spcBef>
                <a:spcPct val="20000"/>
              </a:spcBef>
              <a:buFont typeface="Arial" charset="0"/>
              <a:buNone/>
            </a:pPr>
            <a:endParaRPr lang="en-US" sz="1800" dirty="0">
              <a:latin typeface="+mn-lt"/>
              <a:ea typeface="+mn-ea"/>
              <a:cs typeface="+mn-cs"/>
            </a:endParaRPr>
          </a:p>
          <a:p>
            <a:r>
              <a:rPr lang="en-US" sz="1800" dirty="0"/>
              <a:t>void </a:t>
            </a:r>
            <a:r>
              <a:rPr lang="en-US" sz="1800" dirty="0" err="1" smtClean="0"/>
              <a:t>flipVert</a:t>
            </a:r>
            <a:r>
              <a:rPr lang="en-US" sz="1800" dirty="0" smtClean="0"/>
              <a:t> </a:t>
            </a:r>
            <a:r>
              <a:rPr lang="en-US" sz="1800" dirty="0"/>
              <a:t>( PNG &amp; image </a:t>
            </a:r>
            <a:r>
              <a:rPr lang="en-US" sz="1800" dirty="0" smtClean="0"/>
              <a:t>){</a:t>
            </a:r>
            <a:endParaRPr lang="en-US" sz="1800" dirty="0"/>
          </a:p>
          <a:p>
            <a:r>
              <a:rPr lang="en-US" sz="1800" dirty="0" err="1"/>
              <a:t>RGBAPixel</a:t>
            </a:r>
            <a:r>
              <a:rPr lang="en-US" sz="1800" dirty="0"/>
              <a:t> </a:t>
            </a:r>
            <a:r>
              <a:rPr lang="en-US" sz="1800" dirty="0" err="1" smtClean="0"/>
              <a:t>tmp</a:t>
            </a:r>
            <a:r>
              <a:rPr lang="en-US" sz="1800" dirty="0" smtClean="0"/>
              <a:t> </a:t>
            </a:r>
            <a:r>
              <a:rPr lang="en-US" sz="1800" dirty="0"/>
              <a:t>;</a:t>
            </a:r>
          </a:p>
          <a:p>
            <a:endParaRPr lang="en-US" sz="1800" dirty="0" smtClean="0"/>
          </a:p>
          <a:p>
            <a:r>
              <a:rPr lang="en-US" sz="1800" dirty="0" smtClean="0"/>
              <a:t>for (</a:t>
            </a:r>
            <a:r>
              <a:rPr lang="en-US" sz="1800" dirty="0" err="1" smtClean="0"/>
              <a:t>int</a:t>
            </a:r>
            <a:r>
              <a:rPr lang="en-US" sz="1800" dirty="0" smtClean="0"/>
              <a:t> x=0; x&lt;width; x++)</a:t>
            </a:r>
          </a:p>
          <a:p>
            <a:r>
              <a:rPr lang="es-ES_tradnl" sz="1800" dirty="0" smtClean="0"/>
              <a:t>  </a:t>
            </a:r>
            <a:r>
              <a:rPr lang="es-ES_tradnl" sz="1800" dirty="0" err="1" smtClean="0"/>
              <a:t>for</a:t>
            </a:r>
            <a:r>
              <a:rPr lang="es-ES_tradnl" sz="1800" dirty="0" smtClean="0"/>
              <a:t> (</a:t>
            </a:r>
            <a:r>
              <a:rPr lang="es-ES_tradnl" sz="1800" dirty="0" err="1" smtClean="0"/>
              <a:t>int</a:t>
            </a:r>
            <a:r>
              <a:rPr lang="es-ES_tradnl" sz="1800" dirty="0" smtClean="0"/>
              <a:t> y =0; </a:t>
            </a:r>
            <a:r>
              <a:rPr lang="es-ES_tradnl" sz="1800" dirty="0" err="1" smtClean="0"/>
              <a:t>height</a:t>
            </a:r>
            <a:r>
              <a:rPr lang="es-ES_tradnl" sz="1800" dirty="0" smtClean="0"/>
              <a:t>/2; y++){</a:t>
            </a:r>
          </a:p>
          <a:p>
            <a:r>
              <a:rPr lang="es-ES_tradnl" sz="1800" dirty="0" smtClean="0"/>
              <a:t>     </a:t>
            </a:r>
            <a:r>
              <a:rPr lang="es-ES_tradnl" sz="1800" dirty="0" err="1" smtClean="0"/>
              <a:t>tmp</a:t>
            </a:r>
            <a:r>
              <a:rPr lang="es-ES_tradnl" sz="1800" dirty="0" smtClean="0"/>
              <a:t> </a:t>
            </a:r>
            <a:r>
              <a:rPr lang="es-ES_tradnl" sz="1800" dirty="0"/>
              <a:t>= </a:t>
            </a:r>
            <a:r>
              <a:rPr lang="es-ES_tradnl" sz="1800" dirty="0" err="1" smtClean="0"/>
              <a:t>image</a:t>
            </a:r>
            <a:r>
              <a:rPr lang="es-ES_tradnl" sz="1800" dirty="0" smtClean="0"/>
              <a:t>(</a:t>
            </a:r>
            <a:r>
              <a:rPr lang="es-ES_tradnl" sz="1800" dirty="0" err="1" smtClean="0"/>
              <a:t>x,y</a:t>
            </a:r>
            <a:r>
              <a:rPr lang="es-ES_tradnl" sz="1800" dirty="0" smtClean="0"/>
              <a:t>) </a:t>
            </a:r>
            <a:r>
              <a:rPr lang="es-ES_tradnl" sz="1800" dirty="0"/>
              <a:t>;</a:t>
            </a:r>
          </a:p>
          <a:p>
            <a:r>
              <a:rPr lang="es-ES_tradnl" sz="1800" dirty="0" smtClean="0"/>
              <a:t>     </a:t>
            </a:r>
            <a:r>
              <a:rPr lang="es-ES_tradnl" sz="1800" dirty="0" err="1" smtClean="0"/>
              <a:t>image</a:t>
            </a:r>
            <a:r>
              <a:rPr lang="es-ES_tradnl" sz="1800" dirty="0" smtClean="0"/>
              <a:t>(</a:t>
            </a:r>
            <a:r>
              <a:rPr lang="es-ES_tradnl" sz="1800" dirty="0" err="1" smtClean="0"/>
              <a:t>x,y</a:t>
            </a:r>
            <a:r>
              <a:rPr lang="es-ES_tradnl" sz="1800" dirty="0" smtClean="0"/>
              <a:t>) </a:t>
            </a:r>
            <a:r>
              <a:rPr lang="es-ES_tradnl" sz="1800" dirty="0"/>
              <a:t>= </a:t>
            </a:r>
            <a:r>
              <a:rPr lang="es-ES_tradnl" sz="1800" dirty="0" err="1" smtClean="0"/>
              <a:t>image</a:t>
            </a:r>
            <a:r>
              <a:rPr lang="es-ES_tradnl" sz="1800" dirty="0" smtClean="0"/>
              <a:t>(x,height-1-y) </a:t>
            </a:r>
            <a:r>
              <a:rPr lang="es-ES_tradnl" sz="1800" dirty="0"/>
              <a:t>;</a:t>
            </a:r>
          </a:p>
          <a:p>
            <a:r>
              <a:rPr lang="it-IT" sz="1800" dirty="0" smtClean="0"/>
              <a:t>     image(x-1-y,x) </a:t>
            </a:r>
            <a:r>
              <a:rPr lang="it-IT" sz="1800" dirty="0"/>
              <a:t>= </a:t>
            </a:r>
            <a:r>
              <a:rPr lang="it-IT" sz="1800" dirty="0" err="1" smtClean="0"/>
              <a:t>tmp</a:t>
            </a:r>
            <a:r>
              <a:rPr lang="it-IT" sz="1800" dirty="0" smtClean="0"/>
              <a:t> ;</a:t>
            </a:r>
          </a:p>
          <a:p>
            <a:r>
              <a:rPr lang="it-IT" sz="1800" dirty="0" smtClean="0"/>
              <a:t>}</a:t>
            </a:r>
            <a:endParaRPr lang="it-IT" sz="1800" dirty="0"/>
          </a:p>
        </p:txBody>
      </p:sp>
      <p:sp>
        <p:nvSpPr>
          <p:cNvPr id="3" name="TextBox 2"/>
          <p:cNvSpPr txBox="1"/>
          <p:nvPr/>
        </p:nvSpPr>
        <p:spPr>
          <a:xfrm>
            <a:off x="457200" y="4567095"/>
            <a:ext cx="3005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Time Sequential (</a:t>
            </a:r>
            <a:r>
              <a:rPr lang="en-US" dirty="0" err="1" smtClean="0">
                <a:solidFill>
                  <a:schemeClr val="tx2"/>
                </a:solidFill>
              </a:rPr>
              <a:t>Ts</a:t>
            </a:r>
            <a:r>
              <a:rPr lang="en-US" dirty="0" smtClean="0">
                <a:solidFill>
                  <a:schemeClr val="tx2"/>
                </a:solidFill>
              </a:rPr>
              <a:t>) = 0.44 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409952" y="4567095"/>
            <a:ext cx="2722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Time Parallel (</a:t>
            </a:r>
            <a:r>
              <a:rPr lang="en-US" dirty="0" err="1" smtClean="0">
                <a:solidFill>
                  <a:schemeClr val="tx2"/>
                </a:solidFill>
              </a:rPr>
              <a:t>Tp</a:t>
            </a:r>
            <a:r>
              <a:rPr lang="en-US" dirty="0" smtClean="0">
                <a:solidFill>
                  <a:schemeClr val="tx2"/>
                </a:solidFill>
              </a:rPr>
              <a:t>) = 0.07 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408144" y="5289139"/>
            <a:ext cx="3501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Speedup =           =           = 6.28 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746978" y="5108297"/>
            <a:ext cx="1441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tx2"/>
                </a:solidFill>
              </a:rPr>
              <a:t>Ts</a:t>
            </a:r>
            <a:r>
              <a:rPr lang="en-US" dirty="0" smtClean="0">
                <a:solidFill>
                  <a:schemeClr val="tx2"/>
                </a:solidFill>
              </a:rPr>
              <a:t>         0.44</a:t>
            </a:r>
            <a:endParaRPr lang="en-US" dirty="0">
              <a:solidFill>
                <a:schemeClr val="tx2"/>
              </a:solidFill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3746978" y="5506273"/>
            <a:ext cx="461027" cy="2879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753959" y="5509152"/>
            <a:ext cx="1416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tx2"/>
                </a:solidFill>
              </a:rPr>
              <a:t>Tp</a:t>
            </a:r>
            <a:r>
              <a:rPr lang="en-US" dirty="0" smtClean="0">
                <a:solidFill>
                  <a:schemeClr val="tx2"/>
                </a:solidFill>
              </a:rPr>
              <a:t>        0.07</a:t>
            </a:r>
            <a:endParaRPr lang="en-US" dirty="0">
              <a:solidFill>
                <a:schemeClr val="tx2"/>
              </a:solidFill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>
            <a:off x="4629046" y="5502854"/>
            <a:ext cx="461027" cy="2879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769416" y="5964417"/>
            <a:ext cx="7719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chemeClr val="accent3">
                    <a:lumMod val="75000"/>
                  </a:schemeClr>
                </a:solidFill>
              </a:rPr>
              <a:t>Code executed in </a:t>
            </a:r>
            <a:r>
              <a:rPr lang="en-US" i="1" dirty="0" err="1" smtClean="0">
                <a:solidFill>
                  <a:schemeClr val="accent3">
                    <a:lumMod val="75000"/>
                  </a:schemeClr>
                </a:solidFill>
              </a:rPr>
              <a:t>remlnx.ews.illinois.edu</a:t>
            </a:r>
            <a:r>
              <a:rPr lang="en-US" i="1" dirty="0" smtClean="0">
                <a:solidFill>
                  <a:schemeClr val="accent3">
                    <a:lumMod val="75000"/>
                  </a:schemeClr>
                </a:solidFill>
              </a:rPr>
              <a:t> (8 cores), running with 8 threads</a:t>
            </a:r>
            <a:endParaRPr lang="en-US" i="1" dirty="0">
              <a:solidFill>
                <a:schemeClr val="accent3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34419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of a Data Race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924708" y="2697371"/>
            <a:ext cx="11467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tx2"/>
                </a:solidFill>
              </a:rPr>
              <a:t>Thread 1</a:t>
            </a:r>
          </a:p>
          <a:p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546820" y="2697371"/>
            <a:ext cx="114676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tx2"/>
                </a:solidFill>
              </a:rPr>
              <a:t>Thread 2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2941614" y="1964105"/>
            <a:ext cx="2526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int</a:t>
            </a:r>
            <a:r>
              <a:rPr lang="en-US" dirty="0" smtClean="0"/>
              <a:t> </a:t>
            </a:r>
            <a:r>
              <a:rPr lang="en-US" dirty="0" err="1" smtClean="0"/>
              <a:t>shared_variable</a:t>
            </a:r>
            <a:r>
              <a:rPr lang="en-US" dirty="0"/>
              <a:t> </a:t>
            </a:r>
            <a:r>
              <a:rPr lang="en-US" dirty="0" smtClean="0"/>
              <a:t>=0;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4913977" y="3253388"/>
            <a:ext cx="248780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if (</a:t>
            </a:r>
            <a:r>
              <a:rPr lang="en-US" dirty="0" err="1" smtClean="0"/>
              <a:t>variable_shared</a:t>
            </a:r>
            <a:r>
              <a:rPr lang="en-US" dirty="0" smtClean="0"/>
              <a:t>!=5)</a:t>
            </a:r>
          </a:p>
          <a:p>
            <a:r>
              <a:rPr lang="en-US" dirty="0"/>
              <a:t> </a:t>
            </a:r>
            <a:r>
              <a:rPr lang="en-US" dirty="0" smtClean="0"/>
              <a:t> {</a:t>
            </a:r>
          </a:p>
          <a:p>
            <a:r>
              <a:rPr lang="en-US" dirty="0" smtClean="0"/>
              <a:t>    ………</a:t>
            </a:r>
            <a:endParaRPr lang="en-US" dirty="0"/>
          </a:p>
          <a:p>
            <a:r>
              <a:rPr lang="en-US" dirty="0" smtClean="0"/>
              <a:t>  }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1478825" y="3253388"/>
            <a:ext cx="2154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shared_variable</a:t>
            </a:r>
            <a:r>
              <a:rPr lang="en-US" dirty="0" smtClean="0"/>
              <a:t>=5;</a:t>
            </a:r>
            <a:endParaRPr lang="en-US" dirty="0"/>
          </a:p>
        </p:txBody>
      </p:sp>
      <p:sp>
        <p:nvSpPr>
          <p:cNvPr id="21" name="Folded Corner 20"/>
          <p:cNvSpPr/>
          <p:nvPr/>
        </p:nvSpPr>
        <p:spPr>
          <a:xfrm>
            <a:off x="1008180" y="2005321"/>
            <a:ext cx="7201289" cy="2712211"/>
          </a:xfrm>
          <a:prstGeom prst="foldedCorner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6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6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1008180" y="5237613"/>
            <a:ext cx="47012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tx2"/>
                </a:solidFill>
              </a:rPr>
              <a:t>Why are data races undesirable?</a:t>
            </a:r>
            <a:endParaRPr lang="en-US" sz="2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37801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itle 1"/>
          <p:cNvSpPr>
            <a:spLocks noGrp="1"/>
          </p:cNvSpPr>
          <p:nvPr>
            <p:ph type="title"/>
          </p:nvPr>
        </p:nvSpPr>
        <p:spPr>
          <a:xfrm>
            <a:off x="393836" y="349991"/>
            <a:ext cx="8229600" cy="1143000"/>
          </a:xfrm>
        </p:spPr>
        <p:txBody>
          <a:bodyPr/>
          <a:lstStyle/>
          <a:p>
            <a:r>
              <a:rPr lang="en-US" dirty="0" smtClean="0">
                <a:latin typeface="Times" charset="0"/>
                <a:ea typeface="ＭＳ Ｐゴシック" charset="0"/>
              </a:rPr>
              <a:t>Example</a:t>
            </a:r>
            <a:r>
              <a:rPr lang="en-US" dirty="0">
                <a:latin typeface="Times" charset="0"/>
                <a:ea typeface="ＭＳ Ｐゴシック" charset="0"/>
              </a:rPr>
              <a:t> </a:t>
            </a:r>
            <a:r>
              <a:rPr lang="en-US" dirty="0" smtClean="0">
                <a:latin typeface="Times" charset="0"/>
                <a:ea typeface="ＭＳ Ｐゴシック" charset="0"/>
              </a:rPr>
              <a:t>2</a:t>
            </a:r>
            <a:endParaRPr lang="en-US" dirty="0">
              <a:latin typeface="Times" charset="0"/>
              <a:ea typeface="ＭＳ Ｐゴシック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838300" y="2259999"/>
            <a:ext cx="614667" cy="505808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452967" y="2259999"/>
            <a:ext cx="614667" cy="505808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067634" y="2259999"/>
            <a:ext cx="614667" cy="505808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3682301" y="2259999"/>
            <a:ext cx="614667" cy="505808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4296968" y="2259999"/>
            <a:ext cx="614667" cy="505808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4911635" y="2261734"/>
            <a:ext cx="614667" cy="505808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5526302" y="2259999"/>
            <a:ext cx="614667" cy="505808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6140969" y="2261734"/>
            <a:ext cx="614667" cy="505808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/>
          <p:cNvSpPr/>
          <p:nvPr/>
        </p:nvSpPr>
        <p:spPr>
          <a:xfrm>
            <a:off x="1947126" y="2052117"/>
            <a:ext cx="570406" cy="397717"/>
          </a:xfrm>
          <a:custGeom>
            <a:avLst/>
            <a:gdLst>
              <a:gd name="connsiteX0" fmla="*/ 0 w 799208"/>
              <a:gd name="connsiteY0" fmla="*/ 354670 h 397717"/>
              <a:gd name="connsiteX1" fmla="*/ 193723 w 799208"/>
              <a:gd name="connsiteY1" fmla="*/ 31814 h 397717"/>
              <a:gd name="connsiteX2" fmla="*/ 721081 w 799208"/>
              <a:gd name="connsiteY2" fmla="*/ 53338 h 397717"/>
              <a:gd name="connsiteX3" fmla="*/ 796418 w 799208"/>
              <a:gd name="connsiteY3" fmla="*/ 397717 h 397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99208" h="397717">
                <a:moveTo>
                  <a:pt x="0" y="354670"/>
                </a:moveTo>
                <a:cubicBezTo>
                  <a:pt x="36771" y="218353"/>
                  <a:pt x="73543" y="82036"/>
                  <a:pt x="193723" y="31814"/>
                </a:cubicBezTo>
                <a:cubicBezTo>
                  <a:pt x="313903" y="-18408"/>
                  <a:pt x="620632" y="-7646"/>
                  <a:pt x="721081" y="53338"/>
                </a:cubicBezTo>
                <a:cubicBezTo>
                  <a:pt x="821530" y="114322"/>
                  <a:pt x="796418" y="397717"/>
                  <a:pt x="796418" y="397717"/>
                </a:cubicBezTo>
              </a:path>
            </a:pathLst>
          </a:custGeom>
          <a:ln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7"/>
          <p:cNvSpPr/>
          <p:nvPr/>
        </p:nvSpPr>
        <p:spPr>
          <a:xfrm>
            <a:off x="2789720" y="2061141"/>
            <a:ext cx="442144" cy="371048"/>
          </a:xfrm>
          <a:custGeom>
            <a:avLst/>
            <a:gdLst>
              <a:gd name="connsiteX0" fmla="*/ 0 w 799208"/>
              <a:gd name="connsiteY0" fmla="*/ 354670 h 397717"/>
              <a:gd name="connsiteX1" fmla="*/ 193723 w 799208"/>
              <a:gd name="connsiteY1" fmla="*/ 31814 h 397717"/>
              <a:gd name="connsiteX2" fmla="*/ 721081 w 799208"/>
              <a:gd name="connsiteY2" fmla="*/ 53338 h 397717"/>
              <a:gd name="connsiteX3" fmla="*/ 796418 w 799208"/>
              <a:gd name="connsiteY3" fmla="*/ 397717 h 397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99208" h="397717">
                <a:moveTo>
                  <a:pt x="0" y="354670"/>
                </a:moveTo>
                <a:cubicBezTo>
                  <a:pt x="36771" y="218353"/>
                  <a:pt x="73543" y="82036"/>
                  <a:pt x="193723" y="31814"/>
                </a:cubicBezTo>
                <a:cubicBezTo>
                  <a:pt x="313903" y="-18408"/>
                  <a:pt x="620632" y="-7646"/>
                  <a:pt x="721081" y="53338"/>
                </a:cubicBezTo>
                <a:cubicBezTo>
                  <a:pt x="821530" y="114322"/>
                  <a:pt x="796418" y="397717"/>
                  <a:pt x="796418" y="397717"/>
                </a:cubicBezTo>
              </a:path>
            </a:pathLst>
          </a:custGeom>
          <a:ln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8"/>
          <p:cNvSpPr/>
          <p:nvPr/>
        </p:nvSpPr>
        <p:spPr>
          <a:xfrm>
            <a:off x="3507682" y="2050850"/>
            <a:ext cx="452021" cy="397717"/>
          </a:xfrm>
          <a:custGeom>
            <a:avLst/>
            <a:gdLst>
              <a:gd name="connsiteX0" fmla="*/ 0 w 799208"/>
              <a:gd name="connsiteY0" fmla="*/ 354670 h 397717"/>
              <a:gd name="connsiteX1" fmla="*/ 193723 w 799208"/>
              <a:gd name="connsiteY1" fmla="*/ 31814 h 397717"/>
              <a:gd name="connsiteX2" fmla="*/ 721081 w 799208"/>
              <a:gd name="connsiteY2" fmla="*/ 53338 h 397717"/>
              <a:gd name="connsiteX3" fmla="*/ 796418 w 799208"/>
              <a:gd name="connsiteY3" fmla="*/ 397717 h 397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99208" h="397717">
                <a:moveTo>
                  <a:pt x="0" y="354670"/>
                </a:moveTo>
                <a:cubicBezTo>
                  <a:pt x="36771" y="218353"/>
                  <a:pt x="73543" y="82036"/>
                  <a:pt x="193723" y="31814"/>
                </a:cubicBezTo>
                <a:cubicBezTo>
                  <a:pt x="313903" y="-18408"/>
                  <a:pt x="620632" y="-7646"/>
                  <a:pt x="721081" y="53338"/>
                </a:cubicBezTo>
                <a:cubicBezTo>
                  <a:pt x="821530" y="114322"/>
                  <a:pt x="796418" y="397717"/>
                  <a:pt x="796418" y="397717"/>
                </a:cubicBezTo>
              </a:path>
            </a:pathLst>
          </a:custGeom>
          <a:ln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9"/>
          <p:cNvSpPr/>
          <p:nvPr/>
        </p:nvSpPr>
        <p:spPr>
          <a:xfrm>
            <a:off x="4196475" y="2040088"/>
            <a:ext cx="419734" cy="397717"/>
          </a:xfrm>
          <a:custGeom>
            <a:avLst/>
            <a:gdLst>
              <a:gd name="connsiteX0" fmla="*/ 0 w 799208"/>
              <a:gd name="connsiteY0" fmla="*/ 354670 h 397717"/>
              <a:gd name="connsiteX1" fmla="*/ 193723 w 799208"/>
              <a:gd name="connsiteY1" fmla="*/ 31814 h 397717"/>
              <a:gd name="connsiteX2" fmla="*/ 721081 w 799208"/>
              <a:gd name="connsiteY2" fmla="*/ 53338 h 397717"/>
              <a:gd name="connsiteX3" fmla="*/ 796418 w 799208"/>
              <a:gd name="connsiteY3" fmla="*/ 397717 h 397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99208" h="397717">
                <a:moveTo>
                  <a:pt x="0" y="354670"/>
                </a:moveTo>
                <a:cubicBezTo>
                  <a:pt x="36771" y="218353"/>
                  <a:pt x="73543" y="82036"/>
                  <a:pt x="193723" y="31814"/>
                </a:cubicBezTo>
                <a:cubicBezTo>
                  <a:pt x="313903" y="-18408"/>
                  <a:pt x="620632" y="-7646"/>
                  <a:pt x="721081" y="53338"/>
                </a:cubicBezTo>
                <a:cubicBezTo>
                  <a:pt x="821530" y="114322"/>
                  <a:pt x="796418" y="397717"/>
                  <a:pt x="796418" y="397717"/>
                </a:cubicBezTo>
              </a:path>
            </a:pathLst>
          </a:custGeom>
          <a:ln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20"/>
          <p:cNvSpPr/>
          <p:nvPr/>
        </p:nvSpPr>
        <p:spPr>
          <a:xfrm>
            <a:off x="4809932" y="2046177"/>
            <a:ext cx="419733" cy="397717"/>
          </a:xfrm>
          <a:custGeom>
            <a:avLst/>
            <a:gdLst>
              <a:gd name="connsiteX0" fmla="*/ 0 w 799208"/>
              <a:gd name="connsiteY0" fmla="*/ 354670 h 397717"/>
              <a:gd name="connsiteX1" fmla="*/ 193723 w 799208"/>
              <a:gd name="connsiteY1" fmla="*/ 31814 h 397717"/>
              <a:gd name="connsiteX2" fmla="*/ 721081 w 799208"/>
              <a:gd name="connsiteY2" fmla="*/ 53338 h 397717"/>
              <a:gd name="connsiteX3" fmla="*/ 796418 w 799208"/>
              <a:gd name="connsiteY3" fmla="*/ 397717 h 397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99208" h="397717">
                <a:moveTo>
                  <a:pt x="0" y="354670"/>
                </a:moveTo>
                <a:cubicBezTo>
                  <a:pt x="36771" y="218353"/>
                  <a:pt x="73543" y="82036"/>
                  <a:pt x="193723" y="31814"/>
                </a:cubicBezTo>
                <a:cubicBezTo>
                  <a:pt x="313903" y="-18408"/>
                  <a:pt x="620632" y="-7646"/>
                  <a:pt x="721081" y="53338"/>
                </a:cubicBezTo>
                <a:cubicBezTo>
                  <a:pt x="821530" y="114322"/>
                  <a:pt x="796418" y="397717"/>
                  <a:pt x="796418" y="397717"/>
                </a:cubicBezTo>
              </a:path>
            </a:pathLst>
          </a:custGeom>
          <a:ln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/>
          <p:cNvSpPr/>
          <p:nvPr/>
        </p:nvSpPr>
        <p:spPr>
          <a:xfrm>
            <a:off x="5423388" y="2046177"/>
            <a:ext cx="333635" cy="397717"/>
          </a:xfrm>
          <a:custGeom>
            <a:avLst/>
            <a:gdLst>
              <a:gd name="connsiteX0" fmla="*/ 0 w 799208"/>
              <a:gd name="connsiteY0" fmla="*/ 354670 h 397717"/>
              <a:gd name="connsiteX1" fmla="*/ 193723 w 799208"/>
              <a:gd name="connsiteY1" fmla="*/ 31814 h 397717"/>
              <a:gd name="connsiteX2" fmla="*/ 721081 w 799208"/>
              <a:gd name="connsiteY2" fmla="*/ 53338 h 397717"/>
              <a:gd name="connsiteX3" fmla="*/ 796418 w 799208"/>
              <a:gd name="connsiteY3" fmla="*/ 397717 h 397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99208" h="397717">
                <a:moveTo>
                  <a:pt x="0" y="354670"/>
                </a:moveTo>
                <a:cubicBezTo>
                  <a:pt x="36771" y="218353"/>
                  <a:pt x="73543" y="82036"/>
                  <a:pt x="193723" y="31814"/>
                </a:cubicBezTo>
                <a:cubicBezTo>
                  <a:pt x="313903" y="-18408"/>
                  <a:pt x="620632" y="-7646"/>
                  <a:pt x="721081" y="53338"/>
                </a:cubicBezTo>
                <a:cubicBezTo>
                  <a:pt x="821530" y="114322"/>
                  <a:pt x="796418" y="397717"/>
                  <a:pt x="796418" y="397717"/>
                </a:cubicBezTo>
              </a:path>
            </a:pathLst>
          </a:custGeom>
          <a:ln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22"/>
          <p:cNvSpPr/>
          <p:nvPr/>
        </p:nvSpPr>
        <p:spPr>
          <a:xfrm>
            <a:off x="6047607" y="2056992"/>
            <a:ext cx="441260" cy="396719"/>
          </a:xfrm>
          <a:custGeom>
            <a:avLst/>
            <a:gdLst>
              <a:gd name="connsiteX0" fmla="*/ 0 w 799208"/>
              <a:gd name="connsiteY0" fmla="*/ 354670 h 397717"/>
              <a:gd name="connsiteX1" fmla="*/ 193723 w 799208"/>
              <a:gd name="connsiteY1" fmla="*/ 31814 h 397717"/>
              <a:gd name="connsiteX2" fmla="*/ 721081 w 799208"/>
              <a:gd name="connsiteY2" fmla="*/ 53338 h 397717"/>
              <a:gd name="connsiteX3" fmla="*/ 796418 w 799208"/>
              <a:gd name="connsiteY3" fmla="*/ 397717 h 397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99208" h="397717">
                <a:moveTo>
                  <a:pt x="0" y="354670"/>
                </a:moveTo>
                <a:cubicBezTo>
                  <a:pt x="36771" y="218353"/>
                  <a:pt x="73543" y="82036"/>
                  <a:pt x="193723" y="31814"/>
                </a:cubicBezTo>
                <a:cubicBezTo>
                  <a:pt x="313903" y="-18408"/>
                  <a:pt x="620632" y="-7646"/>
                  <a:pt x="721081" y="53338"/>
                </a:cubicBezTo>
                <a:cubicBezTo>
                  <a:pt x="821530" y="114322"/>
                  <a:pt x="796418" y="397717"/>
                  <a:pt x="796418" y="397717"/>
                </a:cubicBezTo>
              </a:path>
            </a:pathLst>
          </a:custGeom>
          <a:ln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27"/>
          <p:cNvGrpSpPr/>
          <p:nvPr/>
        </p:nvGrpSpPr>
        <p:grpSpPr>
          <a:xfrm>
            <a:off x="2323819" y="1601807"/>
            <a:ext cx="568402" cy="658192"/>
            <a:chOff x="2195529" y="1397329"/>
            <a:chExt cx="568402" cy="658192"/>
          </a:xfrm>
        </p:grpSpPr>
        <p:sp>
          <p:nvSpPr>
            <p:cNvPr id="24" name="Oval 23"/>
            <p:cNvSpPr/>
            <p:nvPr/>
          </p:nvSpPr>
          <p:spPr>
            <a:xfrm>
              <a:off x="2195529" y="1417638"/>
              <a:ext cx="568402" cy="349023"/>
            </a:xfrm>
            <a:prstGeom prst="ellipse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267953" y="1397329"/>
              <a:ext cx="4688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+ 1</a:t>
              </a:r>
              <a:endParaRPr lang="en-US" dirty="0"/>
            </a:p>
          </p:txBody>
        </p:sp>
        <p:cxnSp>
          <p:nvCxnSpPr>
            <p:cNvPr id="27" name="Straight Arrow Connector 26"/>
            <p:cNvCxnSpPr>
              <a:stCxn id="8" idx="2"/>
            </p:cNvCxnSpPr>
            <p:nvPr/>
          </p:nvCxnSpPr>
          <p:spPr>
            <a:xfrm>
              <a:off x="2502359" y="1766661"/>
              <a:ext cx="508" cy="28886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3067634" y="1600611"/>
            <a:ext cx="568402" cy="658192"/>
            <a:chOff x="2195529" y="1397329"/>
            <a:chExt cx="568402" cy="658192"/>
          </a:xfrm>
        </p:grpSpPr>
        <p:sp>
          <p:nvSpPr>
            <p:cNvPr id="33" name="Oval 32"/>
            <p:cNvSpPr/>
            <p:nvPr/>
          </p:nvSpPr>
          <p:spPr>
            <a:xfrm>
              <a:off x="2195529" y="1417638"/>
              <a:ext cx="568402" cy="349023"/>
            </a:xfrm>
            <a:prstGeom prst="ellipse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2267953" y="1397329"/>
              <a:ext cx="4688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+ 1</a:t>
              </a:r>
              <a:endParaRPr lang="en-US" dirty="0"/>
            </a:p>
          </p:txBody>
        </p:sp>
        <p:cxnSp>
          <p:nvCxnSpPr>
            <p:cNvPr id="35" name="Straight Arrow Connector 34"/>
            <p:cNvCxnSpPr>
              <a:stCxn id="34" idx="2"/>
            </p:cNvCxnSpPr>
            <p:nvPr/>
          </p:nvCxnSpPr>
          <p:spPr>
            <a:xfrm>
              <a:off x="2502359" y="1766661"/>
              <a:ext cx="508" cy="28886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/>
          <p:cNvGrpSpPr/>
          <p:nvPr/>
        </p:nvGrpSpPr>
        <p:grpSpPr>
          <a:xfrm>
            <a:off x="3760852" y="1600611"/>
            <a:ext cx="568402" cy="658192"/>
            <a:chOff x="2195529" y="1397329"/>
            <a:chExt cx="568402" cy="658192"/>
          </a:xfrm>
        </p:grpSpPr>
        <p:sp>
          <p:nvSpPr>
            <p:cNvPr id="38" name="Oval 37"/>
            <p:cNvSpPr/>
            <p:nvPr/>
          </p:nvSpPr>
          <p:spPr>
            <a:xfrm>
              <a:off x="2195529" y="1417638"/>
              <a:ext cx="568402" cy="349023"/>
            </a:xfrm>
            <a:prstGeom prst="ellipse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2267953" y="1397329"/>
              <a:ext cx="4688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+ 1</a:t>
              </a:r>
              <a:endParaRPr lang="en-US" dirty="0"/>
            </a:p>
          </p:txBody>
        </p:sp>
        <p:cxnSp>
          <p:nvCxnSpPr>
            <p:cNvPr id="40" name="Straight Arrow Connector 39"/>
            <p:cNvCxnSpPr>
              <a:stCxn id="39" idx="2"/>
            </p:cNvCxnSpPr>
            <p:nvPr/>
          </p:nvCxnSpPr>
          <p:spPr>
            <a:xfrm>
              <a:off x="2502359" y="1766661"/>
              <a:ext cx="508" cy="28886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4434975" y="1600611"/>
            <a:ext cx="568402" cy="658192"/>
            <a:chOff x="2195529" y="1397329"/>
            <a:chExt cx="568402" cy="658192"/>
          </a:xfrm>
        </p:grpSpPr>
        <p:sp>
          <p:nvSpPr>
            <p:cNvPr id="42" name="Oval 41"/>
            <p:cNvSpPr/>
            <p:nvPr/>
          </p:nvSpPr>
          <p:spPr>
            <a:xfrm>
              <a:off x="2195529" y="1417638"/>
              <a:ext cx="568402" cy="349023"/>
            </a:xfrm>
            <a:prstGeom prst="ellipse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2267953" y="1397329"/>
              <a:ext cx="4688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+ 1</a:t>
              </a:r>
              <a:endParaRPr lang="en-US" dirty="0"/>
            </a:p>
          </p:txBody>
        </p:sp>
        <p:cxnSp>
          <p:nvCxnSpPr>
            <p:cNvPr id="44" name="Straight Arrow Connector 43"/>
            <p:cNvCxnSpPr>
              <a:stCxn id="43" idx="2"/>
            </p:cNvCxnSpPr>
            <p:nvPr/>
          </p:nvCxnSpPr>
          <p:spPr>
            <a:xfrm>
              <a:off x="2502359" y="1766661"/>
              <a:ext cx="508" cy="28886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/>
          <p:cNvGrpSpPr/>
          <p:nvPr/>
        </p:nvGrpSpPr>
        <p:grpSpPr>
          <a:xfrm>
            <a:off x="5042874" y="1600611"/>
            <a:ext cx="568402" cy="658192"/>
            <a:chOff x="2195529" y="1397329"/>
            <a:chExt cx="568402" cy="658192"/>
          </a:xfrm>
        </p:grpSpPr>
        <p:sp>
          <p:nvSpPr>
            <p:cNvPr id="46" name="Oval 45"/>
            <p:cNvSpPr/>
            <p:nvPr/>
          </p:nvSpPr>
          <p:spPr>
            <a:xfrm>
              <a:off x="2195529" y="1417638"/>
              <a:ext cx="568402" cy="349023"/>
            </a:xfrm>
            <a:prstGeom prst="ellipse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2267953" y="1397329"/>
              <a:ext cx="4688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+ 1</a:t>
              </a:r>
              <a:endParaRPr lang="en-US" dirty="0"/>
            </a:p>
          </p:txBody>
        </p:sp>
        <p:cxnSp>
          <p:nvCxnSpPr>
            <p:cNvPr id="48" name="Straight Arrow Connector 47"/>
            <p:cNvCxnSpPr>
              <a:stCxn id="47" idx="2"/>
            </p:cNvCxnSpPr>
            <p:nvPr/>
          </p:nvCxnSpPr>
          <p:spPr>
            <a:xfrm>
              <a:off x="2502359" y="1766661"/>
              <a:ext cx="508" cy="28886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/>
          <p:cNvGrpSpPr/>
          <p:nvPr/>
        </p:nvGrpSpPr>
        <p:grpSpPr>
          <a:xfrm>
            <a:off x="5611276" y="1620920"/>
            <a:ext cx="568402" cy="658192"/>
            <a:chOff x="2195529" y="1397329"/>
            <a:chExt cx="568402" cy="658192"/>
          </a:xfrm>
        </p:grpSpPr>
        <p:sp>
          <p:nvSpPr>
            <p:cNvPr id="50" name="Oval 49"/>
            <p:cNvSpPr/>
            <p:nvPr/>
          </p:nvSpPr>
          <p:spPr>
            <a:xfrm>
              <a:off x="2195529" y="1417638"/>
              <a:ext cx="568402" cy="349023"/>
            </a:xfrm>
            <a:prstGeom prst="ellipse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2267953" y="1397329"/>
              <a:ext cx="4688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+ 1</a:t>
              </a:r>
              <a:endParaRPr lang="en-US" dirty="0"/>
            </a:p>
          </p:txBody>
        </p:sp>
        <p:cxnSp>
          <p:nvCxnSpPr>
            <p:cNvPr id="52" name="Straight Arrow Connector 51"/>
            <p:cNvCxnSpPr>
              <a:stCxn id="51" idx="2"/>
            </p:cNvCxnSpPr>
            <p:nvPr/>
          </p:nvCxnSpPr>
          <p:spPr>
            <a:xfrm>
              <a:off x="2502359" y="1766661"/>
              <a:ext cx="508" cy="28886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oup 52"/>
          <p:cNvGrpSpPr/>
          <p:nvPr/>
        </p:nvGrpSpPr>
        <p:grpSpPr>
          <a:xfrm>
            <a:off x="6299098" y="1593279"/>
            <a:ext cx="568402" cy="658192"/>
            <a:chOff x="2195529" y="1397329"/>
            <a:chExt cx="568402" cy="658192"/>
          </a:xfrm>
        </p:grpSpPr>
        <p:sp>
          <p:nvSpPr>
            <p:cNvPr id="54" name="Oval 53"/>
            <p:cNvSpPr/>
            <p:nvPr/>
          </p:nvSpPr>
          <p:spPr>
            <a:xfrm>
              <a:off x="2195529" y="1417638"/>
              <a:ext cx="568402" cy="349023"/>
            </a:xfrm>
            <a:prstGeom prst="ellipse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2267953" y="1397329"/>
              <a:ext cx="4688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+ 1</a:t>
              </a:r>
              <a:endParaRPr lang="en-US" dirty="0"/>
            </a:p>
          </p:txBody>
        </p:sp>
        <p:cxnSp>
          <p:nvCxnSpPr>
            <p:cNvPr id="56" name="Straight Arrow Connector 55"/>
            <p:cNvCxnSpPr>
              <a:stCxn id="55" idx="2"/>
            </p:cNvCxnSpPr>
            <p:nvPr/>
          </p:nvCxnSpPr>
          <p:spPr>
            <a:xfrm>
              <a:off x="2502359" y="1766661"/>
              <a:ext cx="508" cy="28886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843936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itle 1"/>
          <p:cNvSpPr>
            <a:spLocks noGrp="1"/>
          </p:cNvSpPr>
          <p:nvPr>
            <p:ph type="title"/>
          </p:nvPr>
        </p:nvSpPr>
        <p:spPr>
          <a:xfrm>
            <a:off x="393836" y="349991"/>
            <a:ext cx="8229600" cy="1143000"/>
          </a:xfrm>
        </p:spPr>
        <p:txBody>
          <a:bodyPr/>
          <a:lstStyle/>
          <a:p>
            <a:r>
              <a:rPr lang="en-US" dirty="0" smtClean="0">
                <a:latin typeface="Times" charset="0"/>
                <a:ea typeface="ＭＳ Ｐゴシック" charset="0"/>
              </a:rPr>
              <a:t>Example</a:t>
            </a:r>
            <a:r>
              <a:rPr lang="en-US" dirty="0">
                <a:latin typeface="Times" charset="0"/>
                <a:ea typeface="ＭＳ Ｐゴシック" charset="0"/>
              </a:rPr>
              <a:t> </a:t>
            </a:r>
            <a:r>
              <a:rPr lang="en-US" dirty="0" smtClean="0">
                <a:latin typeface="Times" charset="0"/>
                <a:ea typeface="ＭＳ Ｐゴシック" charset="0"/>
              </a:rPr>
              <a:t>2</a:t>
            </a:r>
            <a:endParaRPr lang="en-US" dirty="0">
              <a:latin typeface="Times" charset="0"/>
              <a:ea typeface="ＭＳ Ｐゴシック" charset="0"/>
            </a:endParaRPr>
          </a:p>
        </p:txBody>
      </p:sp>
      <p:sp>
        <p:nvSpPr>
          <p:cNvPr id="16387" name="Content Placeholder 2"/>
          <p:cNvSpPr txBox="1">
            <a:spLocks/>
          </p:cNvSpPr>
          <p:nvPr/>
        </p:nvSpPr>
        <p:spPr bwMode="auto">
          <a:xfrm>
            <a:off x="1864509" y="4010048"/>
            <a:ext cx="50292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20000"/>
              </a:spcBef>
              <a:buFont typeface="Arial" charset="0"/>
              <a:buNone/>
            </a:pPr>
            <a:r>
              <a:rPr lang="en-US" dirty="0">
                <a:latin typeface="+mn-lt"/>
                <a:ea typeface="+mn-ea"/>
                <a:cs typeface="+mn-cs"/>
              </a:rPr>
              <a:t>for (</a:t>
            </a:r>
            <a:r>
              <a:rPr lang="en-US" dirty="0" err="1">
                <a:latin typeface="+mn-lt"/>
                <a:ea typeface="+mn-ea"/>
                <a:cs typeface="+mn-cs"/>
              </a:rPr>
              <a:t>int</a:t>
            </a:r>
            <a:r>
              <a:rPr lang="en-US" dirty="0">
                <a:latin typeface="+mn-lt"/>
                <a:ea typeface="+mn-ea"/>
                <a:cs typeface="+mn-cs"/>
              </a:rPr>
              <a:t> </a:t>
            </a:r>
            <a:r>
              <a:rPr lang="en-US" dirty="0" err="1">
                <a:latin typeface="+mn-lt"/>
                <a:ea typeface="+mn-ea"/>
                <a:cs typeface="+mn-cs"/>
              </a:rPr>
              <a:t>i</a:t>
            </a:r>
            <a:r>
              <a:rPr lang="en-US" dirty="0">
                <a:latin typeface="+mn-lt"/>
                <a:ea typeface="+mn-ea"/>
                <a:cs typeface="+mn-cs"/>
              </a:rPr>
              <a:t>=1; </a:t>
            </a:r>
            <a:r>
              <a:rPr lang="en-US" dirty="0" err="1">
                <a:latin typeface="+mn-lt"/>
                <a:ea typeface="+mn-ea"/>
                <a:cs typeface="+mn-cs"/>
              </a:rPr>
              <a:t>i</a:t>
            </a:r>
            <a:r>
              <a:rPr lang="en-US" dirty="0">
                <a:latin typeface="+mn-lt"/>
                <a:ea typeface="+mn-ea"/>
                <a:cs typeface="+mn-cs"/>
              </a:rPr>
              <a:t>&lt;n; </a:t>
            </a:r>
            <a:r>
              <a:rPr lang="en-US" dirty="0" err="1">
                <a:latin typeface="+mn-lt"/>
                <a:ea typeface="+mn-ea"/>
                <a:cs typeface="+mn-cs"/>
              </a:rPr>
              <a:t>i</a:t>
            </a:r>
            <a:r>
              <a:rPr lang="en-US" dirty="0">
                <a:latin typeface="+mn-lt"/>
                <a:ea typeface="+mn-ea"/>
                <a:cs typeface="+mn-cs"/>
              </a:rPr>
              <a:t>++)</a:t>
            </a:r>
          </a:p>
          <a:p>
            <a:pPr eaLnBrk="1" hangingPunct="1">
              <a:spcBef>
                <a:spcPct val="20000"/>
              </a:spcBef>
              <a:buFont typeface="Arial" charset="0"/>
              <a:buNone/>
            </a:pPr>
            <a:r>
              <a:rPr lang="en-US" dirty="0">
                <a:latin typeface="+mn-lt"/>
                <a:ea typeface="+mn-ea"/>
                <a:cs typeface="+mn-cs"/>
              </a:rPr>
              <a:t>   a[</a:t>
            </a:r>
            <a:r>
              <a:rPr lang="en-US" dirty="0" err="1">
                <a:latin typeface="+mn-lt"/>
                <a:ea typeface="+mn-ea"/>
                <a:cs typeface="+mn-cs"/>
              </a:rPr>
              <a:t>i</a:t>
            </a:r>
            <a:r>
              <a:rPr lang="en-US" dirty="0">
                <a:latin typeface="+mn-lt"/>
                <a:ea typeface="+mn-ea"/>
                <a:cs typeface="+mn-cs"/>
              </a:rPr>
              <a:t>] = a[i-1] + 1;</a:t>
            </a:r>
          </a:p>
          <a:p>
            <a:pPr algn="ctr" eaLnBrk="1" hangingPunct="1">
              <a:spcBef>
                <a:spcPct val="20000"/>
              </a:spcBef>
              <a:buFont typeface="Arial" charset="0"/>
              <a:buNone/>
            </a:pPr>
            <a:endParaRPr lang="en-US" sz="2000" dirty="0">
              <a:solidFill>
                <a:srgbClr val="3366FF"/>
              </a:solidFill>
              <a:latin typeface="Courier" charset="0"/>
              <a:cs typeface="Courier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827538" y="2259999"/>
            <a:ext cx="614667" cy="505808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442205" y="2259999"/>
            <a:ext cx="614667" cy="505808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056872" y="2259999"/>
            <a:ext cx="614667" cy="505808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3671539" y="2259999"/>
            <a:ext cx="614667" cy="505808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4286206" y="2259999"/>
            <a:ext cx="614667" cy="505808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4900873" y="2261734"/>
            <a:ext cx="614667" cy="505808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5515540" y="2259999"/>
            <a:ext cx="614667" cy="505808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6130207" y="2261734"/>
            <a:ext cx="614667" cy="505808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/>
          <p:cNvSpPr/>
          <p:nvPr/>
        </p:nvSpPr>
        <p:spPr>
          <a:xfrm>
            <a:off x="1936364" y="2052117"/>
            <a:ext cx="570406" cy="397717"/>
          </a:xfrm>
          <a:custGeom>
            <a:avLst/>
            <a:gdLst>
              <a:gd name="connsiteX0" fmla="*/ 0 w 799208"/>
              <a:gd name="connsiteY0" fmla="*/ 354670 h 397717"/>
              <a:gd name="connsiteX1" fmla="*/ 193723 w 799208"/>
              <a:gd name="connsiteY1" fmla="*/ 31814 h 397717"/>
              <a:gd name="connsiteX2" fmla="*/ 721081 w 799208"/>
              <a:gd name="connsiteY2" fmla="*/ 53338 h 397717"/>
              <a:gd name="connsiteX3" fmla="*/ 796418 w 799208"/>
              <a:gd name="connsiteY3" fmla="*/ 397717 h 397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99208" h="397717">
                <a:moveTo>
                  <a:pt x="0" y="354670"/>
                </a:moveTo>
                <a:cubicBezTo>
                  <a:pt x="36771" y="218353"/>
                  <a:pt x="73543" y="82036"/>
                  <a:pt x="193723" y="31814"/>
                </a:cubicBezTo>
                <a:cubicBezTo>
                  <a:pt x="313903" y="-18408"/>
                  <a:pt x="620632" y="-7646"/>
                  <a:pt x="721081" y="53338"/>
                </a:cubicBezTo>
                <a:cubicBezTo>
                  <a:pt x="821530" y="114322"/>
                  <a:pt x="796418" y="397717"/>
                  <a:pt x="796418" y="397717"/>
                </a:cubicBezTo>
              </a:path>
            </a:pathLst>
          </a:custGeom>
          <a:ln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7"/>
          <p:cNvSpPr/>
          <p:nvPr/>
        </p:nvSpPr>
        <p:spPr>
          <a:xfrm>
            <a:off x="2778958" y="2061141"/>
            <a:ext cx="442144" cy="371048"/>
          </a:xfrm>
          <a:custGeom>
            <a:avLst/>
            <a:gdLst>
              <a:gd name="connsiteX0" fmla="*/ 0 w 799208"/>
              <a:gd name="connsiteY0" fmla="*/ 354670 h 397717"/>
              <a:gd name="connsiteX1" fmla="*/ 193723 w 799208"/>
              <a:gd name="connsiteY1" fmla="*/ 31814 h 397717"/>
              <a:gd name="connsiteX2" fmla="*/ 721081 w 799208"/>
              <a:gd name="connsiteY2" fmla="*/ 53338 h 397717"/>
              <a:gd name="connsiteX3" fmla="*/ 796418 w 799208"/>
              <a:gd name="connsiteY3" fmla="*/ 397717 h 397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99208" h="397717">
                <a:moveTo>
                  <a:pt x="0" y="354670"/>
                </a:moveTo>
                <a:cubicBezTo>
                  <a:pt x="36771" y="218353"/>
                  <a:pt x="73543" y="82036"/>
                  <a:pt x="193723" y="31814"/>
                </a:cubicBezTo>
                <a:cubicBezTo>
                  <a:pt x="313903" y="-18408"/>
                  <a:pt x="620632" y="-7646"/>
                  <a:pt x="721081" y="53338"/>
                </a:cubicBezTo>
                <a:cubicBezTo>
                  <a:pt x="821530" y="114322"/>
                  <a:pt x="796418" y="397717"/>
                  <a:pt x="796418" y="397717"/>
                </a:cubicBezTo>
              </a:path>
            </a:pathLst>
          </a:custGeom>
          <a:ln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8"/>
          <p:cNvSpPr/>
          <p:nvPr/>
        </p:nvSpPr>
        <p:spPr>
          <a:xfrm>
            <a:off x="3496920" y="2050850"/>
            <a:ext cx="452021" cy="397717"/>
          </a:xfrm>
          <a:custGeom>
            <a:avLst/>
            <a:gdLst>
              <a:gd name="connsiteX0" fmla="*/ 0 w 799208"/>
              <a:gd name="connsiteY0" fmla="*/ 354670 h 397717"/>
              <a:gd name="connsiteX1" fmla="*/ 193723 w 799208"/>
              <a:gd name="connsiteY1" fmla="*/ 31814 h 397717"/>
              <a:gd name="connsiteX2" fmla="*/ 721081 w 799208"/>
              <a:gd name="connsiteY2" fmla="*/ 53338 h 397717"/>
              <a:gd name="connsiteX3" fmla="*/ 796418 w 799208"/>
              <a:gd name="connsiteY3" fmla="*/ 397717 h 397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99208" h="397717">
                <a:moveTo>
                  <a:pt x="0" y="354670"/>
                </a:moveTo>
                <a:cubicBezTo>
                  <a:pt x="36771" y="218353"/>
                  <a:pt x="73543" y="82036"/>
                  <a:pt x="193723" y="31814"/>
                </a:cubicBezTo>
                <a:cubicBezTo>
                  <a:pt x="313903" y="-18408"/>
                  <a:pt x="620632" y="-7646"/>
                  <a:pt x="721081" y="53338"/>
                </a:cubicBezTo>
                <a:cubicBezTo>
                  <a:pt x="821530" y="114322"/>
                  <a:pt x="796418" y="397717"/>
                  <a:pt x="796418" y="397717"/>
                </a:cubicBezTo>
              </a:path>
            </a:pathLst>
          </a:custGeom>
          <a:ln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9"/>
          <p:cNvSpPr/>
          <p:nvPr/>
        </p:nvSpPr>
        <p:spPr>
          <a:xfrm>
            <a:off x="4185713" y="2040088"/>
            <a:ext cx="419734" cy="397717"/>
          </a:xfrm>
          <a:custGeom>
            <a:avLst/>
            <a:gdLst>
              <a:gd name="connsiteX0" fmla="*/ 0 w 799208"/>
              <a:gd name="connsiteY0" fmla="*/ 354670 h 397717"/>
              <a:gd name="connsiteX1" fmla="*/ 193723 w 799208"/>
              <a:gd name="connsiteY1" fmla="*/ 31814 h 397717"/>
              <a:gd name="connsiteX2" fmla="*/ 721081 w 799208"/>
              <a:gd name="connsiteY2" fmla="*/ 53338 h 397717"/>
              <a:gd name="connsiteX3" fmla="*/ 796418 w 799208"/>
              <a:gd name="connsiteY3" fmla="*/ 397717 h 397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99208" h="397717">
                <a:moveTo>
                  <a:pt x="0" y="354670"/>
                </a:moveTo>
                <a:cubicBezTo>
                  <a:pt x="36771" y="218353"/>
                  <a:pt x="73543" y="82036"/>
                  <a:pt x="193723" y="31814"/>
                </a:cubicBezTo>
                <a:cubicBezTo>
                  <a:pt x="313903" y="-18408"/>
                  <a:pt x="620632" y="-7646"/>
                  <a:pt x="721081" y="53338"/>
                </a:cubicBezTo>
                <a:cubicBezTo>
                  <a:pt x="821530" y="114322"/>
                  <a:pt x="796418" y="397717"/>
                  <a:pt x="796418" y="397717"/>
                </a:cubicBezTo>
              </a:path>
            </a:pathLst>
          </a:custGeom>
          <a:ln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20"/>
          <p:cNvSpPr/>
          <p:nvPr/>
        </p:nvSpPr>
        <p:spPr>
          <a:xfrm>
            <a:off x="4799170" y="2046177"/>
            <a:ext cx="419733" cy="397717"/>
          </a:xfrm>
          <a:custGeom>
            <a:avLst/>
            <a:gdLst>
              <a:gd name="connsiteX0" fmla="*/ 0 w 799208"/>
              <a:gd name="connsiteY0" fmla="*/ 354670 h 397717"/>
              <a:gd name="connsiteX1" fmla="*/ 193723 w 799208"/>
              <a:gd name="connsiteY1" fmla="*/ 31814 h 397717"/>
              <a:gd name="connsiteX2" fmla="*/ 721081 w 799208"/>
              <a:gd name="connsiteY2" fmla="*/ 53338 h 397717"/>
              <a:gd name="connsiteX3" fmla="*/ 796418 w 799208"/>
              <a:gd name="connsiteY3" fmla="*/ 397717 h 397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99208" h="397717">
                <a:moveTo>
                  <a:pt x="0" y="354670"/>
                </a:moveTo>
                <a:cubicBezTo>
                  <a:pt x="36771" y="218353"/>
                  <a:pt x="73543" y="82036"/>
                  <a:pt x="193723" y="31814"/>
                </a:cubicBezTo>
                <a:cubicBezTo>
                  <a:pt x="313903" y="-18408"/>
                  <a:pt x="620632" y="-7646"/>
                  <a:pt x="721081" y="53338"/>
                </a:cubicBezTo>
                <a:cubicBezTo>
                  <a:pt x="821530" y="114322"/>
                  <a:pt x="796418" y="397717"/>
                  <a:pt x="796418" y="397717"/>
                </a:cubicBezTo>
              </a:path>
            </a:pathLst>
          </a:custGeom>
          <a:ln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/>
          <p:cNvSpPr/>
          <p:nvPr/>
        </p:nvSpPr>
        <p:spPr>
          <a:xfrm>
            <a:off x="5412626" y="2046177"/>
            <a:ext cx="333635" cy="397717"/>
          </a:xfrm>
          <a:custGeom>
            <a:avLst/>
            <a:gdLst>
              <a:gd name="connsiteX0" fmla="*/ 0 w 799208"/>
              <a:gd name="connsiteY0" fmla="*/ 354670 h 397717"/>
              <a:gd name="connsiteX1" fmla="*/ 193723 w 799208"/>
              <a:gd name="connsiteY1" fmla="*/ 31814 h 397717"/>
              <a:gd name="connsiteX2" fmla="*/ 721081 w 799208"/>
              <a:gd name="connsiteY2" fmla="*/ 53338 h 397717"/>
              <a:gd name="connsiteX3" fmla="*/ 796418 w 799208"/>
              <a:gd name="connsiteY3" fmla="*/ 397717 h 397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99208" h="397717">
                <a:moveTo>
                  <a:pt x="0" y="354670"/>
                </a:moveTo>
                <a:cubicBezTo>
                  <a:pt x="36771" y="218353"/>
                  <a:pt x="73543" y="82036"/>
                  <a:pt x="193723" y="31814"/>
                </a:cubicBezTo>
                <a:cubicBezTo>
                  <a:pt x="313903" y="-18408"/>
                  <a:pt x="620632" y="-7646"/>
                  <a:pt x="721081" y="53338"/>
                </a:cubicBezTo>
                <a:cubicBezTo>
                  <a:pt x="821530" y="114322"/>
                  <a:pt x="796418" y="397717"/>
                  <a:pt x="796418" y="397717"/>
                </a:cubicBezTo>
              </a:path>
            </a:pathLst>
          </a:custGeom>
          <a:ln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22"/>
          <p:cNvSpPr/>
          <p:nvPr/>
        </p:nvSpPr>
        <p:spPr>
          <a:xfrm>
            <a:off x="6036845" y="2056992"/>
            <a:ext cx="441260" cy="396719"/>
          </a:xfrm>
          <a:custGeom>
            <a:avLst/>
            <a:gdLst>
              <a:gd name="connsiteX0" fmla="*/ 0 w 799208"/>
              <a:gd name="connsiteY0" fmla="*/ 354670 h 397717"/>
              <a:gd name="connsiteX1" fmla="*/ 193723 w 799208"/>
              <a:gd name="connsiteY1" fmla="*/ 31814 h 397717"/>
              <a:gd name="connsiteX2" fmla="*/ 721081 w 799208"/>
              <a:gd name="connsiteY2" fmla="*/ 53338 h 397717"/>
              <a:gd name="connsiteX3" fmla="*/ 796418 w 799208"/>
              <a:gd name="connsiteY3" fmla="*/ 397717 h 397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99208" h="397717">
                <a:moveTo>
                  <a:pt x="0" y="354670"/>
                </a:moveTo>
                <a:cubicBezTo>
                  <a:pt x="36771" y="218353"/>
                  <a:pt x="73543" y="82036"/>
                  <a:pt x="193723" y="31814"/>
                </a:cubicBezTo>
                <a:cubicBezTo>
                  <a:pt x="313903" y="-18408"/>
                  <a:pt x="620632" y="-7646"/>
                  <a:pt x="721081" y="53338"/>
                </a:cubicBezTo>
                <a:cubicBezTo>
                  <a:pt x="821530" y="114322"/>
                  <a:pt x="796418" y="397717"/>
                  <a:pt x="796418" y="397717"/>
                </a:cubicBezTo>
              </a:path>
            </a:pathLst>
          </a:custGeom>
          <a:ln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27"/>
          <p:cNvGrpSpPr/>
          <p:nvPr/>
        </p:nvGrpSpPr>
        <p:grpSpPr>
          <a:xfrm>
            <a:off x="2313057" y="1601807"/>
            <a:ext cx="568402" cy="658192"/>
            <a:chOff x="2195529" y="1397329"/>
            <a:chExt cx="568402" cy="658192"/>
          </a:xfrm>
        </p:grpSpPr>
        <p:sp>
          <p:nvSpPr>
            <p:cNvPr id="24" name="Oval 23"/>
            <p:cNvSpPr/>
            <p:nvPr/>
          </p:nvSpPr>
          <p:spPr>
            <a:xfrm>
              <a:off x="2195529" y="1417638"/>
              <a:ext cx="568402" cy="349023"/>
            </a:xfrm>
            <a:prstGeom prst="ellipse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267953" y="1397329"/>
              <a:ext cx="4688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+ 1</a:t>
              </a:r>
              <a:endParaRPr lang="en-US" dirty="0"/>
            </a:p>
          </p:txBody>
        </p:sp>
        <p:cxnSp>
          <p:nvCxnSpPr>
            <p:cNvPr id="27" name="Straight Arrow Connector 26"/>
            <p:cNvCxnSpPr>
              <a:stCxn id="8" idx="2"/>
            </p:cNvCxnSpPr>
            <p:nvPr/>
          </p:nvCxnSpPr>
          <p:spPr>
            <a:xfrm>
              <a:off x="2502359" y="1766661"/>
              <a:ext cx="508" cy="28886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3056872" y="1600611"/>
            <a:ext cx="568402" cy="658192"/>
            <a:chOff x="2195529" y="1397329"/>
            <a:chExt cx="568402" cy="658192"/>
          </a:xfrm>
        </p:grpSpPr>
        <p:sp>
          <p:nvSpPr>
            <p:cNvPr id="33" name="Oval 32"/>
            <p:cNvSpPr/>
            <p:nvPr/>
          </p:nvSpPr>
          <p:spPr>
            <a:xfrm>
              <a:off x="2195529" y="1417638"/>
              <a:ext cx="568402" cy="349023"/>
            </a:xfrm>
            <a:prstGeom prst="ellipse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2267953" y="1397329"/>
              <a:ext cx="4688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+ 1</a:t>
              </a:r>
              <a:endParaRPr lang="en-US" dirty="0"/>
            </a:p>
          </p:txBody>
        </p:sp>
        <p:cxnSp>
          <p:nvCxnSpPr>
            <p:cNvPr id="35" name="Straight Arrow Connector 34"/>
            <p:cNvCxnSpPr>
              <a:stCxn id="34" idx="2"/>
            </p:cNvCxnSpPr>
            <p:nvPr/>
          </p:nvCxnSpPr>
          <p:spPr>
            <a:xfrm>
              <a:off x="2502359" y="1766661"/>
              <a:ext cx="508" cy="28886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/>
          <p:cNvGrpSpPr/>
          <p:nvPr/>
        </p:nvGrpSpPr>
        <p:grpSpPr>
          <a:xfrm>
            <a:off x="3750090" y="1600611"/>
            <a:ext cx="568402" cy="658192"/>
            <a:chOff x="2195529" y="1397329"/>
            <a:chExt cx="568402" cy="658192"/>
          </a:xfrm>
        </p:grpSpPr>
        <p:sp>
          <p:nvSpPr>
            <p:cNvPr id="38" name="Oval 37"/>
            <p:cNvSpPr/>
            <p:nvPr/>
          </p:nvSpPr>
          <p:spPr>
            <a:xfrm>
              <a:off x="2195529" y="1417638"/>
              <a:ext cx="568402" cy="349023"/>
            </a:xfrm>
            <a:prstGeom prst="ellipse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2267953" y="1397329"/>
              <a:ext cx="4688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+ 1</a:t>
              </a:r>
              <a:endParaRPr lang="en-US" dirty="0"/>
            </a:p>
          </p:txBody>
        </p:sp>
        <p:cxnSp>
          <p:nvCxnSpPr>
            <p:cNvPr id="40" name="Straight Arrow Connector 39"/>
            <p:cNvCxnSpPr>
              <a:stCxn id="39" idx="2"/>
            </p:cNvCxnSpPr>
            <p:nvPr/>
          </p:nvCxnSpPr>
          <p:spPr>
            <a:xfrm>
              <a:off x="2502359" y="1766661"/>
              <a:ext cx="508" cy="28886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4424213" y="1600611"/>
            <a:ext cx="568402" cy="658192"/>
            <a:chOff x="2195529" y="1397329"/>
            <a:chExt cx="568402" cy="658192"/>
          </a:xfrm>
        </p:grpSpPr>
        <p:sp>
          <p:nvSpPr>
            <p:cNvPr id="42" name="Oval 41"/>
            <p:cNvSpPr/>
            <p:nvPr/>
          </p:nvSpPr>
          <p:spPr>
            <a:xfrm>
              <a:off x="2195529" y="1417638"/>
              <a:ext cx="568402" cy="349023"/>
            </a:xfrm>
            <a:prstGeom prst="ellipse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2267953" y="1397329"/>
              <a:ext cx="4688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+ 1</a:t>
              </a:r>
              <a:endParaRPr lang="en-US" dirty="0"/>
            </a:p>
          </p:txBody>
        </p:sp>
        <p:cxnSp>
          <p:nvCxnSpPr>
            <p:cNvPr id="44" name="Straight Arrow Connector 43"/>
            <p:cNvCxnSpPr>
              <a:stCxn id="43" idx="2"/>
            </p:cNvCxnSpPr>
            <p:nvPr/>
          </p:nvCxnSpPr>
          <p:spPr>
            <a:xfrm>
              <a:off x="2502359" y="1766661"/>
              <a:ext cx="508" cy="28886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/>
          <p:cNvGrpSpPr/>
          <p:nvPr/>
        </p:nvGrpSpPr>
        <p:grpSpPr>
          <a:xfrm>
            <a:off x="5032112" y="1600611"/>
            <a:ext cx="568402" cy="658192"/>
            <a:chOff x="2195529" y="1397329"/>
            <a:chExt cx="568402" cy="658192"/>
          </a:xfrm>
        </p:grpSpPr>
        <p:sp>
          <p:nvSpPr>
            <p:cNvPr id="46" name="Oval 45"/>
            <p:cNvSpPr/>
            <p:nvPr/>
          </p:nvSpPr>
          <p:spPr>
            <a:xfrm>
              <a:off x="2195529" y="1417638"/>
              <a:ext cx="568402" cy="349023"/>
            </a:xfrm>
            <a:prstGeom prst="ellipse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2267953" y="1397329"/>
              <a:ext cx="4688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+ 1</a:t>
              </a:r>
              <a:endParaRPr lang="en-US" dirty="0"/>
            </a:p>
          </p:txBody>
        </p:sp>
        <p:cxnSp>
          <p:nvCxnSpPr>
            <p:cNvPr id="48" name="Straight Arrow Connector 47"/>
            <p:cNvCxnSpPr>
              <a:stCxn id="47" idx="2"/>
            </p:cNvCxnSpPr>
            <p:nvPr/>
          </p:nvCxnSpPr>
          <p:spPr>
            <a:xfrm>
              <a:off x="2502359" y="1766661"/>
              <a:ext cx="508" cy="28886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/>
          <p:cNvGrpSpPr/>
          <p:nvPr/>
        </p:nvGrpSpPr>
        <p:grpSpPr>
          <a:xfrm>
            <a:off x="5600514" y="1620920"/>
            <a:ext cx="568402" cy="658192"/>
            <a:chOff x="2195529" y="1397329"/>
            <a:chExt cx="568402" cy="658192"/>
          </a:xfrm>
        </p:grpSpPr>
        <p:sp>
          <p:nvSpPr>
            <p:cNvPr id="50" name="Oval 49"/>
            <p:cNvSpPr/>
            <p:nvPr/>
          </p:nvSpPr>
          <p:spPr>
            <a:xfrm>
              <a:off x="2195529" y="1417638"/>
              <a:ext cx="568402" cy="349023"/>
            </a:xfrm>
            <a:prstGeom prst="ellipse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2267953" y="1397329"/>
              <a:ext cx="4688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+ 1</a:t>
              </a:r>
              <a:endParaRPr lang="en-US" dirty="0"/>
            </a:p>
          </p:txBody>
        </p:sp>
        <p:cxnSp>
          <p:nvCxnSpPr>
            <p:cNvPr id="52" name="Straight Arrow Connector 51"/>
            <p:cNvCxnSpPr>
              <a:stCxn id="51" idx="2"/>
            </p:cNvCxnSpPr>
            <p:nvPr/>
          </p:nvCxnSpPr>
          <p:spPr>
            <a:xfrm>
              <a:off x="2502359" y="1766661"/>
              <a:ext cx="508" cy="28886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oup 52"/>
          <p:cNvGrpSpPr/>
          <p:nvPr/>
        </p:nvGrpSpPr>
        <p:grpSpPr>
          <a:xfrm>
            <a:off x="6288336" y="1593279"/>
            <a:ext cx="568402" cy="658192"/>
            <a:chOff x="2195529" y="1397329"/>
            <a:chExt cx="568402" cy="658192"/>
          </a:xfrm>
        </p:grpSpPr>
        <p:sp>
          <p:nvSpPr>
            <p:cNvPr id="54" name="Oval 53"/>
            <p:cNvSpPr/>
            <p:nvPr/>
          </p:nvSpPr>
          <p:spPr>
            <a:xfrm>
              <a:off x="2195529" y="1417638"/>
              <a:ext cx="568402" cy="349023"/>
            </a:xfrm>
            <a:prstGeom prst="ellipse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2267953" y="1397329"/>
              <a:ext cx="4688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+ 1</a:t>
              </a:r>
              <a:endParaRPr lang="en-US" dirty="0"/>
            </a:p>
          </p:txBody>
        </p:sp>
        <p:cxnSp>
          <p:nvCxnSpPr>
            <p:cNvPr id="56" name="Straight Arrow Connector 55"/>
            <p:cNvCxnSpPr>
              <a:stCxn id="55" idx="2"/>
            </p:cNvCxnSpPr>
            <p:nvPr/>
          </p:nvCxnSpPr>
          <p:spPr>
            <a:xfrm>
              <a:off x="2502359" y="1766661"/>
              <a:ext cx="508" cy="28886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251988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itle 1"/>
          <p:cNvSpPr>
            <a:spLocks noGrp="1"/>
          </p:cNvSpPr>
          <p:nvPr>
            <p:ph type="title"/>
          </p:nvPr>
        </p:nvSpPr>
        <p:spPr>
          <a:xfrm>
            <a:off x="393836" y="349991"/>
            <a:ext cx="8229600" cy="1143000"/>
          </a:xfrm>
        </p:spPr>
        <p:txBody>
          <a:bodyPr/>
          <a:lstStyle/>
          <a:p>
            <a:r>
              <a:rPr lang="en-US" dirty="0" smtClean="0">
                <a:latin typeface="Times" charset="0"/>
                <a:ea typeface="ＭＳ Ｐゴシック" charset="0"/>
              </a:rPr>
              <a:t>Example</a:t>
            </a:r>
            <a:r>
              <a:rPr lang="en-US" dirty="0">
                <a:latin typeface="Times" charset="0"/>
                <a:ea typeface="ＭＳ Ｐゴシック" charset="0"/>
              </a:rPr>
              <a:t> </a:t>
            </a:r>
            <a:r>
              <a:rPr lang="en-US" dirty="0" smtClean="0">
                <a:latin typeface="Times" charset="0"/>
                <a:ea typeface="ＭＳ Ｐゴシック" charset="0"/>
              </a:rPr>
              <a:t>2</a:t>
            </a:r>
            <a:endParaRPr lang="en-US" dirty="0">
              <a:latin typeface="Times" charset="0"/>
              <a:ea typeface="ＭＳ Ｐゴシック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827538" y="2272827"/>
            <a:ext cx="614667" cy="505808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442205" y="2272827"/>
            <a:ext cx="614667" cy="505808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056872" y="2272827"/>
            <a:ext cx="614667" cy="505808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3671539" y="2272827"/>
            <a:ext cx="614667" cy="505808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4286206" y="2272827"/>
            <a:ext cx="614667" cy="505808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4900873" y="2274562"/>
            <a:ext cx="614667" cy="505808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5515540" y="2272827"/>
            <a:ext cx="614667" cy="505808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6130207" y="2274562"/>
            <a:ext cx="614667" cy="505808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/>
          <p:cNvSpPr/>
          <p:nvPr/>
        </p:nvSpPr>
        <p:spPr>
          <a:xfrm>
            <a:off x="1936364" y="2064945"/>
            <a:ext cx="570406" cy="397717"/>
          </a:xfrm>
          <a:custGeom>
            <a:avLst/>
            <a:gdLst>
              <a:gd name="connsiteX0" fmla="*/ 0 w 799208"/>
              <a:gd name="connsiteY0" fmla="*/ 354670 h 397717"/>
              <a:gd name="connsiteX1" fmla="*/ 193723 w 799208"/>
              <a:gd name="connsiteY1" fmla="*/ 31814 h 397717"/>
              <a:gd name="connsiteX2" fmla="*/ 721081 w 799208"/>
              <a:gd name="connsiteY2" fmla="*/ 53338 h 397717"/>
              <a:gd name="connsiteX3" fmla="*/ 796418 w 799208"/>
              <a:gd name="connsiteY3" fmla="*/ 397717 h 397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99208" h="397717">
                <a:moveTo>
                  <a:pt x="0" y="354670"/>
                </a:moveTo>
                <a:cubicBezTo>
                  <a:pt x="36771" y="218353"/>
                  <a:pt x="73543" y="82036"/>
                  <a:pt x="193723" y="31814"/>
                </a:cubicBezTo>
                <a:cubicBezTo>
                  <a:pt x="313903" y="-18408"/>
                  <a:pt x="620632" y="-7646"/>
                  <a:pt x="721081" y="53338"/>
                </a:cubicBezTo>
                <a:cubicBezTo>
                  <a:pt x="821530" y="114322"/>
                  <a:pt x="796418" y="397717"/>
                  <a:pt x="796418" y="397717"/>
                </a:cubicBezTo>
              </a:path>
            </a:pathLst>
          </a:custGeom>
          <a:ln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7"/>
          <p:cNvSpPr/>
          <p:nvPr/>
        </p:nvSpPr>
        <p:spPr>
          <a:xfrm>
            <a:off x="2778958" y="2073969"/>
            <a:ext cx="442144" cy="371048"/>
          </a:xfrm>
          <a:custGeom>
            <a:avLst/>
            <a:gdLst>
              <a:gd name="connsiteX0" fmla="*/ 0 w 799208"/>
              <a:gd name="connsiteY0" fmla="*/ 354670 h 397717"/>
              <a:gd name="connsiteX1" fmla="*/ 193723 w 799208"/>
              <a:gd name="connsiteY1" fmla="*/ 31814 h 397717"/>
              <a:gd name="connsiteX2" fmla="*/ 721081 w 799208"/>
              <a:gd name="connsiteY2" fmla="*/ 53338 h 397717"/>
              <a:gd name="connsiteX3" fmla="*/ 796418 w 799208"/>
              <a:gd name="connsiteY3" fmla="*/ 397717 h 397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99208" h="397717">
                <a:moveTo>
                  <a:pt x="0" y="354670"/>
                </a:moveTo>
                <a:cubicBezTo>
                  <a:pt x="36771" y="218353"/>
                  <a:pt x="73543" y="82036"/>
                  <a:pt x="193723" y="31814"/>
                </a:cubicBezTo>
                <a:cubicBezTo>
                  <a:pt x="313903" y="-18408"/>
                  <a:pt x="620632" y="-7646"/>
                  <a:pt x="721081" y="53338"/>
                </a:cubicBezTo>
                <a:cubicBezTo>
                  <a:pt x="821530" y="114322"/>
                  <a:pt x="796418" y="397717"/>
                  <a:pt x="796418" y="397717"/>
                </a:cubicBezTo>
              </a:path>
            </a:pathLst>
          </a:custGeom>
          <a:ln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8"/>
          <p:cNvSpPr/>
          <p:nvPr/>
        </p:nvSpPr>
        <p:spPr>
          <a:xfrm>
            <a:off x="3496920" y="2063678"/>
            <a:ext cx="452021" cy="397717"/>
          </a:xfrm>
          <a:custGeom>
            <a:avLst/>
            <a:gdLst>
              <a:gd name="connsiteX0" fmla="*/ 0 w 799208"/>
              <a:gd name="connsiteY0" fmla="*/ 354670 h 397717"/>
              <a:gd name="connsiteX1" fmla="*/ 193723 w 799208"/>
              <a:gd name="connsiteY1" fmla="*/ 31814 h 397717"/>
              <a:gd name="connsiteX2" fmla="*/ 721081 w 799208"/>
              <a:gd name="connsiteY2" fmla="*/ 53338 h 397717"/>
              <a:gd name="connsiteX3" fmla="*/ 796418 w 799208"/>
              <a:gd name="connsiteY3" fmla="*/ 397717 h 397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99208" h="397717">
                <a:moveTo>
                  <a:pt x="0" y="354670"/>
                </a:moveTo>
                <a:cubicBezTo>
                  <a:pt x="36771" y="218353"/>
                  <a:pt x="73543" y="82036"/>
                  <a:pt x="193723" y="31814"/>
                </a:cubicBezTo>
                <a:cubicBezTo>
                  <a:pt x="313903" y="-18408"/>
                  <a:pt x="620632" y="-7646"/>
                  <a:pt x="721081" y="53338"/>
                </a:cubicBezTo>
                <a:cubicBezTo>
                  <a:pt x="821530" y="114322"/>
                  <a:pt x="796418" y="397717"/>
                  <a:pt x="796418" y="397717"/>
                </a:cubicBezTo>
              </a:path>
            </a:pathLst>
          </a:custGeom>
          <a:ln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9"/>
          <p:cNvSpPr/>
          <p:nvPr/>
        </p:nvSpPr>
        <p:spPr>
          <a:xfrm>
            <a:off x="4185713" y="2052916"/>
            <a:ext cx="419734" cy="397717"/>
          </a:xfrm>
          <a:custGeom>
            <a:avLst/>
            <a:gdLst>
              <a:gd name="connsiteX0" fmla="*/ 0 w 799208"/>
              <a:gd name="connsiteY0" fmla="*/ 354670 h 397717"/>
              <a:gd name="connsiteX1" fmla="*/ 193723 w 799208"/>
              <a:gd name="connsiteY1" fmla="*/ 31814 h 397717"/>
              <a:gd name="connsiteX2" fmla="*/ 721081 w 799208"/>
              <a:gd name="connsiteY2" fmla="*/ 53338 h 397717"/>
              <a:gd name="connsiteX3" fmla="*/ 796418 w 799208"/>
              <a:gd name="connsiteY3" fmla="*/ 397717 h 397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99208" h="397717">
                <a:moveTo>
                  <a:pt x="0" y="354670"/>
                </a:moveTo>
                <a:cubicBezTo>
                  <a:pt x="36771" y="218353"/>
                  <a:pt x="73543" y="82036"/>
                  <a:pt x="193723" y="31814"/>
                </a:cubicBezTo>
                <a:cubicBezTo>
                  <a:pt x="313903" y="-18408"/>
                  <a:pt x="620632" y="-7646"/>
                  <a:pt x="721081" y="53338"/>
                </a:cubicBezTo>
                <a:cubicBezTo>
                  <a:pt x="821530" y="114322"/>
                  <a:pt x="796418" y="397717"/>
                  <a:pt x="796418" y="397717"/>
                </a:cubicBezTo>
              </a:path>
            </a:pathLst>
          </a:custGeom>
          <a:ln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20"/>
          <p:cNvSpPr/>
          <p:nvPr/>
        </p:nvSpPr>
        <p:spPr>
          <a:xfrm>
            <a:off x="4799170" y="2059005"/>
            <a:ext cx="419733" cy="397717"/>
          </a:xfrm>
          <a:custGeom>
            <a:avLst/>
            <a:gdLst>
              <a:gd name="connsiteX0" fmla="*/ 0 w 799208"/>
              <a:gd name="connsiteY0" fmla="*/ 354670 h 397717"/>
              <a:gd name="connsiteX1" fmla="*/ 193723 w 799208"/>
              <a:gd name="connsiteY1" fmla="*/ 31814 h 397717"/>
              <a:gd name="connsiteX2" fmla="*/ 721081 w 799208"/>
              <a:gd name="connsiteY2" fmla="*/ 53338 h 397717"/>
              <a:gd name="connsiteX3" fmla="*/ 796418 w 799208"/>
              <a:gd name="connsiteY3" fmla="*/ 397717 h 397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99208" h="397717">
                <a:moveTo>
                  <a:pt x="0" y="354670"/>
                </a:moveTo>
                <a:cubicBezTo>
                  <a:pt x="36771" y="218353"/>
                  <a:pt x="73543" y="82036"/>
                  <a:pt x="193723" y="31814"/>
                </a:cubicBezTo>
                <a:cubicBezTo>
                  <a:pt x="313903" y="-18408"/>
                  <a:pt x="620632" y="-7646"/>
                  <a:pt x="721081" y="53338"/>
                </a:cubicBezTo>
                <a:cubicBezTo>
                  <a:pt x="821530" y="114322"/>
                  <a:pt x="796418" y="397717"/>
                  <a:pt x="796418" y="397717"/>
                </a:cubicBezTo>
              </a:path>
            </a:pathLst>
          </a:custGeom>
          <a:ln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/>
          <p:cNvSpPr/>
          <p:nvPr/>
        </p:nvSpPr>
        <p:spPr>
          <a:xfrm>
            <a:off x="5412626" y="2059005"/>
            <a:ext cx="333635" cy="397717"/>
          </a:xfrm>
          <a:custGeom>
            <a:avLst/>
            <a:gdLst>
              <a:gd name="connsiteX0" fmla="*/ 0 w 799208"/>
              <a:gd name="connsiteY0" fmla="*/ 354670 h 397717"/>
              <a:gd name="connsiteX1" fmla="*/ 193723 w 799208"/>
              <a:gd name="connsiteY1" fmla="*/ 31814 h 397717"/>
              <a:gd name="connsiteX2" fmla="*/ 721081 w 799208"/>
              <a:gd name="connsiteY2" fmla="*/ 53338 h 397717"/>
              <a:gd name="connsiteX3" fmla="*/ 796418 w 799208"/>
              <a:gd name="connsiteY3" fmla="*/ 397717 h 397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99208" h="397717">
                <a:moveTo>
                  <a:pt x="0" y="354670"/>
                </a:moveTo>
                <a:cubicBezTo>
                  <a:pt x="36771" y="218353"/>
                  <a:pt x="73543" y="82036"/>
                  <a:pt x="193723" y="31814"/>
                </a:cubicBezTo>
                <a:cubicBezTo>
                  <a:pt x="313903" y="-18408"/>
                  <a:pt x="620632" y="-7646"/>
                  <a:pt x="721081" y="53338"/>
                </a:cubicBezTo>
                <a:cubicBezTo>
                  <a:pt x="821530" y="114322"/>
                  <a:pt x="796418" y="397717"/>
                  <a:pt x="796418" y="397717"/>
                </a:cubicBezTo>
              </a:path>
            </a:pathLst>
          </a:custGeom>
          <a:ln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22"/>
          <p:cNvSpPr/>
          <p:nvPr/>
        </p:nvSpPr>
        <p:spPr>
          <a:xfrm>
            <a:off x="6036845" y="2069820"/>
            <a:ext cx="441260" cy="396719"/>
          </a:xfrm>
          <a:custGeom>
            <a:avLst/>
            <a:gdLst>
              <a:gd name="connsiteX0" fmla="*/ 0 w 799208"/>
              <a:gd name="connsiteY0" fmla="*/ 354670 h 397717"/>
              <a:gd name="connsiteX1" fmla="*/ 193723 w 799208"/>
              <a:gd name="connsiteY1" fmla="*/ 31814 h 397717"/>
              <a:gd name="connsiteX2" fmla="*/ 721081 w 799208"/>
              <a:gd name="connsiteY2" fmla="*/ 53338 h 397717"/>
              <a:gd name="connsiteX3" fmla="*/ 796418 w 799208"/>
              <a:gd name="connsiteY3" fmla="*/ 397717 h 397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99208" h="397717">
                <a:moveTo>
                  <a:pt x="0" y="354670"/>
                </a:moveTo>
                <a:cubicBezTo>
                  <a:pt x="36771" y="218353"/>
                  <a:pt x="73543" y="82036"/>
                  <a:pt x="193723" y="31814"/>
                </a:cubicBezTo>
                <a:cubicBezTo>
                  <a:pt x="313903" y="-18408"/>
                  <a:pt x="620632" y="-7646"/>
                  <a:pt x="721081" y="53338"/>
                </a:cubicBezTo>
                <a:cubicBezTo>
                  <a:pt x="821530" y="114322"/>
                  <a:pt x="796418" y="397717"/>
                  <a:pt x="796418" y="397717"/>
                </a:cubicBezTo>
              </a:path>
            </a:pathLst>
          </a:custGeom>
          <a:ln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27"/>
          <p:cNvGrpSpPr/>
          <p:nvPr/>
        </p:nvGrpSpPr>
        <p:grpSpPr>
          <a:xfrm>
            <a:off x="2313057" y="1614635"/>
            <a:ext cx="568402" cy="658192"/>
            <a:chOff x="2195529" y="1397329"/>
            <a:chExt cx="568402" cy="658192"/>
          </a:xfrm>
        </p:grpSpPr>
        <p:sp>
          <p:nvSpPr>
            <p:cNvPr id="24" name="Oval 23"/>
            <p:cNvSpPr/>
            <p:nvPr/>
          </p:nvSpPr>
          <p:spPr>
            <a:xfrm>
              <a:off x="2195529" y="1417638"/>
              <a:ext cx="568402" cy="349023"/>
            </a:xfrm>
            <a:prstGeom prst="ellipse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267953" y="1397329"/>
              <a:ext cx="4688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+ 1</a:t>
              </a:r>
              <a:endParaRPr lang="en-US" dirty="0"/>
            </a:p>
          </p:txBody>
        </p:sp>
        <p:cxnSp>
          <p:nvCxnSpPr>
            <p:cNvPr id="27" name="Straight Arrow Connector 26"/>
            <p:cNvCxnSpPr>
              <a:stCxn id="8" idx="2"/>
            </p:cNvCxnSpPr>
            <p:nvPr/>
          </p:nvCxnSpPr>
          <p:spPr>
            <a:xfrm>
              <a:off x="2502359" y="1766661"/>
              <a:ext cx="508" cy="28886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3056872" y="1613439"/>
            <a:ext cx="568402" cy="658192"/>
            <a:chOff x="2195529" y="1397329"/>
            <a:chExt cx="568402" cy="658192"/>
          </a:xfrm>
        </p:grpSpPr>
        <p:sp>
          <p:nvSpPr>
            <p:cNvPr id="33" name="Oval 32"/>
            <p:cNvSpPr/>
            <p:nvPr/>
          </p:nvSpPr>
          <p:spPr>
            <a:xfrm>
              <a:off x="2195529" y="1417638"/>
              <a:ext cx="568402" cy="349023"/>
            </a:xfrm>
            <a:prstGeom prst="ellipse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2267953" y="1397329"/>
              <a:ext cx="4688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+ 1</a:t>
              </a:r>
              <a:endParaRPr lang="en-US" dirty="0"/>
            </a:p>
          </p:txBody>
        </p:sp>
        <p:cxnSp>
          <p:nvCxnSpPr>
            <p:cNvPr id="35" name="Straight Arrow Connector 34"/>
            <p:cNvCxnSpPr>
              <a:stCxn id="34" idx="2"/>
            </p:cNvCxnSpPr>
            <p:nvPr/>
          </p:nvCxnSpPr>
          <p:spPr>
            <a:xfrm>
              <a:off x="2502359" y="1766661"/>
              <a:ext cx="508" cy="28886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/>
          <p:cNvGrpSpPr/>
          <p:nvPr/>
        </p:nvGrpSpPr>
        <p:grpSpPr>
          <a:xfrm>
            <a:off x="3750090" y="1613439"/>
            <a:ext cx="568402" cy="658192"/>
            <a:chOff x="2195529" y="1397329"/>
            <a:chExt cx="568402" cy="658192"/>
          </a:xfrm>
        </p:grpSpPr>
        <p:sp>
          <p:nvSpPr>
            <p:cNvPr id="38" name="Oval 37"/>
            <p:cNvSpPr/>
            <p:nvPr/>
          </p:nvSpPr>
          <p:spPr>
            <a:xfrm>
              <a:off x="2195529" y="1417638"/>
              <a:ext cx="568402" cy="349023"/>
            </a:xfrm>
            <a:prstGeom prst="ellipse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2267953" y="1397329"/>
              <a:ext cx="4688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+ 1</a:t>
              </a:r>
              <a:endParaRPr lang="en-US" dirty="0"/>
            </a:p>
          </p:txBody>
        </p:sp>
        <p:cxnSp>
          <p:nvCxnSpPr>
            <p:cNvPr id="40" name="Straight Arrow Connector 39"/>
            <p:cNvCxnSpPr>
              <a:stCxn id="39" idx="2"/>
            </p:cNvCxnSpPr>
            <p:nvPr/>
          </p:nvCxnSpPr>
          <p:spPr>
            <a:xfrm>
              <a:off x="2502359" y="1766661"/>
              <a:ext cx="508" cy="28886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4424213" y="1613439"/>
            <a:ext cx="568402" cy="658192"/>
            <a:chOff x="2195529" y="1397329"/>
            <a:chExt cx="568402" cy="658192"/>
          </a:xfrm>
        </p:grpSpPr>
        <p:sp>
          <p:nvSpPr>
            <p:cNvPr id="42" name="Oval 41"/>
            <p:cNvSpPr/>
            <p:nvPr/>
          </p:nvSpPr>
          <p:spPr>
            <a:xfrm>
              <a:off x="2195529" y="1417638"/>
              <a:ext cx="568402" cy="349023"/>
            </a:xfrm>
            <a:prstGeom prst="ellipse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2267953" y="1397329"/>
              <a:ext cx="4688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+ 1</a:t>
              </a:r>
              <a:endParaRPr lang="en-US" dirty="0"/>
            </a:p>
          </p:txBody>
        </p:sp>
        <p:cxnSp>
          <p:nvCxnSpPr>
            <p:cNvPr id="44" name="Straight Arrow Connector 43"/>
            <p:cNvCxnSpPr>
              <a:stCxn id="43" idx="2"/>
            </p:cNvCxnSpPr>
            <p:nvPr/>
          </p:nvCxnSpPr>
          <p:spPr>
            <a:xfrm>
              <a:off x="2502359" y="1766661"/>
              <a:ext cx="508" cy="28886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/>
          <p:cNvGrpSpPr/>
          <p:nvPr/>
        </p:nvGrpSpPr>
        <p:grpSpPr>
          <a:xfrm>
            <a:off x="5032112" y="1613439"/>
            <a:ext cx="568402" cy="658192"/>
            <a:chOff x="2195529" y="1397329"/>
            <a:chExt cx="568402" cy="658192"/>
          </a:xfrm>
        </p:grpSpPr>
        <p:sp>
          <p:nvSpPr>
            <p:cNvPr id="46" name="Oval 45"/>
            <p:cNvSpPr/>
            <p:nvPr/>
          </p:nvSpPr>
          <p:spPr>
            <a:xfrm>
              <a:off x="2195529" y="1417638"/>
              <a:ext cx="568402" cy="349023"/>
            </a:xfrm>
            <a:prstGeom prst="ellipse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2267953" y="1397329"/>
              <a:ext cx="4688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+ 1</a:t>
              </a:r>
              <a:endParaRPr lang="en-US" dirty="0"/>
            </a:p>
          </p:txBody>
        </p:sp>
        <p:cxnSp>
          <p:nvCxnSpPr>
            <p:cNvPr id="48" name="Straight Arrow Connector 47"/>
            <p:cNvCxnSpPr>
              <a:stCxn id="47" idx="2"/>
            </p:cNvCxnSpPr>
            <p:nvPr/>
          </p:nvCxnSpPr>
          <p:spPr>
            <a:xfrm>
              <a:off x="2502359" y="1766661"/>
              <a:ext cx="508" cy="28886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/>
          <p:cNvGrpSpPr/>
          <p:nvPr/>
        </p:nvGrpSpPr>
        <p:grpSpPr>
          <a:xfrm>
            <a:off x="5600514" y="1633748"/>
            <a:ext cx="568402" cy="658192"/>
            <a:chOff x="2195529" y="1397329"/>
            <a:chExt cx="568402" cy="658192"/>
          </a:xfrm>
        </p:grpSpPr>
        <p:sp>
          <p:nvSpPr>
            <p:cNvPr id="50" name="Oval 49"/>
            <p:cNvSpPr/>
            <p:nvPr/>
          </p:nvSpPr>
          <p:spPr>
            <a:xfrm>
              <a:off x="2195529" y="1417638"/>
              <a:ext cx="568402" cy="349023"/>
            </a:xfrm>
            <a:prstGeom prst="ellipse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2267953" y="1397329"/>
              <a:ext cx="4688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+ 1</a:t>
              </a:r>
              <a:endParaRPr lang="en-US" dirty="0"/>
            </a:p>
          </p:txBody>
        </p:sp>
        <p:cxnSp>
          <p:nvCxnSpPr>
            <p:cNvPr id="52" name="Straight Arrow Connector 51"/>
            <p:cNvCxnSpPr>
              <a:stCxn id="51" idx="2"/>
            </p:cNvCxnSpPr>
            <p:nvPr/>
          </p:nvCxnSpPr>
          <p:spPr>
            <a:xfrm>
              <a:off x="2502359" y="1766661"/>
              <a:ext cx="508" cy="28886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oup 52"/>
          <p:cNvGrpSpPr/>
          <p:nvPr/>
        </p:nvGrpSpPr>
        <p:grpSpPr>
          <a:xfrm>
            <a:off x="6288336" y="1606107"/>
            <a:ext cx="568402" cy="658192"/>
            <a:chOff x="2195529" y="1397329"/>
            <a:chExt cx="568402" cy="658192"/>
          </a:xfrm>
        </p:grpSpPr>
        <p:sp>
          <p:nvSpPr>
            <p:cNvPr id="54" name="Oval 53"/>
            <p:cNvSpPr/>
            <p:nvPr/>
          </p:nvSpPr>
          <p:spPr>
            <a:xfrm>
              <a:off x="2195529" y="1417638"/>
              <a:ext cx="568402" cy="349023"/>
            </a:xfrm>
            <a:prstGeom prst="ellipse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2267953" y="1397329"/>
              <a:ext cx="4688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+ 1</a:t>
              </a:r>
              <a:endParaRPr lang="en-US" dirty="0"/>
            </a:p>
          </p:txBody>
        </p:sp>
        <p:cxnSp>
          <p:nvCxnSpPr>
            <p:cNvPr id="56" name="Straight Arrow Connector 55"/>
            <p:cNvCxnSpPr>
              <a:stCxn id="55" idx="2"/>
            </p:cNvCxnSpPr>
            <p:nvPr/>
          </p:nvCxnSpPr>
          <p:spPr>
            <a:xfrm>
              <a:off x="2502359" y="1766661"/>
              <a:ext cx="508" cy="28886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2" name="TextBox 61"/>
          <p:cNvSpPr txBox="1"/>
          <p:nvPr/>
        </p:nvSpPr>
        <p:spPr>
          <a:xfrm>
            <a:off x="6673557" y="3040690"/>
            <a:ext cx="2191397" cy="23083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endParaRPr lang="en-US" dirty="0" smtClean="0">
              <a:solidFill>
                <a:srgbClr val="FF0000"/>
              </a:solidFill>
            </a:endParaRP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 smtClean="0">
                <a:solidFill>
                  <a:srgbClr val="FF0000"/>
                </a:solidFill>
              </a:rPr>
              <a:t>a[1]= a[0] + 1;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a[2]= a[1] + 1;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a[3]= a[2] + 1;</a:t>
            </a:r>
          </a:p>
          <a:p>
            <a:r>
              <a:rPr lang="en-US" dirty="0">
                <a:solidFill>
                  <a:srgbClr val="FF0000"/>
                </a:solidFill>
              </a:rPr>
              <a:t>a</a:t>
            </a:r>
            <a:r>
              <a:rPr lang="en-US" dirty="0" smtClean="0">
                <a:solidFill>
                  <a:srgbClr val="FF0000"/>
                </a:solidFill>
              </a:rPr>
              <a:t>[4]</a:t>
            </a:r>
            <a:r>
              <a:rPr lang="en-US" dirty="0">
                <a:solidFill>
                  <a:srgbClr val="FF0000"/>
                </a:solidFill>
              </a:rPr>
              <a:t>= a</a:t>
            </a:r>
            <a:r>
              <a:rPr lang="en-US" dirty="0" smtClean="0">
                <a:solidFill>
                  <a:srgbClr val="FF0000"/>
                </a:solidFill>
              </a:rPr>
              <a:t>[3] </a:t>
            </a:r>
            <a:r>
              <a:rPr lang="en-US" dirty="0">
                <a:solidFill>
                  <a:srgbClr val="FF0000"/>
                </a:solidFill>
              </a:rPr>
              <a:t>+ 1;</a:t>
            </a:r>
          </a:p>
          <a:p>
            <a:r>
              <a:rPr lang="en-US" dirty="0">
                <a:solidFill>
                  <a:srgbClr val="FF0000"/>
                </a:solidFill>
              </a:rPr>
              <a:t>a</a:t>
            </a:r>
            <a:r>
              <a:rPr lang="en-US" dirty="0" smtClean="0">
                <a:solidFill>
                  <a:srgbClr val="FF0000"/>
                </a:solidFill>
              </a:rPr>
              <a:t>[5]</a:t>
            </a:r>
            <a:r>
              <a:rPr lang="en-US" dirty="0">
                <a:solidFill>
                  <a:srgbClr val="FF0000"/>
                </a:solidFill>
              </a:rPr>
              <a:t>= a</a:t>
            </a:r>
            <a:r>
              <a:rPr lang="en-US" dirty="0" smtClean="0">
                <a:solidFill>
                  <a:srgbClr val="FF0000"/>
                </a:solidFill>
              </a:rPr>
              <a:t>[4] </a:t>
            </a:r>
            <a:r>
              <a:rPr lang="en-US" dirty="0">
                <a:solidFill>
                  <a:srgbClr val="FF0000"/>
                </a:solidFill>
              </a:rPr>
              <a:t>+ 1;</a:t>
            </a:r>
          </a:p>
          <a:p>
            <a:r>
              <a:rPr lang="en-US" dirty="0">
                <a:solidFill>
                  <a:srgbClr val="FF0000"/>
                </a:solidFill>
              </a:rPr>
              <a:t>a</a:t>
            </a:r>
            <a:r>
              <a:rPr lang="en-US" dirty="0" smtClean="0">
                <a:solidFill>
                  <a:srgbClr val="FF0000"/>
                </a:solidFill>
              </a:rPr>
              <a:t>[6]</a:t>
            </a:r>
            <a:r>
              <a:rPr lang="en-US" dirty="0">
                <a:solidFill>
                  <a:srgbClr val="FF0000"/>
                </a:solidFill>
              </a:rPr>
              <a:t>= a</a:t>
            </a:r>
            <a:r>
              <a:rPr lang="en-US" dirty="0" smtClean="0">
                <a:solidFill>
                  <a:srgbClr val="FF0000"/>
                </a:solidFill>
              </a:rPr>
              <a:t>[5] </a:t>
            </a:r>
            <a:r>
              <a:rPr lang="en-US" dirty="0">
                <a:solidFill>
                  <a:srgbClr val="FF0000"/>
                </a:solidFill>
              </a:rPr>
              <a:t>+ </a:t>
            </a:r>
            <a:r>
              <a:rPr lang="en-US" dirty="0" smtClean="0">
                <a:solidFill>
                  <a:srgbClr val="FF0000"/>
                </a:solidFill>
              </a:rPr>
              <a:t>1;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6225743" y="3619441"/>
            <a:ext cx="4991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tx2"/>
                </a:solidFill>
              </a:rPr>
              <a:t>i</a:t>
            </a:r>
            <a:r>
              <a:rPr lang="en-US" dirty="0" smtClean="0">
                <a:solidFill>
                  <a:schemeClr val="tx2"/>
                </a:solidFill>
              </a:rPr>
              <a:t>=0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6225743" y="3881075"/>
            <a:ext cx="4991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tx2"/>
                </a:solidFill>
              </a:rPr>
              <a:t>i</a:t>
            </a:r>
            <a:r>
              <a:rPr lang="en-US" dirty="0" smtClean="0">
                <a:solidFill>
                  <a:schemeClr val="tx2"/>
                </a:solidFill>
              </a:rPr>
              <a:t>=1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6225743" y="4169509"/>
            <a:ext cx="4991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tx2"/>
                </a:solidFill>
              </a:rPr>
              <a:t>i</a:t>
            </a:r>
            <a:r>
              <a:rPr lang="en-US" dirty="0" smtClean="0">
                <a:solidFill>
                  <a:schemeClr val="tx2"/>
                </a:solidFill>
              </a:rPr>
              <a:t>=2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6225743" y="4443971"/>
            <a:ext cx="4991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tx2"/>
                </a:solidFill>
              </a:rPr>
              <a:t>i</a:t>
            </a:r>
            <a:r>
              <a:rPr lang="en-US" dirty="0" smtClean="0">
                <a:solidFill>
                  <a:schemeClr val="tx2"/>
                </a:solidFill>
              </a:rPr>
              <a:t>=3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6225743" y="4733941"/>
            <a:ext cx="4991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tx2"/>
                </a:solidFill>
              </a:rPr>
              <a:t>i</a:t>
            </a:r>
            <a:r>
              <a:rPr lang="en-US" dirty="0" smtClean="0">
                <a:solidFill>
                  <a:schemeClr val="tx2"/>
                </a:solidFill>
              </a:rPr>
              <a:t>=4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6225743" y="4995575"/>
            <a:ext cx="4991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tx2"/>
                </a:solidFill>
              </a:rPr>
              <a:t>i</a:t>
            </a:r>
            <a:r>
              <a:rPr lang="en-US" dirty="0" smtClean="0">
                <a:solidFill>
                  <a:schemeClr val="tx2"/>
                </a:solidFill>
              </a:rPr>
              <a:t>=5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936364" y="2309983"/>
            <a:ext cx="4580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/>
                </a:solidFill>
              </a:rPr>
              <a:t>2</a:t>
            </a:r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2561199" y="2319250"/>
            <a:ext cx="4580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/>
                </a:solidFill>
              </a:rPr>
              <a:t>2</a:t>
            </a:r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111" name="TextBox 110"/>
          <p:cNvSpPr txBox="1"/>
          <p:nvPr/>
        </p:nvSpPr>
        <p:spPr>
          <a:xfrm>
            <a:off x="3140073" y="2296622"/>
            <a:ext cx="4580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/>
                </a:solidFill>
              </a:rPr>
              <a:t>2</a:t>
            </a:r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112" name="TextBox 111"/>
          <p:cNvSpPr txBox="1"/>
          <p:nvPr/>
        </p:nvSpPr>
        <p:spPr>
          <a:xfrm>
            <a:off x="3781103" y="2295958"/>
            <a:ext cx="4580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/>
                </a:solidFill>
              </a:rPr>
              <a:t>2</a:t>
            </a:r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113" name="TextBox 112"/>
          <p:cNvSpPr txBox="1"/>
          <p:nvPr/>
        </p:nvSpPr>
        <p:spPr>
          <a:xfrm>
            <a:off x="4395073" y="2295958"/>
            <a:ext cx="4580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/>
                </a:solidFill>
              </a:rPr>
              <a:t>2</a:t>
            </a:r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5038791" y="2282466"/>
            <a:ext cx="4580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/>
                </a:solidFill>
              </a:rPr>
              <a:t>2</a:t>
            </a:r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5606336" y="2282466"/>
            <a:ext cx="4580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/>
                </a:solidFill>
              </a:rPr>
              <a:t>2</a:t>
            </a:r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6236702" y="2255110"/>
            <a:ext cx="4580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/>
                </a:solidFill>
              </a:rPr>
              <a:t>2</a:t>
            </a:r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 flipH="1">
            <a:off x="2561199" y="2291260"/>
            <a:ext cx="403303" cy="46166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</a:rPr>
              <a:t>3</a:t>
            </a:r>
          </a:p>
        </p:txBody>
      </p:sp>
      <p:sp>
        <p:nvSpPr>
          <p:cNvPr id="117" name="TextBox 116"/>
          <p:cNvSpPr txBox="1"/>
          <p:nvPr/>
        </p:nvSpPr>
        <p:spPr>
          <a:xfrm flipH="1">
            <a:off x="3171174" y="2309983"/>
            <a:ext cx="403303" cy="46166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/>
                </a:solidFill>
              </a:rPr>
              <a:t>4</a:t>
            </a:r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118" name="TextBox 117"/>
          <p:cNvSpPr txBox="1"/>
          <p:nvPr/>
        </p:nvSpPr>
        <p:spPr>
          <a:xfrm flipH="1">
            <a:off x="3750090" y="2309983"/>
            <a:ext cx="403303" cy="46166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/>
                </a:solidFill>
              </a:rPr>
              <a:t>5</a:t>
            </a:r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119" name="TextBox 118"/>
          <p:cNvSpPr txBox="1"/>
          <p:nvPr/>
        </p:nvSpPr>
        <p:spPr>
          <a:xfrm flipH="1">
            <a:off x="4386004" y="2305367"/>
            <a:ext cx="403303" cy="46166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</a:rPr>
              <a:t>6</a:t>
            </a:r>
          </a:p>
        </p:txBody>
      </p:sp>
      <p:sp>
        <p:nvSpPr>
          <p:cNvPr id="120" name="TextBox 119"/>
          <p:cNvSpPr txBox="1"/>
          <p:nvPr/>
        </p:nvSpPr>
        <p:spPr>
          <a:xfrm flipH="1">
            <a:off x="4965448" y="2287327"/>
            <a:ext cx="403303" cy="46166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/>
                </a:solidFill>
              </a:rPr>
              <a:t>7</a:t>
            </a:r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121" name="TextBox 120"/>
          <p:cNvSpPr txBox="1"/>
          <p:nvPr/>
        </p:nvSpPr>
        <p:spPr>
          <a:xfrm flipH="1">
            <a:off x="5661067" y="2287327"/>
            <a:ext cx="403303" cy="46166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</a:rPr>
              <a:t>8</a:t>
            </a:r>
          </a:p>
        </p:txBody>
      </p:sp>
      <p:sp>
        <p:nvSpPr>
          <p:cNvPr id="122" name="TextBox 121"/>
          <p:cNvSpPr txBox="1"/>
          <p:nvPr/>
        </p:nvSpPr>
        <p:spPr>
          <a:xfrm flipH="1">
            <a:off x="6217309" y="2272827"/>
            <a:ext cx="403303" cy="46166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/>
                </a:solidFill>
              </a:rPr>
              <a:t>9</a:t>
            </a:r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32339" y="2143373"/>
            <a:ext cx="12877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tx2"/>
                </a:solidFill>
              </a:rPr>
              <a:t>Serial </a:t>
            </a:r>
          </a:p>
          <a:p>
            <a:r>
              <a:rPr lang="en-US" b="1" dirty="0" smtClean="0">
                <a:solidFill>
                  <a:schemeClr val="tx2"/>
                </a:solidFill>
              </a:rPr>
              <a:t>Execution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123" name="Content Placeholder 2"/>
          <p:cNvSpPr txBox="1">
            <a:spLocks/>
          </p:cNvSpPr>
          <p:nvPr/>
        </p:nvSpPr>
        <p:spPr bwMode="auto">
          <a:xfrm>
            <a:off x="1864509" y="4010048"/>
            <a:ext cx="50292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20000"/>
              </a:spcBef>
              <a:buFont typeface="Arial" charset="0"/>
              <a:buNone/>
            </a:pPr>
            <a:r>
              <a:rPr lang="en-US" dirty="0">
                <a:latin typeface="+mn-lt"/>
                <a:ea typeface="+mn-ea"/>
                <a:cs typeface="+mn-cs"/>
              </a:rPr>
              <a:t>for (</a:t>
            </a:r>
            <a:r>
              <a:rPr lang="en-US" dirty="0" err="1">
                <a:latin typeface="+mn-lt"/>
                <a:ea typeface="+mn-ea"/>
                <a:cs typeface="+mn-cs"/>
              </a:rPr>
              <a:t>int</a:t>
            </a:r>
            <a:r>
              <a:rPr lang="en-US" dirty="0">
                <a:latin typeface="+mn-lt"/>
                <a:ea typeface="+mn-ea"/>
                <a:cs typeface="+mn-cs"/>
              </a:rPr>
              <a:t> </a:t>
            </a:r>
            <a:r>
              <a:rPr lang="en-US" dirty="0" err="1">
                <a:latin typeface="+mn-lt"/>
                <a:ea typeface="+mn-ea"/>
                <a:cs typeface="+mn-cs"/>
              </a:rPr>
              <a:t>i</a:t>
            </a:r>
            <a:r>
              <a:rPr lang="en-US" dirty="0">
                <a:latin typeface="+mn-lt"/>
                <a:ea typeface="+mn-ea"/>
                <a:cs typeface="+mn-cs"/>
              </a:rPr>
              <a:t>=1; </a:t>
            </a:r>
            <a:r>
              <a:rPr lang="en-US" dirty="0" err="1">
                <a:latin typeface="+mn-lt"/>
                <a:ea typeface="+mn-ea"/>
                <a:cs typeface="+mn-cs"/>
              </a:rPr>
              <a:t>i</a:t>
            </a:r>
            <a:r>
              <a:rPr lang="en-US" dirty="0">
                <a:latin typeface="+mn-lt"/>
                <a:ea typeface="+mn-ea"/>
                <a:cs typeface="+mn-cs"/>
              </a:rPr>
              <a:t>&lt;n; </a:t>
            </a:r>
            <a:r>
              <a:rPr lang="en-US" dirty="0" err="1">
                <a:latin typeface="+mn-lt"/>
                <a:ea typeface="+mn-ea"/>
                <a:cs typeface="+mn-cs"/>
              </a:rPr>
              <a:t>i</a:t>
            </a:r>
            <a:r>
              <a:rPr lang="en-US" dirty="0">
                <a:latin typeface="+mn-lt"/>
                <a:ea typeface="+mn-ea"/>
                <a:cs typeface="+mn-cs"/>
              </a:rPr>
              <a:t>++)</a:t>
            </a:r>
          </a:p>
          <a:p>
            <a:pPr eaLnBrk="1" hangingPunct="1">
              <a:spcBef>
                <a:spcPct val="20000"/>
              </a:spcBef>
              <a:buFont typeface="Arial" charset="0"/>
              <a:buNone/>
            </a:pPr>
            <a:r>
              <a:rPr lang="en-US" dirty="0">
                <a:latin typeface="+mn-lt"/>
                <a:ea typeface="+mn-ea"/>
                <a:cs typeface="+mn-cs"/>
              </a:rPr>
              <a:t>   a[</a:t>
            </a:r>
            <a:r>
              <a:rPr lang="en-US" dirty="0" err="1">
                <a:latin typeface="+mn-lt"/>
                <a:ea typeface="+mn-ea"/>
                <a:cs typeface="+mn-cs"/>
              </a:rPr>
              <a:t>i</a:t>
            </a:r>
            <a:r>
              <a:rPr lang="en-US" dirty="0">
                <a:latin typeface="+mn-lt"/>
                <a:ea typeface="+mn-ea"/>
                <a:cs typeface="+mn-cs"/>
              </a:rPr>
              <a:t>] = a[i-1] + 1;</a:t>
            </a:r>
          </a:p>
          <a:p>
            <a:pPr algn="ctr" eaLnBrk="1" hangingPunct="1">
              <a:spcBef>
                <a:spcPct val="20000"/>
              </a:spcBef>
              <a:buFont typeface="Arial" charset="0"/>
              <a:buNone/>
            </a:pPr>
            <a:endParaRPr lang="en-US" sz="2000" dirty="0">
              <a:solidFill>
                <a:srgbClr val="3366FF"/>
              </a:solidFill>
              <a:latin typeface="Courier" charset="0"/>
              <a:cs typeface="Courier" charset="0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6424250" y="3151651"/>
            <a:ext cx="18647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tx2"/>
                </a:solidFill>
              </a:rPr>
              <a:t>Unroll the code</a:t>
            </a:r>
            <a:endParaRPr lang="en-US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02835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17" grpId="0" animBg="1"/>
      <p:bldP spid="118" grpId="0" animBg="1"/>
      <p:bldP spid="119" grpId="0" animBg="1"/>
      <p:bldP spid="120" grpId="0" animBg="1"/>
      <p:bldP spid="121" grpId="0" animBg="1"/>
      <p:bldP spid="122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itle 1"/>
          <p:cNvSpPr>
            <a:spLocks noGrp="1"/>
          </p:cNvSpPr>
          <p:nvPr>
            <p:ph type="title"/>
          </p:nvPr>
        </p:nvSpPr>
        <p:spPr>
          <a:xfrm>
            <a:off x="393836" y="349991"/>
            <a:ext cx="8229600" cy="1143000"/>
          </a:xfrm>
        </p:spPr>
        <p:txBody>
          <a:bodyPr/>
          <a:lstStyle/>
          <a:p>
            <a:r>
              <a:rPr lang="en-US" dirty="0" smtClean="0">
                <a:latin typeface="Times" charset="0"/>
                <a:ea typeface="ＭＳ Ｐゴシック" charset="0"/>
              </a:rPr>
              <a:t>Example</a:t>
            </a:r>
            <a:r>
              <a:rPr lang="en-US" dirty="0">
                <a:latin typeface="Times" charset="0"/>
                <a:ea typeface="ＭＳ Ｐゴシック" charset="0"/>
              </a:rPr>
              <a:t> </a:t>
            </a:r>
            <a:r>
              <a:rPr lang="en-US" dirty="0" smtClean="0">
                <a:latin typeface="Times" charset="0"/>
                <a:ea typeface="ＭＳ Ｐゴシック" charset="0"/>
              </a:rPr>
              <a:t>2</a:t>
            </a:r>
            <a:endParaRPr lang="en-US" dirty="0">
              <a:latin typeface="Times" charset="0"/>
              <a:ea typeface="ＭＳ Ｐゴシック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827538" y="2272827"/>
            <a:ext cx="614667" cy="505808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442205" y="2272827"/>
            <a:ext cx="614667" cy="505808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056872" y="2272827"/>
            <a:ext cx="614667" cy="505808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3671539" y="2272827"/>
            <a:ext cx="614667" cy="505808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4286206" y="2272827"/>
            <a:ext cx="614667" cy="505808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4900873" y="2274562"/>
            <a:ext cx="614667" cy="505808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5515540" y="2272827"/>
            <a:ext cx="614667" cy="505808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6130207" y="2274562"/>
            <a:ext cx="614667" cy="505808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/>
          <p:cNvSpPr/>
          <p:nvPr/>
        </p:nvSpPr>
        <p:spPr>
          <a:xfrm>
            <a:off x="1936364" y="2064945"/>
            <a:ext cx="570406" cy="397717"/>
          </a:xfrm>
          <a:custGeom>
            <a:avLst/>
            <a:gdLst>
              <a:gd name="connsiteX0" fmla="*/ 0 w 799208"/>
              <a:gd name="connsiteY0" fmla="*/ 354670 h 397717"/>
              <a:gd name="connsiteX1" fmla="*/ 193723 w 799208"/>
              <a:gd name="connsiteY1" fmla="*/ 31814 h 397717"/>
              <a:gd name="connsiteX2" fmla="*/ 721081 w 799208"/>
              <a:gd name="connsiteY2" fmla="*/ 53338 h 397717"/>
              <a:gd name="connsiteX3" fmla="*/ 796418 w 799208"/>
              <a:gd name="connsiteY3" fmla="*/ 397717 h 397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99208" h="397717">
                <a:moveTo>
                  <a:pt x="0" y="354670"/>
                </a:moveTo>
                <a:cubicBezTo>
                  <a:pt x="36771" y="218353"/>
                  <a:pt x="73543" y="82036"/>
                  <a:pt x="193723" y="31814"/>
                </a:cubicBezTo>
                <a:cubicBezTo>
                  <a:pt x="313903" y="-18408"/>
                  <a:pt x="620632" y="-7646"/>
                  <a:pt x="721081" y="53338"/>
                </a:cubicBezTo>
                <a:cubicBezTo>
                  <a:pt x="821530" y="114322"/>
                  <a:pt x="796418" y="397717"/>
                  <a:pt x="796418" y="397717"/>
                </a:cubicBezTo>
              </a:path>
            </a:pathLst>
          </a:custGeom>
          <a:ln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7"/>
          <p:cNvSpPr/>
          <p:nvPr/>
        </p:nvSpPr>
        <p:spPr>
          <a:xfrm>
            <a:off x="2778958" y="2073969"/>
            <a:ext cx="442144" cy="371048"/>
          </a:xfrm>
          <a:custGeom>
            <a:avLst/>
            <a:gdLst>
              <a:gd name="connsiteX0" fmla="*/ 0 w 799208"/>
              <a:gd name="connsiteY0" fmla="*/ 354670 h 397717"/>
              <a:gd name="connsiteX1" fmla="*/ 193723 w 799208"/>
              <a:gd name="connsiteY1" fmla="*/ 31814 h 397717"/>
              <a:gd name="connsiteX2" fmla="*/ 721081 w 799208"/>
              <a:gd name="connsiteY2" fmla="*/ 53338 h 397717"/>
              <a:gd name="connsiteX3" fmla="*/ 796418 w 799208"/>
              <a:gd name="connsiteY3" fmla="*/ 397717 h 397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99208" h="397717">
                <a:moveTo>
                  <a:pt x="0" y="354670"/>
                </a:moveTo>
                <a:cubicBezTo>
                  <a:pt x="36771" y="218353"/>
                  <a:pt x="73543" y="82036"/>
                  <a:pt x="193723" y="31814"/>
                </a:cubicBezTo>
                <a:cubicBezTo>
                  <a:pt x="313903" y="-18408"/>
                  <a:pt x="620632" y="-7646"/>
                  <a:pt x="721081" y="53338"/>
                </a:cubicBezTo>
                <a:cubicBezTo>
                  <a:pt x="821530" y="114322"/>
                  <a:pt x="796418" y="397717"/>
                  <a:pt x="796418" y="397717"/>
                </a:cubicBezTo>
              </a:path>
            </a:pathLst>
          </a:custGeom>
          <a:ln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8"/>
          <p:cNvSpPr/>
          <p:nvPr/>
        </p:nvSpPr>
        <p:spPr>
          <a:xfrm>
            <a:off x="3496920" y="2063678"/>
            <a:ext cx="452021" cy="397717"/>
          </a:xfrm>
          <a:custGeom>
            <a:avLst/>
            <a:gdLst>
              <a:gd name="connsiteX0" fmla="*/ 0 w 799208"/>
              <a:gd name="connsiteY0" fmla="*/ 354670 h 397717"/>
              <a:gd name="connsiteX1" fmla="*/ 193723 w 799208"/>
              <a:gd name="connsiteY1" fmla="*/ 31814 h 397717"/>
              <a:gd name="connsiteX2" fmla="*/ 721081 w 799208"/>
              <a:gd name="connsiteY2" fmla="*/ 53338 h 397717"/>
              <a:gd name="connsiteX3" fmla="*/ 796418 w 799208"/>
              <a:gd name="connsiteY3" fmla="*/ 397717 h 397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99208" h="397717">
                <a:moveTo>
                  <a:pt x="0" y="354670"/>
                </a:moveTo>
                <a:cubicBezTo>
                  <a:pt x="36771" y="218353"/>
                  <a:pt x="73543" y="82036"/>
                  <a:pt x="193723" y="31814"/>
                </a:cubicBezTo>
                <a:cubicBezTo>
                  <a:pt x="313903" y="-18408"/>
                  <a:pt x="620632" y="-7646"/>
                  <a:pt x="721081" y="53338"/>
                </a:cubicBezTo>
                <a:cubicBezTo>
                  <a:pt x="821530" y="114322"/>
                  <a:pt x="796418" y="397717"/>
                  <a:pt x="796418" y="397717"/>
                </a:cubicBezTo>
              </a:path>
            </a:pathLst>
          </a:custGeom>
          <a:ln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9"/>
          <p:cNvSpPr/>
          <p:nvPr/>
        </p:nvSpPr>
        <p:spPr>
          <a:xfrm>
            <a:off x="4185713" y="2052916"/>
            <a:ext cx="419734" cy="397717"/>
          </a:xfrm>
          <a:custGeom>
            <a:avLst/>
            <a:gdLst>
              <a:gd name="connsiteX0" fmla="*/ 0 w 799208"/>
              <a:gd name="connsiteY0" fmla="*/ 354670 h 397717"/>
              <a:gd name="connsiteX1" fmla="*/ 193723 w 799208"/>
              <a:gd name="connsiteY1" fmla="*/ 31814 h 397717"/>
              <a:gd name="connsiteX2" fmla="*/ 721081 w 799208"/>
              <a:gd name="connsiteY2" fmla="*/ 53338 h 397717"/>
              <a:gd name="connsiteX3" fmla="*/ 796418 w 799208"/>
              <a:gd name="connsiteY3" fmla="*/ 397717 h 397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99208" h="397717">
                <a:moveTo>
                  <a:pt x="0" y="354670"/>
                </a:moveTo>
                <a:cubicBezTo>
                  <a:pt x="36771" y="218353"/>
                  <a:pt x="73543" y="82036"/>
                  <a:pt x="193723" y="31814"/>
                </a:cubicBezTo>
                <a:cubicBezTo>
                  <a:pt x="313903" y="-18408"/>
                  <a:pt x="620632" y="-7646"/>
                  <a:pt x="721081" y="53338"/>
                </a:cubicBezTo>
                <a:cubicBezTo>
                  <a:pt x="821530" y="114322"/>
                  <a:pt x="796418" y="397717"/>
                  <a:pt x="796418" y="397717"/>
                </a:cubicBezTo>
              </a:path>
            </a:pathLst>
          </a:custGeom>
          <a:ln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20"/>
          <p:cNvSpPr/>
          <p:nvPr/>
        </p:nvSpPr>
        <p:spPr>
          <a:xfrm>
            <a:off x="4799170" y="2059005"/>
            <a:ext cx="419733" cy="397717"/>
          </a:xfrm>
          <a:custGeom>
            <a:avLst/>
            <a:gdLst>
              <a:gd name="connsiteX0" fmla="*/ 0 w 799208"/>
              <a:gd name="connsiteY0" fmla="*/ 354670 h 397717"/>
              <a:gd name="connsiteX1" fmla="*/ 193723 w 799208"/>
              <a:gd name="connsiteY1" fmla="*/ 31814 h 397717"/>
              <a:gd name="connsiteX2" fmla="*/ 721081 w 799208"/>
              <a:gd name="connsiteY2" fmla="*/ 53338 h 397717"/>
              <a:gd name="connsiteX3" fmla="*/ 796418 w 799208"/>
              <a:gd name="connsiteY3" fmla="*/ 397717 h 397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99208" h="397717">
                <a:moveTo>
                  <a:pt x="0" y="354670"/>
                </a:moveTo>
                <a:cubicBezTo>
                  <a:pt x="36771" y="218353"/>
                  <a:pt x="73543" y="82036"/>
                  <a:pt x="193723" y="31814"/>
                </a:cubicBezTo>
                <a:cubicBezTo>
                  <a:pt x="313903" y="-18408"/>
                  <a:pt x="620632" y="-7646"/>
                  <a:pt x="721081" y="53338"/>
                </a:cubicBezTo>
                <a:cubicBezTo>
                  <a:pt x="821530" y="114322"/>
                  <a:pt x="796418" y="397717"/>
                  <a:pt x="796418" y="397717"/>
                </a:cubicBezTo>
              </a:path>
            </a:pathLst>
          </a:custGeom>
          <a:ln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/>
          <p:cNvSpPr/>
          <p:nvPr/>
        </p:nvSpPr>
        <p:spPr>
          <a:xfrm>
            <a:off x="5412626" y="2059005"/>
            <a:ext cx="333635" cy="397717"/>
          </a:xfrm>
          <a:custGeom>
            <a:avLst/>
            <a:gdLst>
              <a:gd name="connsiteX0" fmla="*/ 0 w 799208"/>
              <a:gd name="connsiteY0" fmla="*/ 354670 h 397717"/>
              <a:gd name="connsiteX1" fmla="*/ 193723 w 799208"/>
              <a:gd name="connsiteY1" fmla="*/ 31814 h 397717"/>
              <a:gd name="connsiteX2" fmla="*/ 721081 w 799208"/>
              <a:gd name="connsiteY2" fmla="*/ 53338 h 397717"/>
              <a:gd name="connsiteX3" fmla="*/ 796418 w 799208"/>
              <a:gd name="connsiteY3" fmla="*/ 397717 h 397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99208" h="397717">
                <a:moveTo>
                  <a:pt x="0" y="354670"/>
                </a:moveTo>
                <a:cubicBezTo>
                  <a:pt x="36771" y="218353"/>
                  <a:pt x="73543" y="82036"/>
                  <a:pt x="193723" y="31814"/>
                </a:cubicBezTo>
                <a:cubicBezTo>
                  <a:pt x="313903" y="-18408"/>
                  <a:pt x="620632" y="-7646"/>
                  <a:pt x="721081" y="53338"/>
                </a:cubicBezTo>
                <a:cubicBezTo>
                  <a:pt x="821530" y="114322"/>
                  <a:pt x="796418" y="397717"/>
                  <a:pt x="796418" y="397717"/>
                </a:cubicBezTo>
              </a:path>
            </a:pathLst>
          </a:custGeom>
          <a:ln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22"/>
          <p:cNvSpPr/>
          <p:nvPr/>
        </p:nvSpPr>
        <p:spPr>
          <a:xfrm>
            <a:off x="6036845" y="2069820"/>
            <a:ext cx="441260" cy="396719"/>
          </a:xfrm>
          <a:custGeom>
            <a:avLst/>
            <a:gdLst>
              <a:gd name="connsiteX0" fmla="*/ 0 w 799208"/>
              <a:gd name="connsiteY0" fmla="*/ 354670 h 397717"/>
              <a:gd name="connsiteX1" fmla="*/ 193723 w 799208"/>
              <a:gd name="connsiteY1" fmla="*/ 31814 h 397717"/>
              <a:gd name="connsiteX2" fmla="*/ 721081 w 799208"/>
              <a:gd name="connsiteY2" fmla="*/ 53338 h 397717"/>
              <a:gd name="connsiteX3" fmla="*/ 796418 w 799208"/>
              <a:gd name="connsiteY3" fmla="*/ 397717 h 397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99208" h="397717">
                <a:moveTo>
                  <a:pt x="0" y="354670"/>
                </a:moveTo>
                <a:cubicBezTo>
                  <a:pt x="36771" y="218353"/>
                  <a:pt x="73543" y="82036"/>
                  <a:pt x="193723" y="31814"/>
                </a:cubicBezTo>
                <a:cubicBezTo>
                  <a:pt x="313903" y="-18408"/>
                  <a:pt x="620632" y="-7646"/>
                  <a:pt x="721081" y="53338"/>
                </a:cubicBezTo>
                <a:cubicBezTo>
                  <a:pt x="821530" y="114322"/>
                  <a:pt x="796418" y="397717"/>
                  <a:pt x="796418" y="397717"/>
                </a:cubicBezTo>
              </a:path>
            </a:pathLst>
          </a:custGeom>
          <a:ln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27"/>
          <p:cNvGrpSpPr/>
          <p:nvPr/>
        </p:nvGrpSpPr>
        <p:grpSpPr>
          <a:xfrm>
            <a:off x="2313057" y="1614635"/>
            <a:ext cx="568402" cy="658192"/>
            <a:chOff x="2195529" y="1397329"/>
            <a:chExt cx="568402" cy="658192"/>
          </a:xfrm>
        </p:grpSpPr>
        <p:sp>
          <p:nvSpPr>
            <p:cNvPr id="24" name="Oval 23"/>
            <p:cNvSpPr/>
            <p:nvPr/>
          </p:nvSpPr>
          <p:spPr>
            <a:xfrm>
              <a:off x="2195529" y="1417638"/>
              <a:ext cx="568402" cy="349023"/>
            </a:xfrm>
            <a:prstGeom prst="ellipse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267953" y="1397329"/>
              <a:ext cx="4688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+ 1</a:t>
              </a:r>
              <a:endParaRPr lang="en-US" dirty="0"/>
            </a:p>
          </p:txBody>
        </p:sp>
        <p:cxnSp>
          <p:nvCxnSpPr>
            <p:cNvPr id="27" name="Straight Arrow Connector 26"/>
            <p:cNvCxnSpPr>
              <a:stCxn id="8" idx="2"/>
            </p:cNvCxnSpPr>
            <p:nvPr/>
          </p:nvCxnSpPr>
          <p:spPr>
            <a:xfrm>
              <a:off x="2502359" y="1766661"/>
              <a:ext cx="508" cy="28886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3056872" y="1613439"/>
            <a:ext cx="568402" cy="658192"/>
            <a:chOff x="2195529" y="1397329"/>
            <a:chExt cx="568402" cy="658192"/>
          </a:xfrm>
        </p:grpSpPr>
        <p:sp>
          <p:nvSpPr>
            <p:cNvPr id="33" name="Oval 32"/>
            <p:cNvSpPr/>
            <p:nvPr/>
          </p:nvSpPr>
          <p:spPr>
            <a:xfrm>
              <a:off x="2195529" y="1417638"/>
              <a:ext cx="568402" cy="349023"/>
            </a:xfrm>
            <a:prstGeom prst="ellipse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2267953" y="1397329"/>
              <a:ext cx="4688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+ 1</a:t>
              </a:r>
              <a:endParaRPr lang="en-US" dirty="0"/>
            </a:p>
          </p:txBody>
        </p:sp>
        <p:cxnSp>
          <p:nvCxnSpPr>
            <p:cNvPr id="35" name="Straight Arrow Connector 34"/>
            <p:cNvCxnSpPr>
              <a:stCxn id="34" idx="2"/>
            </p:cNvCxnSpPr>
            <p:nvPr/>
          </p:nvCxnSpPr>
          <p:spPr>
            <a:xfrm>
              <a:off x="2502359" y="1766661"/>
              <a:ext cx="508" cy="28886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/>
          <p:cNvGrpSpPr/>
          <p:nvPr/>
        </p:nvGrpSpPr>
        <p:grpSpPr>
          <a:xfrm>
            <a:off x="3750090" y="1613439"/>
            <a:ext cx="568402" cy="658192"/>
            <a:chOff x="2195529" y="1397329"/>
            <a:chExt cx="568402" cy="658192"/>
          </a:xfrm>
        </p:grpSpPr>
        <p:sp>
          <p:nvSpPr>
            <p:cNvPr id="38" name="Oval 37"/>
            <p:cNvSpPr/>
            <p:nvPr/>
          </p:nvSpPr>
          <p:spPr>
            <a:xfrm>
              <a:off x="2195529" y="1417638"/>
              <a:ext cx="568402" cy="349023"/>
            </a:xfrm>
            <a:prstGeom prst="ellipse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2267953" y="1397329"/>
              <a:ext cx="4688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+ 1</a:t>
              </a:r>
              <a:endParaRPr lang="en-US" dirty="0"/>
            </a:p>
          </p:txBody>
        </p:sp>
        <p:cxnSp>
          <p:nvCxnSpPr>
            <p:cNvPr id="40" name="Straight Arrow Connector 39"/>
            <p:cNvCxnSpPr>
              <a:stCxn id="39" idx="2"/>
            </p:cNvCxnSpPr>
            <p:nvPr/>
          </p:nvCxnSpPr>
          <p:spPr>
            <a:xfrm>
              <a:off x="2502359" y="1766661"/>
              <a:ext cx="508" cy="28886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4424213" y="1613439"/>
            <a:ext cx="568402" cy="658192"/>
            <a:chOff x="2195529" y="1397329"/>
            <a:chExt cx="568402" cy="658192"/>
          </a:xfrm>
        </p:grpSpPr>
        <p:sp>
          <p:nvSpPr>
            <p:cNvPr id="42" name="Oval 41"/>
            <p:cNvSpPr/>
            <p:nvPr/>
          </p:nvSpPr>
          <p:spPr>
            <a:xfrm>
              <a:off x="2195529" y="1417638"/>
              <a:ext cx="568402" cy="349023"/>
            </a:xfrm>
            <a:prstGeom prst="ellipse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2267953" y="1397329"/>
              <a:ext cx="4688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+ 1</a:t>
              </a:r>
              <a:endParaRPr lang="en-US" dirty="0"/>
            </a:p>
          </p:txBody>
        </p:sp>
        <p:cxnSp>
          <p:nvCxnSpPr>
            <p:cNvPr id="44" name="Straight Arrow Connector 43"/>
            <p:cNvCxnSpPr>
              <a:stCxn id="43" idx="2"/>
            </p:cNvCxnSpPr>
            <p:nvPr/>
          </p:nvCxnSpPr>
          <p:spPr>
            <a:xfrm>
              <a:off x="2502359" y="1766661"/>
              <a:ext cx="508" cy="28886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/>
          <p:cNvGrpSpPr/>
          <p:nvPr/>
        </p:nvGrpSpPr>
        <p:grpSpPr>
          <a:xfrm>
            <a:off x="5032112" y="1613439"/>
            <a:ext cx="568402" cy="658192"/>
            <a:chOff x="2195529" y="1397329"/>
            <a:chExt cx="568402" cy="658192"/>
          </a:xfrm>
        </p:grpSpPr>
        <p:sp>
          <p:nvSpPr>
            <p:cNvPr id="46" name="Oval 45"/>
            <p:cNvSpPr/>
            <p:nvPr/>
          </p:nvSpPr>
          <p:spPr>
            <a:xfrm>
              <a:off x="2195529" y="1417638"/>
              <a:ext cx="568402" cy="349023"/>
            </a:xfrm>
            <a:prstGeom prst="ellipse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2267953" y="1397329"/>
              <a:ext cx="4688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+ 1</a:t>
              </a:r>
              <a:endParaRPr lang="en-US" dirty="0"/>
            </a:p>
          </p:txBody>
        </p:sp>
        <p:cxnSp>
          <p:nvCxnSpPr>
            <p:cNvPr id="48" name="Straight Arrow Connector 47"/>
            <p:cNvCxnSpPr>
              <a:stCxn id="47" idx="2"/>
            </p:cNvCxnSpPr>
            <p:nvPr/>
          </p:nvCxnSpPr>
          <p:spPr>
            <a:xfrm>
              <a:off x="2502359" y="1766661"/>
              <a:ext cx="508" cy="28886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/>
          <p:cNvGrpSpPr/>
          <p:nvPr/>
        </p:nvGrpSpPr>
        <p:grpSpPr>
          <a:xfrm>
            <a:off x="5600514" y="1633748"/>
            <a:ext cx="568402" cy="658192"/>
            <a:chOff x="2195529" y="1397329"/>
            <a:chExt cx="568402" cy="658192"/>
          </a:xfrm>
        </p:grpSpPr>
        <p:sp>
          <p:nvSpPr>
            <p:cNvPr id="50" name="Oval 49"/>
            <p:cNvSpPr/>
            <p:nvPr/>
          </p:nvSpPr>
          <p:spPr>
            <a:xfrm>
              <a:off x="2195529" y="1417638"/>
              <a:ext cx="568402" cy="349023"/>
            </a:xfrm>
            <a:prstGeom prst="ellipse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2267953" y="1397329"/>
              <a:ext cx="4688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+ 1</a:t>
              </a:r>
              <a:endParaRPr lang="en-US" dirty="0"/>
            </a:p>
          </p:txBody>
        </p:sp>
        <p:cxnSp>
          <p:nvCxnSpPr>
            <p:cNvPr id="52" name="Straight Arrow Connector 51"/>
            <p:cNvCxnSpPr>
              <a:stCxn id="51" idx="2"/>
            </p:cNvCxnSpPr>
            <p:nvPr/>
          </p:nvCxnSpPr>
          <p:spPr>
            <a:xfrm>
              <a:off x="2502359" y="1766661"/>
              <a:ext cx="508" cy="28886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oup 52"/>
          <p:cNvGrpSpPr/>
          <p:nvPr/>
        </p:nvGrpSpPr>
        <p:grpSpPr>
          <a:xfrm>
            <a:off x="6288336" y="1606107"/>
            <a:ext cx="568402" cy="658192"/>
            <a:chOff x="2195529" y="1397329"/>
            <a:chExt cx="568402" cy="658192"/>
          </a:xfrm>
        </p:grpSpPr>
        <p:sp>
          <p:nvSpPr>
            <p:cNvPr id="54" name="Oval 53"/>
            <p:cNvSpPr/>
            <p:nvPr/>
          </p:nvSpPr>
          <p:spPr>
            <a:xfrm>
              <a:off x="2195529" y="1417638"/>
              <a:ext cx="568402" cy="349023"/>
            </a:xfrm>
            <a:prstGeom prst="ellipse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2267953" y="1397329"/>
              <a:ext cx="4688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+ 1</a:t>
              </a:r>
              <a:endParaRPr lang="en-US" dirty="0"/>
            </a:p>
          </p:txBody>
        </p:sp>
        <p:cxnSp>
          <p:nvCxnSpPr>
            <p:cNvPr id="56" name="Straight Arrow Connector 55"/>
            <p:cNvCxnSpPr>
              <a:stCxn id="55" idx="2"/>
            </p:cNvCxnSpPr>
            <p:nvPr/>
          </p:nvCxnSpPr>
          <p:spPr>
            <a:xfrm>
              <a:off x="2502359" y="1766661"/>
              <a:ext cx="508" cy="28886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2" name="TextBox 61"/>
          <p:cNvSpPr txBox="1"/>
          <p:nvPr/>
        </p:nvSpPr>
        <p:spPr>
          <a:xfrm>
            <a:off x="6673557" y="3040690"/>
            <a:ext cx="2191397" cy="23083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endParaRPr lang="en-US" dirty="0" smtClean="0">
              <a:solidFill>
                <a:srgbClr val="FF0000"/>
              </a:solidFill>
            </a:endParaRP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 smtClean="0">
                <a:solidFill>
                  <a:srgbClr val="FF0000"/>
                </a:solidFill>
              </a:rPr>
              <a:t>a[1]= a[0] + 1;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a[2]= a[1] + 1;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a[3]= a[2] + 1;</a:t>
            </a:r>
          </a:p>
          <a:p>
            <a:r>
              <a:rPr lang="en-US" dirty="0">
                <a:solidFill>
                  <a:srgbClr val="FF0000"/>
                </a:solidFill>
              </a:rPr>
              <a:t>a</a:t>
            </a:r>
            <a:r>
              <a:rPr lang="en-US" dirty="0" smtClean="0">
                <a:solidFill>
                  <a:srgbClr val="FF0000"/>
                </a:solidFill>
              </a:rPr>
              <a:t>[4]</a:t>
            </a:r>
            <a:r>
              <a:rPr lang="en-US" dirty="0">
                <a:solidFill>
                  <a:srgbClr val="FF0000"/>
                </a:solidFill>
              </a:rPr>
              <a:t>= a</a:t>
            </a:r>
            <a:r>
              <a:rPr lang="en-US" dirty="0" smtClean="0">
                <a:solidFill>
                  <a:srgbClr val="FF0000"/>
                </a:solidFill>
              </a:rPr>
              <a:t>[3] </a:t>
            </a:r>
            <a:r>
              <a:rPr lang="en-US" dirty="0">
                <a:solidFill>
                  <a:srgbClr val="FF0000"/>
                </a:solidFill>
              </a:rPr>
              <a:t>+ 1;</a:t>
            </a:r>
          </a:p>
          <a:p>
            <a:r>
              <a:rPr lang="en-US" dirty="0">
                <a:solidFill>
                  <a:srgbClr val="FF0000"/>
                </a:solidFill>
              </a:rPr>
              <a:t>a</a:t>
            </a:r>
            <a:r>
              <a:rPr lang="en-US" dirty="0" smtClean="0">
                <a:solidFill>
                  <a:srgbClr val="FF0000"/>
                </a:solidFill>
              </a:rPr>
              <a:t>[5]</a:t>
            </a:r>
            <a:r>
              <a:rPr lang="en-US" dirty="0">
                <a:solidFill>
                  <a:srgbClr val="FF0000"/>
                </a:solidFill>
              </a:rPr>
              <a:t>= a</a:t>
            </a:r>
            <a:r>
              <a:rPr lang="en-US" dirty="0" smtClean="0">
                <a:solidFill>
                  <a:srgbClr val="FF0000"/>
                </a:solidFill>
              </a:rPr>
              <a:t>[4] </a:t>
            </a:r>
            <a:r>
              <a:rPr lang="en-US" dirty="0">
                <a:solidFill>
                  <a:srgbClr val="FF0000"/>
                </a:solidFill>
              </a:rPr>
              <a:t>+ 1;</a:t>
            </a:r>
          </a:p>
          <a:p>
            <a:r>
              <a:rPr lang="en-US" dirty="0">
                <a:solidFill>
                  <a:srgbClr val="FF0000"/>
                </a:solidFill>
              </a:rPr>
              <a:t>a</a:t>
            </a:r>
            <a:r>
              <a:rPr lang="en-US" dirty="0" smtClean="0">
                <a:solidFill>
                  <a:srgbClr val="FF0000"/>
                </a:solidFill>
              </a:rPr>
              <a:t>[6]</a:t>
            </a:r>
            <a:r>
              <a:rPr lang="en-US" dirty="0">
                <a:solidFill>
                  <a:srgbClr val="FF0000"/>
                </a:solidFill>
              </a:rPr>
              <a:t>= a</a:t>
            </a:r>
            <a:r>
              <a:rPr lang="en-US" dirty="0" smtClean="0">
                <a:solidFill>
                  <a:srgbClr val="FF0000"/>
                </a:solidFill>
              </a:rPr>
              <a:t>[5] </a:t>
            </a:r>
            <a:r>
              <a:rPr lang="en-US" dirty="0">
                <a:solidFill>
                  <a:srgbClr val="FF0000"/>
                </a:solidFill>
              </a:rPr>
              <a:t>+ </a:t>
            </a:r>
            <a:r>
              <a:rPr lang="en-US" dirty="0" smtClean="0">
                <a:solidFill>
                  <a:srgbClr val="FF0000"/>
                </a:solidFill>
              </a:rPr>
              <a:t>1;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6225743" y="3619441"/>
            <a:ext cx="4991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tx2"/>
                </a:solidFill>
              </a:rPr>
              <a:t>i</a:t>
            </a:r>
            <a:r>
              <a:rPr lang="en-US" dirty="0" smtClean="0">
                <a:solidFill>
                  <a:schemeClr val="tx2"/>
                </a:solidFill>
              </a:rPr>
              <a:t>=0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6225743" y="3881075"/>
            <a:ext cx="4991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tx2"/>
                </a:solidFill>
              </a:rPr>
              <a:t>i</a:t>
            </a:r>
            <a:r>
              <a:rPr lang="en-US" dirty="0" smtClean="0">
                <a:solidFill>
                  <a:schemeClr val="tx2"/>
                </a:solidFill>
              </a:rPr>
              <a:t>=1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6225743" y="4169509"/>
            <a:ext cx="4991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tx2"/>
                </a:solidFill>
              </a:rPr>
              <a:t>i</a:t>
            </a:r>
            <a:r>
              <a:rPr lang="en-US" dirty="0" smtClean="0">
                <a:solidFill>
                  <a:schemeClr val="tx2"/>
                </a:solidFill>
              </a:rPr>
              <a:t>=2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6225743" y="4443971"/>
            <a:ext cx="4991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tx2"/>
                </a:solidFill>
              </a:rPr>
              <a:t>i</a:t>
            </a:r>
            <a:r>
              <a:rPr lang="en-US" dirty="0" smtClean="0">
                <a:solidFill>
                  <a:schemeClr val="tx2"/>
                </a:solidFill>
              </a:rPr>
              <a:t>=3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6225743" y="4733941"/>
            <a:ext cx="4991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tx2"/>
                </a:solidFill>
              </a:rPr>
              <a:t>i</a:t>
            </a:r>
            <a:r>
              <a:rPr lang="en-US" dirty="0" smtClean="0">
                <a:solidFill>
                  <a:schemeClr val="tx2"/>
                </a:solidFill>
              </a:rPr>
              <a:t>=4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6225743" y="4995575"/>
            <a:ext cx="4991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tx2"/>
                </a:solidFill>
              </a:rPr>
              <a:t>i</a:t>
            </a:r>
            <a:r>
              <a:rPr lang="en-US" dirty="0" smtClean="0">
                <a:solidFill>
                  <a:schemeClr val="tx2"/>
                </a:solidFill>
              </a:rPr>
              <a:t>=5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" name="Oval 1"/>
          <p:cNvSpPr/>
          <p:nvPr/>
        </p:nvSpPr>
        <p:spPr>
          <a:xfrm>
            <a:off x="6724873" y="3606613"/>
            <a:ext cx="446640" cy="369332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22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22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/>
          <p:cNvSpPr/>
          <p:nvPr/>
        </p:nvSpPr>
        <p:spPr>
          <a:xfrm>
            <a:off x="7300630" y="3848809"/>
            <a:ext cx="446640" cy="369332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22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22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/>
          <p:cNvSpPr/>
          <p:nvPr/>
        </p:nvSpPr>
        <p:spPr>
          <a:xfrm>
            <a:off x="6741277" y="3907875"/>
            <a:ext cx="446640" cy="369332"/>
          </a:xfrm>
          <a:prstGeom prst="ellipse">
            <a:avLst/>
          </a:prstGeom>
          <a:solidFill>
            <a:srgbClr val="FF6600">
              <a:alpha val="22000"/>
            </a:srgbClr>
          </a:solidFill>
          <a:ln>
            <a:solidFill>
              <a:srgbClr val="FF66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/>
          <p:cNvSpPr/>
          <p:nvPr/>
        </p:nvSpPr>
        <p:spPr>
          <a:xfrm>
            <a:off x="7312632" y="4130313"/>
            <a:ext cx="446640" cy="369332"/>
          </a:xfrm>
          <a:prstGeom prst="ellipse">
            <a:avLst/>
          </a:prstGeom>
          <a:solidFill>
            <a:srgbClr val="FF6600">
              <a:alpha val="22000"/>
            </a:srgbClr>
          </a:solidFill>
          <a:ln>
            <a:solidFill>
              <a:srgbClr val="FF66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/>
          <p:cNvSpPr/>
          <p:nvPr/>
        </p:nvSpPr>
        <p:spPr>
          <a:xfrm>
            <a:off x="6778216" y="4201383"/>
            <a:ext cx="446640" cy="369332"/>
          </a:xfrm>
          <a:prstGeom prst="ellipse">
            <a:avLst/>
          </a:prstGeom>
          <a:solidFill>
            <a:srgbClr val="008000">
              <a:alpha val="22000"/>
            </a:srgbClr>
          </a:solidFill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/>
          <p:cNvSpPr/>
          <p:nvPr/>
        </p:nvSpPr>
        <p:spPr>
          <a:xfrm>
            <a:off x="7336742" y="4423821"/>
            <a:ext cx="446640" cy="369332"/>
          </a:xfrm>
          <a:prstGeom prst="ellipse">
            <a:avLst/>
          </a:prstGeom>
          <a:solidFill>
            <a:srgbClr val="008000">
              <a:alpha val="22000"/>
            </a:srgbClr>
          </a:solidFill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936364" y="2309983"/>
            <a:ext cx="4580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/>
                </a:solidFill>
              </a:rPr>
              <a:t>2</a:t>
            </a:r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2561199" y="2319250"/>
            <a:ext cx="4580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/>
                </a:solidFill>
              </a:rPr>
              <a:t>2</a:t>
            </a:r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111" name="TextBox 110"/>
          <p:cNvSpPr txBox="1"/>
          <p:nvPr/>
        </p:nvSpPr>
        <p:spPr>
          <a:xfrm>
            <a:off x="3140073" y="2296622"/>
            <a:ext cx="4580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/>
                </a:solidFill>
              </a:rPr>
              <a:t>2</a:t>
            </a:r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112" name="TextBox 111"/>
          <p:cNvSpPr txBox="1"/>
          <p:nvPr/>
        </p:nvSpPr>
        <p:spPr>
          <a:xfrm>
            <a:off x="3781103" y="2295958"/>
            <a:ext cx="4580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/>
                </a:solidFill>
              </a:rPr>
              <a:t>2</a:t>
            </a:r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113" name="TextBox 112"/>
          <p:cNvSpPr txBox="1"/>
          <p:nvPr/>
        </p:nvSpPr>
        <p:spPr>
          <a:xfrm>
            <a:off x="4395073" y="2295958"/>
            <a:ext cx="4580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/>
                </a:solidFill>
              </a:rPr>
              <a:t>2</a:t>
            </a:r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5038791" y="2282466"/>
            <a:ext cx="4580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/>
                </a:solidFill>
              </a:rPr>
              <a:t>2</a:t>
            </a:r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5606336" y="2282466"/>
            <a:ext cx="4580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/>
                </a:solidFill>
              </a:rPr>
              <a:t>2</a:t>
            </a:r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6236702" y="2255110"/>
            <a:ext cx="4580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/>
                </a:solidFill>
              </a:rPr>
              <a:t>2</a:t>
            </a:r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 flipH="1">
            <a:off x="2561199" y="2291260"/>
            <a:ext cx="403303" cy="46166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</a:rPr>
              <a:t>3</a:t>
            </a:r>
          </a:p>
        </p:txBody>
      </p:sp>
      <p:sp>
        <p:nvSpPr>
          <p:cNvPr id="117" name="TextBox 116"/>
          <p:cNvSpPr txBox="1"/>
          <p:nvPr/>
        </p:nvSpPr>
        <p:spPr>
          <a:xfrm flipH="1">
            <a:off x="3171174" y="2309983"/>
            <a:ext cx="403303" cy="46166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/>
                </a:solidFill>
              </a:rPr>
              <a:t>4</a:t>
            </a:r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118" name="TextBox 117"/>
          <p:cNvSpPr txBox="1"/>
          <p:nvPr/>
        </p:nvSpPr>
        <p:spPr>
          <a:xfrm flipH="1">
            <a:off x="3750090" y="2309983"/>
            <a:ext cx="403303" cy="46166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/>
                </a:solidFill>
              </a:rPr>
              <a:t>5</a:t>
            </a:r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119" name="TextBox 118"/>
          <p:cNvSpPr txBox="1"/>
          <p:nvPr/>
        </p:nvSpPr>
        <p:spPr>
          <a:xfrm flipH="1">
            <a:off x="4386004" y="2305367"/>
            <a:ext cx="403303" cy="46166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</a:rPr>
              <a:t>6</a:t>
            </a:r>
          </a:p>
        </p:txBody>
      </p:sp>
      <p:sp>
        <p:nvSpPr>
          <p:cNvPr id="120" name="TextBox 119"/>
          <p:cNvSpPr txBox="1"/>
          <p:nvPr/>
        </p:nvSpPr>
        <p:spPr>
          <a:xfrm flipH="1">
            <a:off x="4965448" y="2287327"/>
            <a:ext cx="403303" cy="46166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/>
                </a:solidFill>
              </a:rPr>
              <a:t>7</a:t>
            </a:r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121" name="TextBox 120"/>
          <p:cNvSpPr txBox="1"/>
          <p:nvPr/>
        </p:nvSpPr>
        <p:spPr>
          <a:xfrm flipH="1">
            <a:off x="5661067" y="2287327"/>
            <a:ext cx="403303" cy="46166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</a:rPr>
              <a:t>8</a:t>
            </a:r>
          </a:p>
        </p:txBody>
      </p:sp>
      <p:sp>
        <p:nvSpPr>
          <p:cNvPr id="122" name="TextBox 121"/>
          <p:cNvSpPr txBox="1"/>
          <p:nvPr/>
        </p:nvSpPr>
        <p:spPr>
          <a:xfrm flipH="1">
            <a:off x="6217309" y="2272827"/>
            <a:ext cx="403303" cy="46166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/>
                </a:solidFill>
              </a:rPr>
              <a:t>9</a:t>
            </a:r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32339" y="2143373"/>
            <a:ext cx="12877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tx2"/>
                </a:solidFill>
              </a:rPr>
              <a:t>Serial </a:t>
            </a:r>
          </a:p>
          <a:p>
            <a:r>
              <a:rPr lang="en-US" b="1" dirty="0" smtClean="0">
                <a:solidFill>
                  <a:schemeClr val="tx2"/>
                </a:solidFill>
              </a:rPr>
              <a:t>Execution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123" name="Content Placeholder 2"/>
          <p:cNvSpPr txBox="1">
            <a:spLocks/>
          </p:cNvSpPr>
          <p:nvPr/>
        </p:nvSpPr>
        <p:spPr bwMode="auto">
          <a:xfrm>
            <a:off x="1864509" y="4010048"/>
            <a:ext cx="50292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20000"/>
              </a:spcBef>
              <a:buFont typeface="Arial" charset="0"/>
              <a:buNone/>
            </a:pPr>
            <a:r>
              <a:rPr lang="en-US" dirty="0">
                <a:latin typeface="+mn-lt"/>
                <a:ea typeface="+mn-ea"/>
                <a:cs typeface="+mn-cs"/>
              </a:rPr>
              <a:t>for (</a:t>
            </a:r>
            <a:r>
              <a:rPr lang="en-US" dirty="0" err="1">
                <a:latin typeface="+mn-lt"/>
                <a:ea typeface="+mn-ea"/>
                <a:cs typeface="+mn-cs"/>
              </a:rPr>
              <a:t>int</a:t>
            </a:r>
            <a:r>
              <a:rPr lang="en-US" dirty="0">
                <a:latin typeface="+mn-lt"/>
                <a:ea typeface="+mn-ea"/>
                <a:cs typeface="+mn-cs"/>
              </a:rPr>
              <a:t> </a:t>
            </a:r>
            <a:r>
              <a:rPr lang="en-US" dirty="0" err="1">
                <a:latin typeface="+mn-lt"/>
                <a:ea typeface="+mn-ea"/>
                <a:cs typeface="+mn-cs"/>
              </a:rPr>
              <a:t>i</a:t>
            </a:r>
            <a:r>
              <a:rPr lang="en-US" dirty="0">
                <a:latin typeface="+mn-lt"/>
                <a:ea typeface="+mn-ea"/>
                <a:cs typeface="+mn-cs"/>
              </a:rPr>
              <a:t>=1; </a:t>
            </a:r>
            <a:r>
              <a:rPr lang="en-US" dirty="0" err="1">
                <a:latin typeface="+mn-lt"/>
                <a:ea typeface="+mn-ea"/>
                <a:cs typeface="+mn-cs"/>
              </a:rPr>
              <a:t>i</a:t>
            </a:r>
            <a:r>
              <a:rPr lang="en-US" dirty="0">
                <a:latin typeface="+mn-lt"/>
                <a:ea typeface="+mn-ea"/>
                <a:cs typeface="+mn-cs"/>
              </a:rPr>
              <a:t>&lt;n; </a:t>
            </a:r>
            <a:r>
              <a:rPr lang="en-US" dirty="0" err="1">
                <a:latin typeface="+mn-lt"/>
                <a:ea typeface="+mn-ea"/>
                <a:cs typeface="+mn-cs"/>
              </a:rPr>
              <a:t>i</a:t>
            </a:r>
            <a:r>
              <a:rPr lang="en-US" dirty="0">
                <a:latin typeface="+mn-lt"/>
                <a:ea typeface="+mn-ea"/>
                <a:cs typeface="+mn-cs"/>
              </a:rPr>
              <a:t>++)</a:t>
            </a:r>
          </a:p>
          <a:p>
            <a:pPr eaLnBrk="1" hangingPunct="1">
              <a:spcBef>
                <a:spcPct val="20000"/>
              </a:spcBef>
              <a:buFont typeface="Arial" charset="0"/>
              <a:buNone/>
            </a:pPr>
            <a:r>
              <a:rPr lang="en-US" dirty="0">
                <a:latin typeface="+mn-lt"/>
                <a:ea typeface="+mn-ea"/>
                <a:cs typeface="+mn-cs"/>
              </a:rPr>
              <a:t>   a[</a:t>
            </a:r>
            <a:r>
              <a:rPr lang="en-US" dirty="0" err="1">
                <a:latin typeface="+mn-lt"/>
                <a:ea typeface="+mn-ea"/>
                <a:cs typeface="+mn-cs"/>
              </a:rPr>
              <a:t>i</a:t>
            </a:r>
            <a:r>
              <a:rPr lang="en-US" dirty="0">
                <a:latin typeface="+mn-lt"/>
                <a:ea typeface="+mn-ea"/>
                <a:cs typeface="+mn-cs"/>
              </a:rPr>
              <a:t>] = a[i-1] + 1;</a:t>
            </a:r>
          </a:p>
          <a:p>
            <a:pPr algn="ctr" eaLnBrk="1" hangingPunct="1">
              <a:spcBef>
                <a:spcPct val="20000"/>
              </a:spcBef>
              <a:buFont typeface="Arial" charset="0"/>
              <a:buNone/>
            </a:pPr>
            <a:endParaRPr lang="en-US" sz="2000" dirty="0">
              <a:solidFill>
                <a:srgbClr val="3366FF"/>
              </a:solidFill>
              <a:latin typeface="Courier" charset="0"/>
              <a:cs typeface="Courier" charset="0"/>
            </a:endParaRPr>
          </a:p>
        </p:txBody>
      </p:sp>
      <p:sp>
        <p:nvSpPr>
          <p:cNvPr id="79" name="Oval 78"/>
          <p:cNvSpPr/>
          <p:nvPr/>
        </p:nvSpPr>
        <p:spPr>
          <a:xfrm>
            <a:off x="6782656" y="4452415"/>
            <a:ext cx="446640" cy="369332"/>
          </a:xfrm>
          <a:prstGeom prst="ellipse">
            <a:avLst/>
          </a:prstGeom>
          <a:solidFill>
            <a:schemeClr val="accent3">
              <a:alpha val="22000"/>
            </a:schemeClr>
          </a:solidFill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/>
          <p:cNvSpPr/>
          <p:nvPr/>
        </p:nvSpPr>
        <p:spPr>
          <a:xfrm>
            <a:off x="7341182" y="4674853"/>
            <a:ext cx="446640" cy="369332"/>
          </a:xfrm>
          <a:prstGeom prst="ellipse">
            <a:avLst/>
          </a:prstGeom>
          <a:solidFill>
            <a:schemeClr val="accent4">
              <a:alpha val="22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/>
          <p:cNvSpPr/>
          <p:nvPr/>
        </p:nvSpPr>
        <p:spPr>
          <a:xfrm>
            <a:off x="7336742" y="4982317"/>
            <a:ext cx="446640" cy="369332"/>
          </a:xfrm>
          <a:prstGeom prst="ellipse">
            <a:avLst/>
          </a:prstGeom>
          <a:solidFill>
            <a:srgbClr val="660066">
              <a:alpha val="22000"/>
            </a:srgb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/>
          <p:cNvSpPr/>
          <p:nvPr/>
        </p:nvSpPr>
        <p:spPr>
          <a:xfrm>
            <a:off x="6782656" y="4733941"/>
            <a:ext cx="446640" cy="361317"/>
          </a:xfrm>
          <a:prstGeom prst="ellipse">
            <a:avLst/>
          </a:prstGeom>
          <a:solidFill>
            <a:srgbClr val="660066">
              <a:alpha val="22000"/>
            </a:srgb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TextBox 82"/>
          <p:cNvSpPr txBox="1"/>
          <p:nvPr/>
        </p:nvSpPr>
        <p:spPr>
          <a:xfrm>
            <a:off x="6424250" y="3151651"/>
            <a:ext cx="18647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tx2"/>
                </a:solidFill>
              </a:rPr>
              <a:t>Unroll the code</a:t>
            </a:r>
            <a:endParaRPr lang="en-US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71630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itle 1"/>
          <p:cNvSpPr>
            <a:spLocks noGrp="1"/>
          </p:cNvSpPr>
          <p:nvPr>
            <p:ph type="title"/>
          </p:nvPr>
        </p:nvSpPr>
        <p:spPr>
          <a:xfrm>
            <a:off x="393836" y="349991"/>
            <a:ext cx="8229600" cy="1143000"/>
          </a:xfrm>
        </p:spPr>
        <p:txBody>
          <a:bodyPr/>
          <a:lstStyle/>
          <a:p>
            <a:r>
              <a:rPr lang="en-US" dirty="0" smtClean="0">
                <a:latin typeface="Times" charset="0"/>
                <a:ea typeface="ＭＳ Ｐゴシック" charset="0"/>
              </a:rPr>
              <a:t>Example</a:t>
            </a:r>
            <a:r>
              <a:rPr lang="en-US" dirty="0">
                <a:latin typeface="Times" charset="0"/>
                <a:ea typeface="ＭＳ Ｐゴシック" charset="0"/>
              </a:rPr>
              <a:t> </a:t>
            </a:r>
            <a:r>
              <a:rPr lang="en-US" dirty="0" smtClean="0">
                <a:latin typeface="Times" charset="0"/>
                <a:ea typeface="ＭＳ Ｐゴシック" charset="0"/>
              </a:rPr>
              <a:t>2</a:t>
            </a:r>
            <a:endParaRPr lang="en-US" dirty="0">
              <a:latin typeface="Times" charset="0"/>
              <a:ea typeface="ＭＳ Ｐゴシック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827538" y="2259999"/>
            <a:ext cx="614667" cy="505808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442205" y="2259999"/>
            <a:ext cx="614667" cy="505808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056872" y="2259999"/>
            <a:ext cx="614667" cy="505808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3671539" y="2259999"/>
            <a:ext cx="614667" cy="505808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4286206" y="2259999"/>
            <a:ext cx="614667" cy="505808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4900873" y="2261734"/>
            <a:ext cx="614667" cy="505808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5515540" y="2259999"/>
            <a:ext cx="614667" cy="505808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6130207" y="2261734"/>
            <a:ext cx="614667" cy="505808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/>
          <p:cNvSpPr/>
          <p:nvPr/>
        </p:nvSpPr>
        <p:spPr>
          <a:xfrm>
            <a:off x="1949193" y="2052117"/>
            <a:ext cx="570406" cy="397717"/>
          </a:xfrm>
          <a:custGeom>
            <a:avLst/>
            <a:gdLst>
              <a:gd name="connsiteX0" fmla="*/ 0 w 799208"/>
              <a:gd name="connsiteY0" fmla="*/ 354670 h 397717"/>
              <a:gd name="connsiteX1" fmla="*/ 193723 w 799208"/>
              <a:gd name="connsiteY1" fmla="*/ 31814 h 397717"/>
              <a:gd name="connsiteX2" fmla="*/ 721081 w 799208"/>
              <a:gd name="connsiteY2" fmla="*/ 53338 h 397717"/>
              <a:gd name="connsiteX3" fmla="*/ 796418 w 799208"/>
              <a:gd name="connsiteY3" fmla="*/ 397717 h 397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99208" h="397717">
                <a:moveTo>
                  <a:pt x="0" y="354670"/>
                </a:moveTo>
                <a:cubicBezTo>
                  <a:pt x="36771" y="218353"/>
                  <a:pt x="73543" y="82036"/>
                  <a:pt x="193723" y="31814"/>
                </a:cubicBezTo>
                <a:cubicBezTo>
                  <a:pt x="313903" y="-18408"/>
                  <a:pt x="620632" y="-7646"/>
                  <a:pt x="721081" y="53338"/>
                </a:cubicBezTo>
                <a:cubicBezTo>
                  <a:pt x="821530" y="114322"/>
                  <a:pt x="796418" y="397717"/>
                  <a:pt x="796418" y="397717"/>
                </a:cubicBezTo>
              </a:path>
            </a:pathLst>
          </a:custGeom>
          <a:ln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7"/>
          <p:cNvSpPr/>
          <p:nvPr/>
        </p:nvSpPr>
        <p:spPr>
          <a:xfrm>
            <a:off x="2791787" y="2061141"/>
            <a:ext cx="442144" cy="371048"/>
          </a:xfrm>
          <a:custGeom>
            <a:avLst/>
            <a:gdLst>
              <a:gd name="connsiteX0" fmla="*/ 0 w 799208"/>
              <a:gd name="connsiteY0" fmla="*/ 354670 h 397717"/>
              <a:gd name="connsiteX1" fmla="*/ 193723 w 799208"/>
              <a:gd name="connsiteY1" fmla="*/ 31814 h 397717"/>
              <a:gd name="connsiteX2" fmla="*/ 721081 w 799208"/>
              <a:gd name="connsiteY2" fmla="*/ 53338 h 397717"/>
              <a:gd name="connsiteX3" fmla="*/ 796418 w 799208"/>
              <a:gd name="connsiteY3" fmla="*/ 397717 h 397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99208" h="397717">
                <a:moveTo>
                  <a:pt x="0" y="354670"/>
                </a:moveTo>
                <a:cubicBezTo>
                  <a:pt x="36771" y="218353"/>
                  <a:pt x="73543" y="82036"/>
                  <a:pt x="193723" y="31814"/>
                </a:cubicBezTo>
                <a:cubicBezTo>
                  <a:pt x="313903" y="-18408"/>
                  <a:pt x="620632" y="-7646"/>
                  <a:pt x="721081" y="53338"/>
                </a:cubicBezTo>
                <a:cubicBezTo>
                  <a:pt x="821530" y="114322"/>
                  <a:pt x="796418" y="397717"/>
                  <a:pt x="796418" y="397717"/>
                </a:cubicBezTo>
              </a:path>
            </a:pathLst>
          </a:custGeom>
          <a:ln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8"/>
          <p:cNvSpPr/>
          <p:nvPr/>
        </p:nvSpPr>
        <p:spPr>
          <a:xfrm>
            <a:off x="3509749" y="2050850"/>
            <a:ext cx="452021" cy="397717"/>
          </a:xfrm>
          <a:custGeom>
            <a:avLst/>
            <a:gdLst>
              <a:gd name="connsiteX0" fmla="*/ 0 w 799208"/>
              <a:gd name="connsiteY0" fmla="*/ 354670 h 397717"/>
              <a:gd name="connsiteX1" fmla="*/ 193723 w 799208"/>
              <a:gd name="connsiteY1" fmla="*/ 31814 h 397717"/>
              <a:gd name="connsiteX2" fmla="*/ 721081 w 799208"/>
              <a:gd name="connsiteY2" fmla="*/ 53338 h 397717"/>
              <a:gd name="connsiteX3" fmla="*/ 796418 w 799208"/>
              <a:gd name="connsiteY3" fmla="*/ 397717 h 397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99208" h="397717">
                <a:moveTo>
                  <a:pt x="0" y="354670"/>
                </a:moveTo>
                <a:cubicBezTo>
                  <a:pt x="36771" y="218353"/>
                  <a:pt x="73543" y="82036"/>
                  <a:pt x="193723" y="31814"/>
                </a:cubicBezTo>
                <a:cubicBezTo>
                  <a:pt x="313903" y="-18408"/>
                  <a:pt x="620632" y="-7646"/>
                  <a:pt x="721081" y="53338"/>
                </a:cubicBezTo>
                <a:cubicBezTo>
                  <a:pt x="821530" y="114322"/>
                  <a:pt x="796418" y="397717"/>
                  <a:pt x="796418" y="397717"/>
                </a:cubicBezTo>
              </a:path>
            </a:pathLst>
          </a:custGeom>
          <a:ln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9"/>
          <p:cNvSpPr/>
          <p:nvPr/>
        </p:nvSpPr>
        <p:spPr>
          <a:xfrm>
            <a:off x="4198542" y="2040088"/>
            <a:ext cx="419734" cy="397717"/>
          </a:xfrm>
          <a:custGeom>
            <a:avLst/>
            <a:gdLst>
              <a:gd name="connsiteX0" fmla="*/ 0 w 799208"/>
              <a:gd name="connsiteY0" fmla="*/ 354670 h 397717"/>
              <a:gd name="connsiteX1" fmla="*/ 193723 w 799208"/>
              <a:gd name="connsiteY1" fmla="*/ 31814 h 397717"/>
              <a:gd name="connsiteX2" fmla="*/ 721081 w 799208"/>
              <a:gd name="connsiteY2" fmla="*/ 53338 h 397717"/>
              <a:gd name="connsiteX3" fmla="*/ 796418 w 799208"/>
              <a:gd name="connsiteY3" fmla="*/ 397717 h 397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99208" h="397717">
                <a:moveTo>
                  <a:pt x="0" y="354670"/>
                </a:moveTo>
                <a:cubicBezTo>
                  <a:pt x="36771" y="218353"/>
                  <a:pt x="73543" y="82036"/>
                  <a:pt x="193723" y="31814"/>
                </a:cubicBezTo>
                <a:cubicBezTo>
                  <a:pt x="313903" y="-18408"/>
                  <a:pt x="620632" y="-7646"/>
                  <a:pt x="721081" y="53338"/>
                </a:cubicBezTo>
                <a:cubicBezTo>
                  <a:pt x="821530" y="114322"/>
                  <a:pt x="796418" y="397717"/>
                  <a:pt x="796418" y="397717"/>
                </a:cubicBezTo>
              </a:path>
            </a:pathLst>
          </a:custGeom>
          <a:ln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20"/>
          <p:cNvSpPr/>
          <p:nvPr/>
        </p:nvSpPr>
        <p:spPr>
          <a:xfrm>
            <a:off x="4811999" y="2046177"/>
            <a:ext cx="419733" cy="397717"/>
          </a:xfrm>
          <a:custGeom>
            <a:avLst/>
            <a:gdLst>
              <a:gd name="connsiteX0" fmla="*/ 0 w 799208"/>
              <a:gd name="connsiteY0" fmla="*/ 354670 h 397717"/>
              <a:gd name="connsiteX1" fmla="*/ 193723 w 799208"/>
              <a:gd name="connsiteY1" fmla="*/ 31814 h 397717"/>
              <a:gd name="connsiteX2" fmla="*/ 721081 w 799208"/>
              <a:gd name="connsiteY2" fmla="*/ 53338 h 397717"/>
              <a:gd name="connsiteX3" fmla="*/ 796418 w 799208"/>
              <a:gd name="connsiteY3" fmla="*/ 397717 h 397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99208" h="397717">
                <a:moveTo>
                  <a:pt x="0" y="354670"/>
                </a:moveTo>
                <a:cubicBezTo>
                  <a:pt x="36771" y="218353"/>
                  <a:pt x="73543" y="82036"/>
                  <a:pt x="193723" y="31814"/>
                </a:cubicBezTo>
                <a:cubicBezTo>
                  <a:pt x="313903" y="-18408"/>
                  <a:pt x="620632" y="-7646"/>
                  <a:pt x="721081" y="53338"/>
                </a:cubicBezTo>
                <a:cubicBezTo>
                  <a:pt x="821530" y="114322"/>
                  <a:pt x="796418" y="397717"/>
                  <a:pt x="796418" y="397717"/>
                </a:cubicBezTo>
              </a:path>
            </a:pathLst>
          </a:custGeom>
          <a:ln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/>
          <p:cNvSpPr/>
          <p:nvPr/>
        </p:nvSpPr>
        <p:spPr>
          <a:xfrm>
            <a:off x="5425455" y="2046177"/>
            <a:ext cx="333635" cy="397717"/>
          </a:xfrm>
          <a:custGeom>
            <a:avLst/>
            <a:gdLst>
              <a:gd name="connsiteX0" fmla="*/ 0 w 799208"/>
              <a:gd name="connsiteY0" fmla="*/ 354670 h 397717"/>
              <a:gd name="connsiteX1" fmla="*/ 193723 w 799208"/>
              <a:gd name="connsiteY1" fmla="*/ 31814 h 397717"/>
              <a:gd name="connsiteX2" fmla="*/ 721081 w 799208"/>
              <a:gd name="connsiteY2" fmla="*/ 53338 h 397717"/>
              <a:gd name="connsiteX3" fmla="*/ 796418 w 799208"/>
              <a:gd name="connsiteY3" fmla="*/ 397717 h 397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99208" h="397717">
                <a:moveTo>
                  <a:pt x="0" y="354670"/>
                </a:moveTo>
                <a:cubicBezTo>
                  <a:pt x="36771" y="218353"/>
                  <a:pt x="73543" y="82036"/>
                  <a:pt x="193723" y="31814"/>
                </a:cubicBezTo>
                <a:cubicBezTo>
                  <a:pt x="313903" y="-18408"/>
                  <a:pt x="620632" y="-7646"/>
                  <a:pt x="721081" y="53338"/>
                </a:cubicBezTo>
                <a:cubicBezTo>
                  <a:pt x="821530" y="114322"/>
                  <a:pt x="796418" y="397717"/>
                  <a:pt x="796418" y="397717"/>
                </a:cubicBezTo>
              </a:path>
            </a:pathLst>
          </a:custGeom>
          <a:ln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22"/>
          <p:cNvSpPr/>
          <p:nvPr/>
        </p:nvSpPr>
        <p:spPr>
          <a:xfrm>
            <a:off x="6049674" y="2056992"/>
            <a:ext cx="441260" cy="396719"/>
          </a:xfrm>
          <a:custGeom>
            <a:avLst/>
            <a:gdLst>
              <a:gd name="connsiteX0" fmla="*/ 0 w 799208"/>
              <a:gd name="connsiteY0" fmla="*/ 354670 h 397717"/>
              <a:gd name="connsiteX1" fmla="*/ 193723 w 799208"/>
              <a:gd name="connsiteY1" fmla="*/ 31814 h 397717"/>
              <a:gd name="connsiteX2" fmla="*/ 721081 w 799208"/>
              <a:gd name="connsiteY2" fmla="*/ 53338 h 397717"/>
              <a:gd name="connsiteX3" fmla="*/ 796418 w 799208"/>
              <a:gd name="connsiteY3" fmla="*/ 397717 h 397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99208" h="397717">
                <a:moveTo>
                  <a:pt x="0" y="354670"/>
                </a:moveTo>
                <a:cubicBezTo>
                  <a:pt x="36771" y="218353"/>
                  <a:pt x="73543" y="82036"/>
                  <a:pt x="193723" y="31814"/>
                </a:cubicBezTo>
                <a:cubicBezTo>
                  <a:pt x="313903" y="-18408"/>
                  <a:pt x="620632" y="-7646"/>
                  <a:pt x="721081" y="53338"/>
                </a:cubicBezTo>
                <a:cubicBezTo>
                  <a:pt x="821530" y="114322"/>
                  <a:pt x="796418" y="397717"/>
                  <a:pt x="796418" y="397717"/>
                </a:cubicBezTo>
              </a:path>
            </a:pathLst>
          </a:custGeom>
          <a:ln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27"/>
          <p:cNvGrpSpPr/>
          <p:nvPr/>
        </p:nvGrpSpPr>
        <p:grpSpPr>
          <a:xfrm>
            <a:off x="2325886" y="1601807"/>
            <a:ext cx="568402" cy="658192"/>
            <a:chOff x="2195529" y="1397329"/>
            <a:chExt cx="568402" cy="658192"/>
          </a:xfrm>
        </p:grpSpPr>
        <p:sp>
          <p:nvSpPr>
            <p:cNvPr id="24" name="Oval 23"/>
            <p:cNvSpPr/>
            <p:nvPr/>
          </p:nvSpPr>
          <p:spPr>
            <a:xfrm>
              <a:off x="2195529" y="1417638"/>
              <a:ext cx="568402" cy="349023"/>
            </a:xfrm>
            <a:prstGeom prst="ellipse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267953" y="1397329"/>
              <a:ext cx="4688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+ 1</a:t>
              </a:r>
              <a:endParaRPr lang="en-US" dirty="0"/>
            </a:p>
          </p:txBody>
        </p:sp>
        <p:cxnSp>
          <p:nvCxnSpPr>
            <p:cNvPr id="27" name="Straight Arrow Connector 26"/>
            <p:cNvCxnSpPr>
              <a:stCxn id="8" idx="2"/>
            </p:cNvCxnSpPr>
            <p:nvPr/>
          </p:nvCxnSpPr>
          <p:spPr>
            <a:xfrm>
              <a:off x="2502359" y="1766661"/>
              <a:ext cx="508" cy="28886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3069701" y="1600611"/>
            <a:ext cx="568402" cy="658192"/>
            <a:chOff x="2195529" y="1397329"/>
            <a:chExt cx="568402" cy="658192"/>
          </a:xfrm>
        </p:grpSpPr>
        <p:sp>
          <p:nvSpPr>
            <p:cNvPr id="33" name="Oval 32"/>
            <p:cNvSpPr/>
            <p:nvPr/>
          </p:nvSpPr>
          <p:spPr>
            <a:xfrm>
              <a:off x="2195529" y="1417638"/>
              <a:ext cx="568402" cy="349023"/>
            </a:xfrm>
            <a:prstGeom prst="ellipse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2267953" y="1397329"/>
              <a:ext cx="4688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+ 1</a:t>
              </a:r>
              <a:endParaRPr lang="en-US" dirty="0"/>
            </a:p>
          </p:txBody>
        </p:sp>
        <p:cxnSp>
          <p:nvCxnSpPr>
            <p:cNvPr id="35" name="Straight Arrow Connector 34"/>
            <p:cNvCxnSpPr>
              <a:stCxn id="34" idx="2"/>
            </p:cNvCxnSpPr>
            <p:nvPr/>
          </p:nvCxnSpPr>
          <p:spPr>
            <a:xfrm>
              <a:off x="2502359" y="1766661"/>
              <a:ext cx="508" cy="28886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/>
          <p:cNvGrpSpPr/>
          <p:nvPr/>
        </p:nvGrpSpPr>
        <p:grpSpPr>
          <a:xfrm>
            <a:off x="3762919" y="1600611"/>
            <a:ext cx="568402" cy="658192"/>
            <a:chOff x="2195529" y="1397329"/>
            <a:chExt cx="568402" cy="658192"/>
          </a:xfrm>
        </p:grpSpPr>
        <p:sp>
          <p:nvSpPr>
            <p:cNvPr id="38" name="Oval 37"/>
            <p:cNvSpPr/>
            <p:nvPr/>
          </p:nvSpPr>
          <p:spPr>
            <a:xfrm>
              <a:off x="2195529" y="1417638"/>
              <a:ext cx="568402" cy="349023"/>
            </a:xfrm>
            <a:prstGeom prst="ellipse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2267953" y="1397329"/>
              <a:ext cx="4688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+ 1</a:t>
              </a:r>
              <a:endParaRPr lang="en-US" dirty="0"/>
            </a:p>
          </p:txBody>
        </p:sp>
        <p:cxnSp>
          <p:nvCxnSpPr>
            <p:cNvPr id="40" name="Straight Arrow Connector 39"/>
            <p:cNvCxnSpPr>
              <a:stCxn id="39" idx="2"/>
            </p:cNvCxnSpPr>
            <p:nvPr/>
          </p:nvCxnSpPr>
          <p:spPr>
            <a:xfrm>
              <a:off x="2502359" y="1766661"/>
              <a:ext cx="508" cy="28886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4437042" y="1600611"/>
            <a:ext cx="568402" cy="658192"/>
            <a:chOff x="2195529" y="1397329"/>
            <a:chExt cx="568402" cy="658192"/>
          </a:xfrm>
        </p:grpSpPr>
        <p:sp>
          <p:nvSpPr>
            <p:cNvPr id="42" name="Oval 41"/>
            <p:cNvSpPr/>
            <p:nvPr/>
          </p:nvSpPr>
          <p:spPr>
            <a:xfrm>
              <a:off x="2195529" y="1417638"/>
              <a:ext cx="568402" cy="349023"/>
            </a:xfrm>
            <a:prstGeom prst="ellipse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2267953" y="1397329"/>
              <a:ext cx="4688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+ 1</a:t>
              </a:r>
              <a:endParaRPr lang="en-US" dirty="0"/>
            </a:p>
          </p:txBody>
        </p:sp>
        <p:cxnSp>
          <p:nvCxnSpPr>
            <p:cNvPr id="44" name="Straight Arrow Connector 43"/>
            <p:cNvCxnSpPr>
              <a:stCxn id="43" idx="2"/>
            </p:cNvCxnSpPr>
            <p:nvPr/>
          </p:nvCxnSpPr>
          <p:spPr>
            <a:xfrm>
              <a:off x="2502359" y="1766661"/>
              <a:ext cx="508" cy="28886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/>
          <p:cNvGrpSpPr/>
          <p:nvPr/>
        </p:nvGrpSpPr>
        <p:grpSpPr>
          <a:xfrm>
            <a:off x="5044941" y="1600611"/>
            <a:ext cx="568402" cy="658192"/>
            <a:chOff x="2195529" y="1397329"/>
            <a:chExt cx="568402" cy="658192"/>
          </a:xfrm>
        </p:grpSpPr>
        <p:sp>
          <p:nvSpPr>
            <p:cNvPr id="46" name="Oval 45"/>
            <p:cNvSpPr/>
            <p:nvPr/>
          </p:nvSpPr>
          <p:spPr>
            <a:xfrm>
              <a:off x="2195529" y="1417638"/>
              <a:ext cx="568402" cy="349023"/>
            </a:xfrm>
            <a:prstGeom prst="ellipse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2267953" y="1397329"/>
              <a:ext cx="4688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+ 1</a:t>
              </a:r>
              <a:endParaRPr lang="en-US" dirty="0"/>
            </a:p>
          </p:txBody>
        </p:sp>
        <p:cxnSp>
          <p:nvCxnSpPr>
            <p:cNvPr id="48" name="Straight Arrow Connector 47"/>
            <p:cNvCxnSpPr>
              <a:stCxn id="47" idx="2"/>
            </p:cNvCxnSpPr>
            <p:nvPr/>
          </p:nvCxnSpPr>
          <p:spPr>
            <a:xfrm>
              <a:off x="2502359" y="1766661"/>
              <a:ext cx="508" cy="28886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/>
          <p:cNvGrpSpPr/>
          <p:nvPr/>
        </p:nvGrpSpPr>
        <p:grpSpPr>
          <a:xfrm>
            <a:off x="5613343" y="1620920"/>
            <a:ext cx="568402" cy="658192"/>
            <a:chOff x="2195529" y="1397329"/>
            <a:chExt cx="568402" cy="658192"/>
          </a:xfrm>
        </p:grpSpPr>
        <p:sp>
          <p:nvSpPr>
            <p:cNvPr id="50" name="Oval 49"/>
            <p:cNvSpPr/>
            <p:nvPr/>
          </p:nvSpPr>
          <p:spPr>
            <a:xfrm>
              <a:off x="2195529" y="1417638"/>
              <a:ext cx="568402" cy="349023"/>
            </a:xfrm>
            <a:prstGeom prst="ellipse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2267953" y="1397329"/>
              <a:ext cx="4688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+ 1</a:t>
              </a:r>
              <a:endParaRPr lang="en-US" dirty="0"/>
            </a:p>
          </p:txBody>
        </p:sp>
        <p:cxnSp>
          <p:nvCxnSpPr>
            <p:cNvPr id="52" name="Straight Arrow Connector 51"/>
            <p:cNvCxnSpPr>
              <a:stCxn id="51" idx="2"/>
            </p:cNvCxnSpPr>
            <p:nvPr/>
          </p:nvCxnSpPr>
          <p:spPr>
            <a:xfrm>
              <a:off x="2502359" y="1766661"/>
              <a:ext cx="508" cy="28886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oup 52"/>
          <p:cNvGrpSpPr/>
          <p:nvPr/>
        </p:nvGrpSpPr>
        <p:grpSpPr>
          <a:xfrm>
            <a:off x="6301165" y="1593279"/>
            <a:ext cx="568402" cy="658192"/>
            <a:chOff x="2195529" y="1397329"/>
            <a:chExt cx="568402" cy="658192"/>
          </a:xfrm>
        </p:grpSpPr>
        <p:sp>
          <p:nvSpPr>
            <p:cNvPr id="54" name="Oval 53"/>
            <p:cNvSpPr/>
            <p:nvPr/>
          </p:nvSpPr>
          <p:spPr>
            <a:xfrm>
              <a:off x="2195529" y="1417638"/>
              <a:ext cx="568402" cy="349023"/>
            </a:xfrm>
            <a:prstGeom prst="ellipse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2267953" y="1397329"/>
              <a:ext cx="4688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+ 1</a:t>
              </a:r>
              <a:endParaRPr lang="en-US" dirty="0"/>
            </a:p>
          </p:txBody>
        </p:sp>
        <p:cxnSp>
          <p:nvCxnSpPr>
            <p:cNvPr id="56" name="Straight Arrow Connector 55"/>
            <p:cNvCxnSpPr>
              <a:stCxn id="55" idx="2"/>
            </p:cNvCxnSpPr>
            <p:nvPr/>
          </p:nvCxnSpPr>
          <p:spPr>
            <a:xfrm>
              <a:off x="2502359" y="1766661"/>
              <a:ext cx="508" cy="28886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/>
          <p:cNvSpPr txBox="1"/>
          <p:nvPr/>
        </p:nvSpPr>
        <p:spPr>
          <a:xfrm>
            <a:off x="1936364" y="2297155"/>
            <a:ext cx="4580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/>
                </a:solidFill>
              </a:rPr>
              <a:t>2</a:t>
            </a:r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2561199" y="2306422"/>
            <a:ext cx="4580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/>
                </a:solidFill>
              </a:rPr>
              <a:t>2</a:t>
            </a:r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111" name="TextBox 110"/>
          <p:cNvSpPr txBox="1"/>
          <p:nvPr/>
        </p:nvSpPr>
        <p:spPr>
          <a:xfrm>
            <a:off x="3152902" y="2283794"/>
            <a:ext cx="4580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/>
                </a:solidFill>
              </a:rPr>
              <a:t>2</a:t>
            </a:r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112" name="TextBox 111"/>
          <p:cNvSpPr txBox="1"/>
          <p:nvPr/>
        </p:nvSpPr>
        <p:spPr>
          <a:xfrm>
            <a:off x="3793932" y="2283130"/>
            <a:ext cx="4580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/>
                </a:solidFill>
              </a:rPr>
              <a:t>2</a:t>
            </a:r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113" name="TextBox 112"/>
          <p:cNvSpPr txBox="1"/>
          <p:nvPr/>
        </p:nvSpPr>
        <p:spPr>
          <a:xfrm>
            <a:off x="4407902" y="2283130"/>
            <a:ext cx="4580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/>
                </a:solidFill>
              </a:rPr>
              <a:t>2</a:t>
            </a:r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5051620" y="2269638"/>
            <a:ext cx="4580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/>
                </a:solidFill>
              </a:rPr>
              <a:t>2</a:t>
            </a:r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5619165" y="2269638"/>
            <a:ext cx="4580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/>
                </a:solidFill>
              </a:rPr>
              <a:t>2</a:t>
            </a:r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6249531" y="2242282"/>
            <a:ext cx="4580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/>
                </a:solidFill>
              </a:rPr>
              <a:t>2</a:t>
            </a:r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 flipH="1">
            <a:off x="2574028" y="2278432"/>
            <a:ext cx="403303" cy="46166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</a:rPr>
              <a:t>3</a:t>
            </a:r>
          </a:p>
        </p:txBody>
      </p:sp>
      <p:sp>
        <p:nvSpPr>
          <p:cNvPr id="117" name="TextBox 116"/>
          <p:cNvSpPr txBox="1"/>
          <p:nvPr/>
        </p:nvSpPr>
        <p:spPr>
          <a:xfrm flipH="1">
            <a:off x="3171174" y="2297155"/>
            <a:ext cx="403303" cy="46166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/>
                </a:solidFill>
              </a:rPr>
              <a:t>4</a:t>
            </a:r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118" name="TextBox 117"/>
          <p:cNvSpPr txBox="1"/>
          <p:nvPr/>
        </p:nvSpPr>
        <p:spPr>
          <a:xfrm flipH="1">
            <a:off x="3750090" y="2297155"/>
            <a:ext cx="403303" cy="46166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/>
                </a:solidFill>
              </a:rPr>
              <a:t>5</a:t>
            </a:r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119" name="TextBox 118"/>
          <p:cNvSpPr txBox="1"/>
          <p:nvPr/>
        </p:nvSpPr>
        <p:spPr>
          <a:xfrm flipH="1">
            <a:off x="4398833" y="2292539"/>
            <a:ext cx="403303" cy="46166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</a:rPr>
              <a:t>3</a:t>
            </a:r>
          </a:p>
        </p:txBody>
      </p:sp>
      <p:sp>
        <p:nvSpPr>
          <p:cNvPr id="120" name="TextBox 119"/>
          <p:cNvSpPr txBox="1"/>
          <p:nvPr/>
        </p:nvSpPr>
        <p:spPr>
          <a:xfrm flipH="1">
            <a:off x="4978277" y="2274499"/>
            <a:ext cx="403303" cy="46166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/>
                </a:solidFill>
              </a:rPr>
              <a:t>4</a:t>
            </a:r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121" name="TextBox 120"/>
          <p:cNvSpPr txBox="1"/>
          <p:nvPr/>
        </p:nvSpPr>
        <p:spPr>
          <a:xfrm flipH="1">
            <a:off x="5673896" y="2274499"/>
            <a:ext cx="403303" cy="46166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</a:rPr>
              <a:t>5</a:t>
            </a:r>
          </a:p>
        </p:txBody>
      </p:sp>
      <p:sp>
        <p:nvSpPr>
          <p:cNvPr id="122" name="TextBox 121"/>
          <p:cNvSpPr txBox="1"/>
          <p:nvPr/>
        </p:nvSpPr>
        <p:spPr>
          <a:xfrm flipH="1">
            <a:off x="6230138" y="2259999"/>
            <a:ext cx="403303" cy="46166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/>
                </a:solidFill>
              </a:rPr>
              <a:t>6</a:t>
            </a:r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204049" y="2144511"/>
            <a:ext cx="173669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tx2"/>
                </a:solidFill>
              </a:rPr>
              <a:t>Parallel </a:t>
            </a:r>
          </a:p>
          <a:p>
            <a:r>
              <a:rPr lang="en-US" b="1" dirty="0" smtClean="0">
                <a:solidFill>
                  <a:schemeClr val="tx2"/>
                </a:solidFill>
              </a:rPr>
              <a:t>Execution</a:t>
            </a:r>
          </a:p>
          <a:p>
            <a:r>
              <a:rPr lang="en-US" b="1" dirty="0" smtClean="0">
                <a:solidFill>
                  <a:schemeClr val="tx2"/>
                </a:solidFill>
              </a:rPr>
              <a:t>with 2 threads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5" name="Left Brace 4"/>
          <p:cNvSpPr/>
          <p:nvPr/>
        </p:nvSpPr>
        <p:spPr>
          <a:xfrm rot="16200000">
            <a:off x="2830953" y="1766413"/>
            <a:ext cx="417600" cy="2424428"/>
          </a:xfrm>
          <a:prstGeom prst="leftBrace">
            <a:avLst>
              <a:gd name="adj1" fmla="val 8333"/>
              <a:gd name="adj2" fmla="val 48916"/>
            </a:avLst>
          </a:prstGeom>
          <a:ln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Left Brace 79"/>
          <p:cNvSpPr/>
          <p:nvPr/>
        </p:nvSpPr>
        <p:spPr>
          <a:xfrm rot="16200000">
            <a:off x="5292291" y="1787223"/>
            <a:ext cx="417600" cy="2424428"/>
          </a:xfrm>
          <a:prstGeom prst="leftBrace">
            <a:avLst>
              <a:gd name="adj1" fmla="val 8333"/>
              <a:gd name="adj2" fmla="val 48916"/>
            </a:avLst>
          </a:prstGeom>
          <a:ln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Content Placeholder 2"/>
          <p:cNvSpPr txBox="1">
            <a:spLocks/>
          </p:cNvSpPr>
          <p:nvPr/>
        </p:nvSpPr>
        <p:spPr bwMode="auto">
          <a:xfrm>
            <a:off x="1864509" y="4010048"/>
            <a:ext cx="50292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20000"/>
              </a:spcBef>
              <a:buFont typeface="Arial" charset="0"/>
              <a:buNone/>
            </a:pPr>
            <a:r>
              <a:rPr lang="en-US" dirty="0">
                <a:latin typeface="+mn-lt"/>
                <a:ea typeface="+mn-ea"/>
                <a:cs typeface="+mn-cs"/>
              </a:rPr>
              <a:t>for (</a:t>
            </a:r>
            <a:r>
              <a:rPr lang="en-US" dirty="0" err="1">
                <a:latin typeface="+mn-lt"/>
                <a:ea typeface="+mn-ea"/>
                <a:cs typeface="+mn-cs"/>
              </a:rPr>
              <a:t>int</a:t>
            </a:r>
            <a:r>
              <a:rPr lang="en-US" dirty="0">
                <a:latin typeface="+mn-lt"/>
                <a:ea typeface="+mn-ea"/>
                <a:cs typeface="+mn-cs"/>
              </a:rPr>
              <a:t> </a:t>
            </a:r>
            <a:r>
              <a:rPr lang="en-US" dirty="0" err="1">
                <a:latin typeface="+mn-lt"/>
                <a:ea typeface="+mn-ea"/>
                <a:cs typeface="+mn-cs"/>
              </a:rPr>
              <a:t>i</a:t>
            </a:r>
            <a:r>
              <a:rPr lang="en-US" dirty="0">
                <a:latin typeface="+mn-lt"/>
                <a:ea typeface="+mn-ea"/>
                <a:cs typeface="+mn-cs"/>
              </a:rPr>
              <a:t>=1; </a:t>
            </a:r>
            <a:r>
              <a:rPr lang="en-US" dirty="0" err="1">
                <a:latin typeface="+mn-lt"/>
                <a:ea typeface="+mn-ea"/>
                <a:cs typeface="+mn-cs"/>
              </a:rPr>
              <a:t>i</a:t>
            </a:r>
            <a:r>
              <a:rPr lang="en-US" dirty="0">
                <a:latin typeface="+mn-lt"/>
                <a:ea typeface="+mn-ea"/>
                <a:cs typeface="+mn-cs"/>
              </a:rPr>
              <a:t>&lt;n; </a:t>
            </a:r>
            <a:r>
              <a:rPr lang="en-US" dirty="0" err="1">
                <a:latin typeface="+mn-lt"/>
                <a:ea typeface="+mn-ea"/>
                <a:cs typeface="+mn-cs"/>
              </a:rPr>
              <a:t>i</a:t>
            </a:r>
            <a:r>
              <a:rPr lang="en-US" dirty="0">
                <a:latin typeface="+mn-lt"/>
                <a:ea typeface="+mn-ea"/>
                <a:cs typeface="+mn-cs"/>
              </a:rPr>
              <a:t>++)</a:t>
            </a:r>
          </a:p>
          <a:p>
            <a:pPr eaLnBrk="1" hangingPunct="1">
              <a:spcBef>
                <a:spcPct val="20000"/>
              </a:spcBef>
              <a:buFont typeface="Arial" charset="0"/>
              <a:buNone/>
            </a:pPr>
            <a:r>
              <a:rPr lang="en-US" dirty="0">
                <a:latin typeface="+mn-lt"/>
                <a:ea typeface="+mn-ea"/>
                <a:cs typeface="+mn-cs"/>
              </a:rPr>
              <a:t>   a[</a:t>
            </a:r>
            <a:r>
              <a:rPr lang="en-US" dirty="0" err="1">
                <a:latin typeface="+mn-lt"/>
                <a:ea typeface="+mn-ea"/>
                <a:cs typeface="+mn-cs"/>
              </a:rPr>
              <a:t>i</a:t>
            </a:r>
            <a:r>
              <a:rPr lang="en-US" dirty="0">
                <a:latin typeface="+mn-lt"/>
                <a:ea typeface="+mn-ea"/>
                <a:cs typeface="+mn-cs"/>
              </a:rPr>
              <a:t>] = a[i-1] + 1;</a:t>
            </a:r>
          </a:p>
          <a:p>
            <a:pPr algn="ctr" eaLnBrk="1" hangingPunct="1">
              <a:spcBef>
                <a:spcPct val="20000"/>
              </a:spcBef>
              <a:buFont typeface="Arial" charset="0"/>
              <a:buNone/>
            </a:pPr>
            <a:endParaRPr lang="en-US" sz="2000" dirty="0">
              <a:solidFill>
                <a:srgbClr val="3366FF"/>
              </a:solidFill>
              <a:latin typeface="Courier" charset="0"/>
              <a:cs typeface="Courier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389338" y="3124431"/>
            <a:ext cx="1146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tx2"/>
                </a:solidFill>
              </a:rPr>
              <a:t>Thread 0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4871175" y="3087908"/>
            <a:ext cx="1146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tx2"/>
                </a:solidFill>
              </a:rPr>
              <a:t>Thread 1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913440" y="5443748"/>
            <a:ext cx="716261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tx2"/>
                </a:solidFill>
              </a:rPr>
              <a:t>This execution is </a:t>
            </a:r>
            <a:r>
              <a:rPr lang="en-US" b="1" dirty="0" smtClean="0">
                <a:solidFill>
                  <a:srgbClr val="FF0000"/>
                </a:solidFill>
              </a:rPr>
              <a:t>incorrect.</a:t>
            </a:r>
            <a:r>
              <a:rPr lang="en-US" b="1" dirty="0" smtClean="0">
                <a:solidFill>
                  <a:schemeClr val="tx2"/>
                </a:solidFill>
              </a:rPr>
              <a:t> </a:t>
            </a:r>
          </a:p>
          <a:p>
            <a:r>
              <a:rPr lang="en-US" b="1" dirty="0" smtClean="0">
                <a:solidFill>
                  <a:schemeClr val="tx2"/>
                </a:solidFill>
              </a:rPr>
              <a:t>Remember the sequential problem defines the semantics of our </a:t>
            </a:r>
          </a:p>
          <a:p>
            <a:r>
              <a:rPr lang="en-US" b="1" dirty="0" smtClean="0">
                <a:solidFill>
                  <a:schemeClr val="tx2"/>
                </a:solidFill>
              </a:rPr>
              <a:t>program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6673557" y="3040690"/>
            <a:ext cx="2191397" cy="23083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endParaRPr lang="en-US" dirty="0" smtClean="0">
              <a:solidFill>
                <a:srgbClr val="FF0000"/>
              </a:solidFill>
            </a:endParaRP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 smtClean="0">
                <a:solidFill>
                  <a:srgbClr val="FF0000"/>
                </a:solidFill>
              </a:rPr>
              <a:t>a[1]= a[0] + 1;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a[2]= a[1] + 1;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a[3]= a[2] + 1;</a:t>
            </a:r>
          </a:p>
          <a:p>
            <a:r>
              <a:rPr lang="en-US" dirty="0">
                <a:solidFill>
                  <a:srgbClr val="FF0000"/>
                </a:solidFill>
              </a:rPr>
              <a:t>a</a:t>
            </a:r>
            <a:r>
              <a:rPr lang="en-US" dirty="0" smtClean="0">
                <a:solidFill>
                  <a:srgbClr val="FF0000"/>
                </a:solidFill>
              </a:rPr>
              <a:t>[4]</a:t>
            </a:r>
            <a:r>
              <a:rPr lang="en-US" dirty="0">
                <a:solidFill>
                  <a:srgbClr val="FF0000"/>
                </a:solidFill>
              </a:rPr>
              <a:t>= a</a:t>
            </a:r>
            <a:r>
              <a:rPr lang="en-US" dirty="0" smtClean="0">
                <a:solidFill>
                  <a:srgbClr val="FF0000"/>
                </a:solidFill>
              </a:rPr>
              <a:t>[3] </a:t>
            </a:r>
            <a:r>
              <a:rPr lang="en-US" dirty="0">
                <a:solidFill>
                  <a:srgbClr val="FF0000"/>
                </a:solidFill>
              </a:rPr>
              <a:t>+ 1;</a:t>
            </a:r>
          </a:p>
          <a:p>
            <a:r>
              <a:rPr lang="en-US" dirty="0">
                <a:solidFill>
                  <a:srgbClr val="FF0000"/>
                </a:solidFill>
              </a:rPr>
              <a:t>a</a:t>
            </a:r>
            <a:r>
              <a:rPr lang="en-US" dirty="0" smtClean="0">
                <a:solidFill>
                  <a:srgbClr val="FF0000"/>
                </a:solidFill>
              </a:rPr>
              <a:t>[5]</a:t>
            </a:r>
            <a:r>
              <a:rPr lang="en-US" dirty="0">
                <a:solidFill>
                  <a:srgbClr val="FF0000"/>
                </a:solidFill>
              </a:rPr>
              <a:t>= a</a:t>
            </a:r>
            <a:r>
              <a:rPr lang="en-US" dirty="0" smtClean="0">
                <a:solidFill>
                  <a:srgbClr val="FF0000"/>
                </a:solidFill>
              </a:rPr>
              <a:t>[4] </a:t>
            </a:r>
            <a:r>
              <a:rPr lang="en-US" dirty="0">
                <a:solidFill>
                  <a:srgbClr val="FF0000"/>
                </a:solidFill>
              </a:rPr>
              <a:t>+ 1;</a:t>
            </a:r>
          </a:p>
          <a:p>
            <a:r>
              <a:rPr lang="en-US" dirty="0">
                <a:solidFill>
                  <a:srgbClr val="FF0000"/>
                </a:solidFill>
              </a:rPr>
              <a:t>a</a:t>
            </a:r>
            <a:r>
              <a:rPr lang="en-US" dirty="0" smtClean="0">
                <a:solidFill>
                  <a:srgbClr val="FF0000"/>
                </a:solidFill>
              </a:rPr>
              <a:t>[6]</a:t>
            </a:r>
            <a:r>
              <a:rPr lang="en-US" dirty="0">
                <a:solidFill>
                  <a:srgbClr val="FF0000"/>
                </a:solidFill>
              </a:rPr>
              <a:t>= a</a:t>
            </a:r>
            <a:r>
              <a:rPr lang="en-US" dirty="0" smtClean="0">
                <a:solidFill>
                  <a:srgbClr val="FF0000"/>
                </a:solidFill>
              </a:rPr>
              <a:t>[5] </a:t>
            </a:r>
            <a:r>
              <a:rPr lang="en-US" dirty="0">
                <a:solidFill>
                  <a:srgbClr val="FF0000"/>
                </a:solidFill>
              </a:rPr>
              <a:t>+ </a:t>
            </a:r>
            <a:r>
              <a:rPr lang="en-US" dirty="0" smtClean="0">
                <a:solidFill>
                  <a:srgbClr val="FF0000"/>
                </a:solidFill>
              </a:rPr>
              <a:t>1;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6225743" y="3619441"/>
            <a:ext cx="4991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tx2"/>
                </a:solidFill>
              </a:rPr>
              <a:t>i</a:t>
            </a:r>
            <a:r>
              <a:rPr lang="en-US" dirty="0" smtClean="0">
                <a:solidFill>
                  <a:schemeClr val="tx2"/>
                </a:solidFill>
              </a:rPr>
              <a:t>=0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6225743" y="3881075"/>
            <a:ext cx="4991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tx2"/>
                </a:solidFill>
              </a:rPr>
              <a:t>i</a:t>
            </a:r>
            <a:r>
              <a:rPr lang="en-US" dirty="0" smtClean="0">
                <a:solidFill>
                  <a:schemeClr val="tx2"/>
                </a:solidFill>
              </a:rPr>
              <a:t>=1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6225743" y="4169509"/>
            <a:ext cx="4991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tx2"/>
                </a:solidFill>
              </a:rPr>
              <a:t>i</a:t>
            </a:r>
            <a:r>
              <a:rPr lang="en-US" dirty="0" smtClean="0">
                <a:solidFill>
                  <a:schemeClr val="tx2"/>
                </a:solidFill>
              </a:rPr>
              <a:t>=2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6225743" y="4443971"/>
            <a:ext cx="4991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tx2"/>
                </a:solidFill>
              </a:rPr>
              <a:t>i</a:t>
            </a:r>
            <a:r>
              <a:rPr lang="en-US" dirty="0" smtClean="0">
                <a:solidFill>
                  <a:schemeClr val="tx2"/>
                </a:solidFill>
              </a:rPr>
              <a:t>=3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6225743" y="4733941"/>
            <a:ext cx="4991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tx2"/>
                </a:solidFill>
              </a:rPr>
              <a:t>i</a:t>
            </a:r>
            <a:r>
              <a:rPr lang="en-US" dirty="0" smtClean="0">
                <a:solidFill>
                  <a:schemeClr val="tx2"/>
                </a:solidFill>
              </a:rPr>
              <a:t>=4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6225743" y="4995575"/>
            <a:ext cx="4991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tx2"/>
                </a:solidFill>
              </a:rPr>
              <a:t>i</a:t>
            </a:r>
            <a:r>
              <a:rPr lang="en-US" dirty="0" smtClean="0">
                <a:solidFill>
                  <a:schemeClr val="tx2"/>
                </a:solidFill>
              </a:rPr>
              <a:t>=5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23" name="Oval 122"/>
          <p:cNvSpPr/>
          <p:nvPr/>
        </p:nvSpPr>
        <p:spPr>
          <a:xfrm>
            <a:off x="6724873" y="3606613"/>
            <a:ext cx="446640" cy="369332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22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22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Oval 123"/>
          <p:cNvSpPr/>
          <p:nvPr/>
        </p:nvSpPr>
        <p:spPr>
          <a:xfrm>
            <a:off x="7300630" y="3848809"/>
            <a:ext cx="446640" cy="369332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22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22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Oval 124"/>
          <p:cNvSpPr/>
          <p:nvPr/>
        </p:nvSpPr>
        <p:spPr>
          <a:xfrm>
            <a:off x="6741277" y="3907875"/>
            <a:ext cx="446640" cy="369332"/>
          </a:xfrm>
          <a:prstGeom prst="ellipse">
            <a:avLst/>
          </a:prstGeom>
          <a:solidFill>
            <a:srgbClr val="FF6600">
              <a:alpha val="22000"/>
            </a:srgbClr>
          </a:solidFill>
          <a:ln>
            <a:solidFill>
              <a:srgbClr val="FF66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Oval 125"/>
          <p:cNvSpPr/>
          <p:nvPr/>
        </p:nvSpPr>
        <p:spPr>
          <a:xfrm>
            <a:off x="7312632" y="4130313"/>
            <a:ext cx="446640" cy="369332"/>
          </a:xfrm>
          <a:prstGeom prst="ellipse">
            <a:avLst/>
          </a:prstGeom>
          <a:solidFill>
            <a:srgbClr val="FF6600">
              <a:alpha val="22000"/>
            </a:srgbClr>
          </a:solidFill>
          <a:ln>
            <a:solidFill>
              <a:srgbClr val="FF66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Oval 126"/>
          <p:cNvSpPr/>
          <p:nvPr/>
        </p:nvSpPr>
        <p:spPr>
          <a:xfrm>
            <a:off x="6778216" y="4201383"/>
            <a:ext cx="446640" cy="369332"/>
          </a:xfrm>
          <a:prstGeom prst="ellipse">
            <a:avLst/>
          </a:prstGeom>
          <a:solidFill>
            <a:srgbClr val="008000">
              <a:alpha val="22000"/>
            </a:srgbClr>
          </a:solidFill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Oval 127"/>
          <p:cNvSpPr/>
          <p:nvPr/>
        </p:nvSpPr>
        <p:spPr>
          <a:xfrm>
            <a:off x="7336742" y="4423821"/>
            <a:ext cx="446640" cy="369332"/>
          </a:xfrm>
          <a:prstGeom prst="ellipse">
            <a:avLst/>
          </a:prstGeom>
          <a:solidFill>
            <a:srgbClr val="008000">
              <a:alpha val="22000"/>
            </a:srgbClr>
          </a:solidFill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Oval 128"/>
          <p:cNvSpPr/>
          <p:nvPr/>
        </p:nvSpPr>
        <p:spPr>
          <a:xfrm>
            <a:off x="6782656" y="4452415"/>
            <a:ext cx="446640" cy="369332"/>
          </a:xfrm>
          <a:prstGeom prst="ellipse">
            <a:avLst/>
          </a:prstGeom>
          <a:solidFill>
            <a:schemeClr val="accent3">
              <a:alpha val="22000"/>
            </a:schemeClr>
          </a:solidFill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Oval 129"/>
          <p:cNvSpPr/>
          <p:nvPr/>
        </p:nvSpPr>
        <p:spPr>
          <a:xfrm>
            <a:off x="7341182" y="4674853"/>
            <a:ext cx="446640" cy="369332"/>
          </a:xfrm>
          <a:prstGeom prst="ellipse">
            <a:avLst/>
          </a:prstGeom>
          <a:solidFill>
            <a:schemeClr val="accent4">
              <a:alpha val="22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Oval 130"/>
          <p:cNvSpPr/>
          <p:nvPr/>
        </p:nvSpPr>
        <p:spPr>
          <a:xfrm>
            <a:off x="7336742" y="4982317"/>
            <a:ext cx="446640" cy="369332"/>
          </a:xfrm>
          <a:prstGeom prst="ellipse">
            <a:avLst/>
          </a:prstGeom>
          <a:solidFill>
            <a:srgbClr val="660066">
              <a:alpha val="22000"/>
            </a:srgb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Oval 131"/>
          <p:cNvSpPr/>
          <p:nvPr/>
        </p:nvSpPr>
        <p:spPr>
          <a:xfrm>
            <a:off x="6782656" y="4733941"/>
            <a:ext cx="446640" cy="361317"/>
          </a:xfrm>
          <a:prstGeom prst="ellipse">
            <a:avLst/>
          </a:prstGeom>
          <a:solidFill>
            <a:srgbClr val="660066">
              <a:alpha val="22000"/>
            </a:srgb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TextBox 132"/>
          <p:cNvSpPr txBox="1"/>
          <p:nvPr/>
        </p:nvSpPr>
        <p:spPr>
          <a:xfrm>
            <a:off x="6424250" y="3151651"/>
            <a:ext cx="18647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tx2"/>
                </a:solidFill>
              </a:rPr>
              <a:t>Unroll the code</a:t>
            </a:r>
            <a:endParaRPr lang="en-US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09163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17" grpId="0" animBg="1"/>
      <p:bldP spid="118" grpId="0" animBg="1"/>
      <p:bldP spid="119" grpId="0" animBg="1"/>
      <p:bldP spid="120" grpId="0" animBg="1"/>
      <p:bldP spid="121" grpId="0" animBg="1"/>
      <p:bldP spid="122" grpId="0" animBg="1"/>
      <p:bldP spid="17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" charset="0"/>
                <a:ea typeface="ＭＳ Ｐゴシック" charset="0"/>
              </a:rPr>
              <a:t>Example</a:t>
            </a:r>
            <a:r>
              <a:rPr lang="en-US" dirty="0">
                <a:latin typeface="Times" charset="0"/>
                <a:ea typeface="ＭＳ Ｐゴシック" charset="0"/>
              </a:rPr>
              <a:t> </a:t>
            </a:r>
            <a:r>
              <a:rPr lang="en-US" dirty="0" smtClean="0">
                <a:latin typeface="Times" charset="0"/>
                <a:ea typeface="ＭＳ Ｐゴシック" charset="0"/>
              </a:rPr>
              <a:t>3</a:t>
            </a:r>
            <a:endParaRPr lang="en-US" dirty="0">
              <a:latin typeface="Times" charset="0"/>
              <a:ea typeface="ＭＳ Ｐゴシック" charset="0"/>
            </a:endParaRPr>
          </a:p>
        </p:txBody>
      </p:sp>
      <p:pic>
        <p:nvPicPr>
          <p:cNvPr id="3" name="Picture 2" descr="shifted0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0616" y="1583753"/>
            <a:ext cx="3416184" cy="2177646"/>
          </a:xfrm>
          <a:prstGeom prst="rect">
            <a:avLst/>
          </a:prstGeom>
        </p:spPr>
      </p:pic>
      <p:pic>
        <p:nvPicPr>
          <p:cNvPr id="4" name="Picture 3" descr="shifted0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0616" y="4268545"/>
            <a:ext cx="3416184" cy="2185106"/>
          </a:xfrm>
          <a:prstGeom prst="rect">
            <a:avLst/>
          </a:prstGeom>
        </p:spPr>
      </p:pic>
      <p:pic>
        <p:nvPicPr>
          <p:cNvPr id="5" name="Picture 4" descr="08_1024x768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506" y="2811116"/>
            <a:ext cx="3168054" cy="2177646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5039948" y="1583754"/>
            <a:ext cx="0" cy="2177645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868560" y="2778259"/>
            <a:ext cx="11726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shift once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3809859" y="5325253"/>
            <a:ext cx="1198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shift twice</a:t>
            </a:r>
          </a:p>
        </p:txBody>
      </p:sp>
      <p:cxnSp>
        <p:nvCxnSpPr>
          <p:cNvPr id="47" name="Straight Arrow Connector 46"/>
          <p:cNvCxnSpPr/>
          <p:nvPr/>
        </p:nvCxnSpPr>
        <p:spPr>
          <a:xfrm>
            <a:off x="5048142" y="4276006"/>
            <a:ext cx="0" cy="2177645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643710" y="2257614"/>
            <a:ext cx="1621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original image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00614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" charset="0"/>
                <a:ea typeface="ＭＳ Ｐゴシック" charset="0"/>
              </a:rPr>
              <a:t>Example</a:t>
            </a:r>
            <a:r>
              <a:rPr lang="en-US" dirty="0">
                <a:latin typeface="Times" charset="0"/>
                <a:ea typeface="ＭＳ Ｐゴシック" charset="0"/>
              </a:rPr>
              <a:t> </a:t>
            </a:r>
            <a:r>
              <a:rPr lang="en-US" dirty="0" smtClean="0">
                <a:latin typeface="Times" charset="0"/>
                <a:ea typeface="ＭＳ Ｐゴシック" charset="0"/>
              </a:rPr>
              <a:t>3</a:t>
            </a:r>
            <a:endParaRPr lang="en-US" dirty="0">
              <a:latin typeface="Times" charset="0"/>
              <a:ea typeface="ＭＳ Ｐゴシック" charset="0"/>
            </a:endParaRPr>
          </a:p>
        </p:txBody>
      </p:sp>
      <p:sp>
        <p:nvSpPr>
          <p:cNvPr id="162" name="Oval 161"/>
          <p:cNvSpPr/>
          <p:nvPr/>
        </p:nvSpPr>
        <p:spPr>
          <a:xfrm rot="5400000">
            <a:off x="2929717" y="2975206"/>
            <a:ext cx="152400" cy="1524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63" name="Oval 162"/>
          <p:cNvSpPr/>
          <p:nvPr/>
        </p:nvSpPr>
        <p:spPr>
          <a:xfrm rot="5400000">
            <a:off x="2929717" y="2280737"/>
            <a:ext cx="152400" cy="1524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64" name="Oval 163"/>
          <p:cNvSpPr/>
          <p:nvPr/>
        </p:nvSpPr>
        <p:spPr>
          <a:xfrm rot="5400000">
            <a:off x="2929717" y="3196264"/>
            <a:ext cx="152400" cy="1524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008000"/>
              </a:solidFill>
            </a:endParaRPr>
          </a:p>
        </p:txBody>
      </p:sp>
      <p:sp>
        <p:nvSpPr>
          <p:cNvPr id="165" name="Oval 164"/>
          <p:cNvSpPr/>
          <p:nvPr/>
        </p:nvSpPr>
        <p:spPr>
          <a:xfrm rot="5400000">
            <a:off x="2929717" y="3667421"/>
            <a:ext cx="152400" cy="1524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66" name="Oval 165"/>
          <p:cNvSpPr/>
          <p:nvPr/>
        </p:nvSpPr>
        <p:spPr>
          <a:xfrm rot="5400000">
            <a:off x="2567767" y="2975206"/>
            <a:ext cx="152400" cy="1524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67" name="Oval 166"/>
          <p:cNvSpPr/>
          <p:nvPr/>
        </p:nvSpPr>
        <p:spPr>
          <a:xfrm rot="5400000">
            <a:off x="2567767" y="2280737"/>
            <a:ext cx="152400" cy="1524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68" name="Oval 167"/>
          <p:cNvSpPr/>
          <p:nvPr/>
        </p:nvSpPr>
        <p:spPr>
          <a:xfrm rot="5400000">
            <a:off x="2567767" y="3196264"/>
            <a:ext cx="152400" cy="1524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008000"/>
              </a:solidFill>
            </a:endParaRPr>
          </a:p>
        </p:txBody>
      </p:sp>
      <p:sp>
        <p:nvSpPr>
          <p:cNvPr id="169" name="Oval 168"/>
          <p:cNvSpPr/>
          <p:nvPr/>
        </p:nvSpPr>
        <p:spPr>
          <a:xfrm rot="5400000">
            <a:off x="2567767" y="3667421"/>
            <a:ext cx="152400" cy="1524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70" name="Oval 169"/>
          <p:cNvSpPr/>
          <p:nvPr/>
        </p:nvSpPr>
        <p:spPr>
          <a:xfrm rot="5400000">
            <a:off x="2186767" y="2975206"/>
            <a:ext cx="152400" cy="1524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71" name="Oval 170"/>
          <p:cNvSpPr/>
          <p:nvPr/>
        </p:nvSpPr>
        <p:spPr>
          <a:xfrm rot="5400000">
            <a:off x="2186767" y="2280737"/>
            <a:ext cx="152400" cy="1524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72" name="Oval 171"/>
          <p:cNvSpPr/>
          <p:nvPr/>
        </p:nvSpPr>
        <p:spPr>
          <a:xfrm rot="5400000">
            <a:off x="2186767" y="3196264"/>
            <a:ext cx="152400" cy="1524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008000"/>
              </a:solidFill>
            </a:endParaRPr>
          </a:p>
        </p:txBody>
      </p:sp>
      <p:sp>
        <p:nvSpPr>
          <p:cNvPr id="173" name="Oval 172"/>
          <p:cNvSpPr/>
          <p:nvPr/>
        </p:nvSpPr>
        <p:spPr>
          <a:xfrm rot="5400000">
            <a:off x="2186767" y="3667421"/>
            <a:ext cx="152400" cy="1524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74" name="Oval 173"/>
          <p:cNvSpPr/>
          <p:nvPr/>
        </p:nvSpPr>
        <p:spPr>
          <a:xfrm rot="5400000">
            <a:off x="1805767" y="2975206"/>
            <a:ext cx="152400" cy="1524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75" name="Oval 174"/>
          <p:cNvSpPr/>
          <p:nvPr/>
        </p:nvSpPr>
        <p:spPr>
          <a:xfrm rot="5400000">
            <a:off x="1805766" y="2280737"/>
            <a:ext cx="152400" cy="1524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76" name="Oval 175"/>
          <p:cNvSpPr/>
          <p:nvPr/>
        </p:nvSpPr>
        <p:spPr>
          <a:xfrm rot="5400000">
            <a:off x="1805767" y="3196264"/>
            <a:ext cx="152400" cy="1524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008000"/>
              </a:solidFill>
            </a:endParaRPr>
          </a:p>
        </p:txBody>
      </p:sp>
      <p:sp>
        <p:nvSpPr>
          <p:cNvPr id="177" name="Oval 176"/>
          <p:cNvSpPr/>
          <p:nvPr/>
        </p:nvSpPr>
        <p:spPr>
          <a:xfrm rot="5400000">
            <a:off x="1805767" y="3667421"/>
            <a:ext cx="152400" cy="1524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80" name="Oval 179"/>
          <p:cNvSpPr/>
          <p:nvPr/>
        </p:nvSpPr>
        <p:spPr>
          <a:xfrm rot="5400000">
            <a:off x="2929717" y="3418449"/>
            <a:ext cx="152400" cy="1524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rgbClr val="008000"/>
              </a:solidFill>
            </a:endParaRPr>
          </a:p>
        </p:txBody>
      </p:sp>
      <p:sp>
        <p:nvSpPr>
          <p:cNvPr id="181" name="Oval 180"/>
          <p:cNvSpPr/>
          <p:nvPr/>
        </p:nvSpPr>
        <p:spPr>
          <a:xfrm rot="5400000">
            <a:off x="2567767" y="3418449"/>
            <a:ext cx="152400" cy="1524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rgbClr val="008000"/>
              </a:solidFill>
            </a:endParaRPr>
          </a:p>
        </p:txBody>
      </p:sp>
      <p:sp>
        <p:nvSpPr>
          <p:cNvPr id="182" name="Oval 181"/>
          <p:cNvSpPr/>
          <p:nvPr/>
        </p:nvSpPr>
        <p:spPr>
          <a:xfrm rot="5400000">
            <a:off x="2186767" y="3418449"/>
            <a:ext cx="152400" cy="1524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rgbClr val="008000"/>
              </a:solidFill>
            </a:endParaRPr>
          </a:p>
        </p:txBody>
      </p:sp>
      <p:sp>
        <p:nvSpPr>
          <p:cNvPr id="183" name="Oval 182"/>
          <p:cNvSpPr/>
          <p:nvPr/>
        </p:nvSpPr>
        <p:spPr>
          <a:xfrm rot="5400000">
            <a:off x="1805767" y="3418449"/>
            <a:ext cx="152400" cy="1524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rgbClr val="008000"/>
              </a:solidFill>
            </a:endParaRPr>
          </a:p>
        </p:txBody>
      </p:sp>
      <p:sp>
        <p:nvSpPr>
          <p:cNvPr id="184" name="Oval 183"/>
          <p:cNvSpPr/>
          <p:nvPr/>
        </p:nvSpPr>
        <p:spPr>
          <a:xfrm rot="5400000">
            <a:off x="2929717" y="2510117"/>
            <a:ext cx="152400" cy="1524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85" name="Oval 184"/>
          <p:cNvSpPr/>
          <p:nvPr/>
        </p:nvSpPr>
        <p:spPr>
          <a:xfrm rot="5400000">
            <a:off x="2567767" y="2510117"/>
            <a:ext cx="152400" cy="1524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86" name="Oval 185"/>
          <p:cNvSpPr/>
          <p:nvPr/>
        </p:nvSpPr>
        <p:spPr>
          <a:xfrm rot="5400000">
            <a:off x="2186767" y="2510117"/>
            <a:ext cx="152400" cy="1524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87" name="Oval 186"/>
          <p:cNvSpPr/>
          <p:nvPr/>
        </p:nvSpPr>
        <p:spPr>
          <a:xfrm rot="5400000">
            <a:off x="1805767" y="2510117"/>
            <a:ext cx="152400" cy="1524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88" name="Oval 187"/>
          <p:cNvSpPr/>
          <p:nvPr/>
        </p:nvSpPr>
        <p:spPr>
          <a:xfrm rot="5400000">
            <a:off x="2929717" y="2760216"/>
            <a:ext cx="152400" cy="1524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89" name="Oval 188"/>
          <p:cNvSpPr/>
          <p:nvPr/>
        </p:nvSpPr>
        <p:spPr>
          <a:xfrm rot="5400000">
            <a:off x="2567767" y="2760216"/>
            <a:ext cx="152400" cy="1524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90" name="Oval 189"/>
          <p:cNvSpPr/>
          <p:nvPr/>
        </p:nvSpPr>
        <p:spPr>
          <a:xfrm rot="5400000">
            <a:off x="2186767" y="2760216"/>
            <a:ext cx="152400" cy="1524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91" name="Oval 190"/>
          <p:cNvSpPr/>
          <p:nvPr/>
        </p:nvSpPr>
        <p:spPr>
          <a:xfrm rot="5400000">
            <a:off x="1805767" y="2760216"/>
            <a:ext cx="152400" cy="1524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27" name="Straight Connector 26"/>
          <p:cNvCxnSpPr/>
          <p:nvPr/>
        </p:nvCxnSpPr>
        <p:spPr>
          <a:xfrm>
            <a:off x="1779077" y="2718345"/>
            <a:ext cx="1900752" cy="0"/>
          </a:xfrm>
          <a:prstGeom prst="line">
            <a:avLst/>
          </a:prstGeom>
          <a:ln>
            <a:solidFill>
              <a:srgbClr val="0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Connector 198"/>
          <p:cNvCxnSpPr/>
          <p:nvPr/>
        </p:nvCxnSpPr>
        <p:spPr>
          <a:xfrm>
            <a:off x="1791407" y="3170479"/>
            <a:ext cx="1900752" cy="0"/>
          </a:xfrm>
          <a:prstGeom prst="line">
            <a:avLst/>
          </a:prstGeom>
          <a:ln>
            <a:solidFill>
              <a:srgbClr val="0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1" name="Oval 200"/>
          <p:cNvSpPr/>
          <p:nvPr/>
        </p:nvSpPr>
        <p:spPr>
          <a:xfrm rot="5400000">
            <a:off x="3235622" y="2975206"/>
            <a:ext cx="152400" cy="1524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02" name="Oval 201"/>
          <p:cNvSpPr/>
          <p:nvPr/>
        </p:nvSpPr>
        <p:spPr>
          <a:xfrm rot="5400000">
            <a:off x="3235622" y="2280737"/>
            <a:ext cx="152400" cy="1524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03" name="Oval 202"/>
          <p:cNvSpPr/>
          <p:nvPr/>
        </p:nvSpPr>
        <p:spPr>
          <a:xfrm rot="5400000">
            <a:off x="3235622" y="3195137"/>
            <a:ext cx="152400" cy="1524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008000"/>
              </a:solidFill>
            </a:endParaRPr>
          </a:p>
        </p:txBody>
      </p:sp>
      <p:sp>
        <p:nvSpPr>
          <p:cNvPr id="204" name="Oval 203"/>
          <p:cNvSpPr/>
          <p:nvPr/>
        </p:nvSpPr>
        <p:spPr>
          <a:xfrm rot="5400000">
            <a:off x="3235622" y="3666294"/>
            <a:ext cx="152400" cy="1524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205" name="Oval 204"/>
          <p:cNvSpPr/>
          <p:nvPr/>
        </p:nvSpPr>
        <p:spPr>
          <a:xfrm rot="5400000">
            <a:off x="3235622" y="3417322"/>
            <a:ext cx="152400" cy="1524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rgbClr val="008000"/>
              </a:solidFill>
            </a:endParaRPr>
          </a:p>
        </p:txBody>
      </p:sp>
      <p:sp>
        <p:nvSpPr>
          <p:cNvPr id="206" name="Oval 205"/>
          <p:cNvSpPr/>
          <p:nvPr/>
        </p:nvSpPr>
        <p:spPr>
          <a:xfrm rot="5400000">
            <a:off x="3235622" y="2510117"/>
            <a:ext cx="152400" cy="1524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07" name="Oval 206"/>
          <p:cNvSpPr/>
          <p:nvPr/>
        </p:nvSpPr>
        <p:spPr>
          <a:xfrm rot="5400000">
            <a:off x="3235622" y="2760216"/>
            <a:ext cx="152400" cy="1524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08" name="Oval 207"/>
          <p:cNvSpPr/>
          <p:nvPr/>
        </p:nvSpPr>
        <p:spPr>
          <a:xfrm rot="5400000">
            <a:off x="2929717" y="3917520"/>
            <a:ext cx="152400" cy="1524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209" name="Oval 208"/>
          <p:cNvSpPr/>
          <p:nvPr/>
        </p:nvSpPr>
        <p:spPr>
          <a:xfrm rot="5400000">
            <a:off x="2567767" y="3917520"/>
            <a:ext cx="152400" cy="1524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210" name="Oval 209"/>
          <p:cNvSpPr/>
          <p:nvPr/>
        </p:nvSpPr>
        <p:spPr>
          <a:xfrm rot="5400000">
            <a:off x="2186767" y="3917520"/>
            <a:ext cx="152400" cy="1524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211" name="Oval 210"/>
          <p:cNvSpPr/>
          <p:nvPr/>
        </p:nvSpPr>
        <p:spPr>
          <a:xfrm rot="5400000">
            <a:off x="1805767" y="3917520"/>
            <a:ext cx="152400" cy="1524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213" name="Oval 212"/>
          <p:cNvSpPr/>
          <p:nvPr/>
        </p:nvSpPr>
        <p:spPr>
          <a:xfrm rot="5400000">
            <a:off x="3235622" y="3916393"/>
            <a:ext cx="152400" cy="1524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07" name="Oval 106"/>
          <p:cNvSpPr/>
          <p:nvPr/>
        </p:nvSpPr>
        <p:spPr>
          <a:xfrm rot="5400000">
            <a:off x="3535982" y="2967329"/>
            <a:ext cx="152400" cy="1524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8" name="Oval 107"/>
          <p:cNvSpPr/>
          <p:nvPr/>
        </p:nvSpPr>
        <p:spPr>
          <a:xfrm rot="5400000">
            <a:off x="3535982" y="2272860"/>
            <a:ext cx="152400" cy="1524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9" name="Oval 108"/>
          <p:cNvSpPr/>
          <p:nvPr/>
        </p:nvSpPr>
        <p:spPr>
          <a:xfrm rot="5400000">
            <a:off x="3535982" y="3187260"/>
            <a:ext cx="152400" cy="1524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008000"/>
              </a:solidFill>
            </a:endParaRPr>
          </a:p>
        </p:txBody>
      </p:sp>
      <p:sp>
        <p:nvSpPr>
          <p:cNvPr id="110" name="Oval 109"/>
          <p:cNvSpPr/>
          <p:nvPr/>
        </p:nvSpPr>
        <p:spPr>
          <a:xfrm rot="5400000">
            <a:off x="3535982" y="3658417"/>
            <a:ext cx="152400" cy="1524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11" name="Oval 110"/>
          <p:cNvSpPr/>
          <p:nvPr/>
        </p:nvSpPr>
        <p:spPr>
          <a:xfrm rot="5400000">
            <a:off x="3535982" y="3409445"/>
            <a:ext cx="152400" cy="1524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rgbClr val="008000"/>
              </a:solidFill>
            </a:endParaRPr>
          </a:p>
        </p:txBody>
      </p:sp>
      <p:sp>
        <p:nvSpPr>
          <p:cNvPr id="112" name="Oval 111"/>
          <p:cNvSpPr/>
          <p:nvPr/>
        </p:nvSpPr>
        <p:spPr>
          <a:xfrm rot="5400000">
            <a:off x="3535982" y="2502240"/>
            <a:ext cx="152400" cy="1524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13" name="Oval 112"/>
          <p:cNvSpPr/>
          <p:nvPr/>
        </p:nvSpPr>
        <p:spPr>
          <a:xfrm rot="5400000">
            <a:off x="3535982" y="2752339"/>
            <a:ext cx="152400" cy="1524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14" name="Oval 113"/>
          <p:cNvSpPr/>
          <p:nvPr/>
        </p:nvSpPr>
        <p:spPr>
          <a:xfrm rot="5400000">
            <a:off x="3535982" y="3908516"/>
            <a:ext cx="152400" cy="1524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cxnSp>
        <p:nvCxnSpPr>
          <p:cNvPr id="119" name="Straight Connector 118"/>
          <p:cNvCxnSpPr/>
          <p:nvPr/>
        </p:nvCxnSpPr>
        <p:spPr>
          <a:xfrm>
            <a:off x="1806781" y="3632230"/>
            <a:ext cx="1900752" cy="0"/>
          </a:xfrm>
          <a:prstGeom prst="line">
            <a:avLst/>
          </a:prstGeom>
          <a:ln>
            <a:solidFill>
              <a:srgbClr val="0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6" name="Oval 125"/>
          <p:cNvSpPr/>
          <p:nvPr/>
        </p:nvSpPr>
        <p:spPr>
          <a:xfrm rot="5400000">
            <a:off x="6676456" y="3070622"/>
            <a:ext cx="152400" cy="1524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27" name="Oval 126"/>
          <p:cNvSpPr/>
          <p:nvPr/>
        </p:nvSpPr>
        <p:spPr>
          <a:xfrm rot="5400000">
            <a:off x="6676456" y="2376153"/>
            <a:ext cx="152400" cy="1524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28" name="Oval 127"/>
          <p:cNvSpPr/>
          <p:nvPr/>
        </p:nvSpPr>
        <p:spPr>
          <a:xfrm rot="5400000">
            <a:off x="6676456" y="3291680"/>
            <a:ext cx="152400" cy="1524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008000"/>
              </a:solidFill>
            </a:endParaRPr>
          </a:p>
        </p:txBody>
      </p:sp>
      <p:sp>
        <p:nvSpPr>
          <p:cNvPr id="129" name="Oval 128"/>
          <p:cNvSpPr/>
          <p:nvPr/>
        </p:nvSpPr>
        <p:spPr>
          <a:xfrm rot="5400000">
            <a:off x="6676456" y="3762837"/>
            <a:ext cx="152400" cy="1524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30" name="Oval 129"/>
          <p:cNvSpPr/>
          <p:nvPr/>
        </p:nvSpPr>
        <p:spPr>
          <a:xfrm rot="5400000">
            <a:off x="6314506" y="3070622"/>
            <a:ext cx="152400" cy="1524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31" name="Oval 130"/>
          <p:cNvSpPr/>
          <p:nvPr/>
        </p:nvSpPr>
        <p:spPr>
          <a:xfrm rot="5400000">
            <a:off x="6314506" y="2376153"/>
            <a:ext cx="152400" cy="1524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32" name="Oval 131"/>
          <p:cNvSpPr/>
          <p:nvPr/>
        </p:nvSpPr>
        <p:spPr>
          <a:xfrm rot="5400000">
            <a:off x="6314506" y="3291680"/>
            <a:ext cx="152400" cy="1524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008000"/>
              </a:solidFill>
            </a:endParaRPr>
          </a:p>
        </p:txBody>
      </p:sp>
      <p:sp>
        <p:nvSpPr>
          <p:cNvPr id="133" name="Oval 132"/>
          <p:cNvSpPr/>
          <p:nvPr/>
        </p:nvSpPr>
        <p:spPr>
          <a:xfrm rot="5400000">
            <a:off x="6314506" y="3762837"/>
            <a:ext cx="152400" cy="1524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34" name="Oval 133"/>
          <p:cNvSpPr/>
          <p:nvPr/>
        </p:nvSpPr>
        <p:spPr>
          <a:xfrm rot="5400000">
            <a:off x="5933506" y="3070622"/>
            <a:ext cx="152400" cy="1524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35" name="Oval 134"/>
          <p:cNvSpPr/>
          <p:nvPr/>
        </p:nvSpPr>
        <p:spPr>
          <a:xfrm rot="5400000">
            <a:off x="5933506" y="2376153"/>
            <a:ext cx="152400" cy="1524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36" name="Oval 135"/>
          <p:cNvSpPr/>
          <p:nvPr/>
        </p:nvSpPr>
        <p:spPr>
          <a:xfrm rot="5400000">
            <a:off x="5933506" y="3291680"/>
            <a:ext cx="152400" cy="1524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008000"/>
              </a:solidFill>
            </a:endParaRPr>
          </a:p>
        </p:txBody>
      </p:sp>
      <p:sp>
        <p:nvSpPr>
          <p:cNvPr id="137" name="Oval 136"/>
          <p:cNvSpPr/>
          <p:nvPr/>
        </p:nvSpPr>
        <p:spPr>
          <a:xfrm rot="5400000">
            <a:off x="5933506" y="3762837"/>
            <a:ext cx="152400" cy="1524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38" name="Oval 137"/>
          <p:cNvSpPr/>
          <p:nvPr/>
        </p:nvSpPr>
        <p:spPr>
          <a:xfrm rot="5400000">
            <a:off x="5552506" y="3070622"/>
            <a:ext cx="152400" cy="1524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39" name="Oval 138"/>
          <p:cNvSpPr/>
          <p:nvPr/>
        </p:nvSpPr>
        <p:spPr>
          <a:xfrm rot="5400000">
            <a:off x="5552505" y="2376153"/>
            <a:ext cx="152400" cy="1524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40" name="Oval 139"/>
          <p:cNvSpPr/>
          <p:nvPr/>
        </p:nvSpPr>
        <p:spPr>
          <a:xfrm rot="5400000">
            <a:off x="5552506" y="3291680"/>
            <a:ext cx="152400" cy="1524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008000"/>
              </a:solidFill>
            </a:endParaRPr>
          </a:p>
        </p:txBody>
      </p:sp>
      <p:sp>
        <p:nvSpPr>
          <p:cNvPr id="141" name="Oval 140"/>
          <p:cNvSpPr/>
          <p:nvPr/>
        </p:nvSpPr>
        <p:spPr>
          <a:xfrm rot="5400000">
            <a:off x="5552506" y="3762837"/>
            <a:ext cx="152400" cy="1524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44" name="Oval 143"/>
          <p:cNvSpPr/>
          <p:nvPr/>
        </p:nvSpPr>
        <p:spPr>
          <a:xfrm rot="5400000">
            <a:off x="6676456" y="3513865"/>
            <a:ext cx="152400" cy="1524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rgbClr val="008000"/>
              </a:solidFill>
            </a:endParaRPr>
          </a:p>
        </p:txBody>
      </p:sp>
      <p:sp>
        <p:nvSpPr>
          <p:cNvPr id="145" name="Oval 144"/>
          <p:cNvSpPr/>
          <p:nvPr/>
        </p:nvSpPr>
        <p:spPr>
          <a:xfrm rot="5400000">
            <a:off x="6314506" y="3513865"/>
            <a:ext cx="152400" cy="1524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rgbClr val="008000"/>
              </a:solidFill>
            </a:endParaRPr>
          </a:p>
        </p:txBody>
      </p:sp>
      <p:sp>
        <p:nvSpPr>
          <p:cNvPr id="146" name="Oval 145"/>
          <p:cNvSpPr/>
          <p:nvPr/>
        </p:nvSpPr>
        <p:spPr>
          <a:xfrm rot="5400000">
            <a:off x="5933506" y="3513865"/>
            <a:ext cx="152400" cy="1524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rgbClr val="008000"/>
              </a:solidFill>
            </a:endParaRPr>
          </a:p>
        </p:txBody>
      </p:sp>
      <p:sp>
        <p:nvSpPr>
          <p:cNvPr id="147" name="Oval 146"/>
          <p:cNvSpPr/>
          <p:nvPr/>
        </p:nvSpPr>
        <p:spPr>
          <a:xfrm rot="5400000">
            <a:off x="5552506" y="3513865"/>
            <a:ext cx="152400" cy="1524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rgbClr val="008000"/>
              </a:solidFill>
            </a:endParaRPr>
          </a:p>
        </p:txBody>
      </p:sp>
      <p:sp>
        <p:nvSpPr>
          <p:cNvPr id="148" name="Oval 147"/>
          <p:cNvSpPr/>
          <p:nvPr/>
        </p:nvSpPr>
        <p:spPr>
          <a:xfrm rot="5400000">
            <a:off x="6676456" y="2605533"/>
            <a:ext cx="152400" cy="1524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49" name="Oval 148"/>
          <p:cNvSpPr/>
          <p:nvPr/>
        </p:nvSpPr>
        <p:spPr>
          <a:xfrm rot="5400000">
            <a:off x="6314506" y="2605533"/>
            <a:ext cx="152400" cy="1524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50" name="Oval 149"/>
          <p:cNvSpPr/>
          <p:nvPr/>
        </p:nvSpPr>
        <p:spPr>
          <a:xfrm rot="5400000">
            <a:off x="5933506" y="2605533"/>
            <a:ext cx="152400" cy="1524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51" name="Oval 150"/>
          <p:cNvSpPr/>
          <p:nvPr/>
        </p:nvSpPr>
        <p:spPr>
          <a:xfrm rot="5400000">
            <a:off x="5552506" y="2605533"/>
            <a:ext cx="152400" cy="1524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52" name="Oval 151"/>
          <p:cNvSpPr/>
          <p:nvPr/>
        </p:nvSpPr>
        <p:spPr>
          <a:xfrm rot="5400000">
            <a:off x="6676456" y="2855632"/>
            <a:ext cx="152400" cy="1524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53" name="Oval 152"/>
          <p:cNvSpPr/>
          <p:nvPr/>
        </p:nvSpPr>
        <p:spPr>
          <a:xfrm rot="5400000">
            <a:off x="6314506" y="2855632"/>
            <a:ext cx="152400" cy="1524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54" name="Oval 153"/>
          <p:cNvSpPr/>
          <p:nvPr/>
        </p:nvSpPr>
        <p:spPr>
          <a:xfrm rot="5400000">
            <a:off x="5933506" y="2855632"/>
            <a:ext cx="152400" cy="1524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55" name="Oval 154"/>
          <p:cNvSpPr/>
          <p:nvPr/>
        </p:nvSpPr>
        <p:spPr>
          <a:xfrm rot="5400000">
            <a:off x="5552506" y="2855632"/>
            <a:ext cx="152400" cy="1524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156" name="Straight Connector 155"/>
          <p:cNvCxnSpPr/>
          <p:nvPr/>
        </p:nvCxnSpPr>
        <p:spPr>
          <a:xfrm rot="16200000">
            <a:off x="5957366" y="3269934"/>
            <a:ext cx="1900752" cy="0"/>
          </a:xfrm>
          <a:prstGeom prst="line">
            <a:avLst/>
          </a:prstGeom>
          <a:ln>
            <a:solidFill>
              <a:srgbClr val="0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8" name="Oval 157"/>
          <p:cNvSpPr/>
          <p:nvPr/>
        </p:nvSpPr>
        <p:spPr>
          <a:xfrm rot="5400000">
            <a:off x="6982361" y="3070622"/>
            <a:ext cx="152400" cy="1524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59" name="Oval 158"/>
          <p:cNvSpPr/>
          <p:nvPr/>
        </p:nvSpPr>
        <p:spPr>
          <a:xfrm rot="5400000">
            <a:off x="6982361" y="2376153"/>
            <a:ext cx="152400" cy="1524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92" name="Oval 191"/>
          <p:cNvSpPr/>
          <p:nvPr/>
        </p:nvSpPr>
        <p:spPr>
          <a:xfrm rot="5400000">
            <a:off x="6982361" y="3290553"/>
            <a:ext cx="152400" cy="1524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008000"/>
              </a:solidFill>
            </a:endParaRPr>
          </a:p>
        </p:txBody>
      </p:sp>
      <p:sp>
        <p:nvSpPr>
          <p:cNvPr id="193" name="Oval 192"/>
          <p:cNvSpPr/>
          <p:nvPr/>
        </p:nvSpPr>
        <p:spPr>
          <a:xfrm rot="5400000">
            <a:off x="6982361" y="3761710"/>
            <a:ext cx="152400" cy="1524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94" name="Oval 193"/>
          <p:cNvSpPr/>
          <p:nvPr/>
        </p:nvSpPr>
        <p:spPr>
          <a:xfrm rot="5400000">
            <a:off x="6982361" y="3512738"/>
            <a:ext cx="152400" cy="1524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rgbClr val="008000"/>
              </a:solidFill>
            </a:endParaRPr>
          </a:p>
        </p:txBody>
      </p:sp>
      <p:sp>
        <p:nvSpPr>
          <p:cNvPr id="195" name="Oval 194"/>
          <p:cNvSpPr/>
          <p:nvPr/>
        </p:nvSpPr>
        <p:spPr>
          <a:xfrm rot="5400000">
            <a:off x="6982361" y="2605533"/>
            <a:ext cx="152400" cy="1524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96" name="Oval 195"/>
          <p:cNvSpPr/>
          <p:nvPr/>
        </p:nvSpPr>
        <p:spPr>
          <a:xfrm rot="5400000">
            <a:off x="6982361" y="2855632"/>
            <a:ext cx="152400" cy="1524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97" name="Oval 196"/>
          <p:cNvSpPr/>
          <p:nvPr/>
        </p:nvSpPr>
        <p:spPr>
          <a:xfrm rot="5400000">
            <a:off x="6676456" y="4012936"/>
            <a:ext cx="152400" cy="1524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98" name="Oval 197"/>
          <p:cNvSpPr/>
          <p:nvPr/>
        </p:nvSpPr>
        <p:spPr>
          <a:xfrm rot="5400000">
            <a:off x="6314506" y="4012936"/>
            <a:ext cx="152400" cy="1524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212" name="Oval 211"/>
          <p:cNvSpPr/>
          <p:nvPr/>
        </p:nvSpPr>
        <p:spPr>
          <a:xfrm rot="5400000">
            <a:off x="5933506" y="4012936"/>
            <a:ext cx="152400" cy="1524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214" name="Oval 213"/>
          <p:cNvSpPr/>
          <p:nvPr/>
        </p:nvSpPr>
        <p:spPr>
          <a:xfrm rot="5400000">
            <a:off x="5552506" y="4012936"/>
            <a:ext cx="152400" cy="1524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215" name="Oval 214"/>
          <p:cNvSpPr/>
          <p:nvPr/>
        </p:nvSpPr>
        <p:spPr>
          <a:xfrm rot="5400000">
            <a:off x="6982361" y="4011809"/>
            <a:ext cx="152400" cy="1524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216" name="Oval 215"/>
          <p:cNvSpPr/>
          <p:nvPr/>
        </p:nvSpPr>
        <p:spPr>
          <a:xfrm rot="5400000">
            <a:off x="7295949" y="3062745"/>
            <a:ext cx="152400" cy="1524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17" name="Oval 216"/>
          <p:cNvSpPr/>
          <p:nvPr/>
        </p:nvSpPr>
        <p:spPr>
          <a:xfrm rot="5400000">
            <a:off x="7295949" y="2368276"/>
            <a:ext cx="152400" cy="1524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18" name="Oval 217"/>
          <p:cNvSpPr/>
          <p:nvPr/>
        </p:nvSpPr>
        <p:spPr>
          <a:xfrm rot="5400000">
            <a:off x="7295949" y="3282676"/>
            <a:ext cx="152400" cy="1524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008000"/>
              </a:solidFill>
            </a:endParaRPr>
          </a:p>
        </p:txBody>
      </p:sp>
      <p:sp>
        <p:nvSpPr>
          <p:cNvPr id="219" name="Oval 218"/>
          <p:cNvSpPr/>
          <p:nvPr/>
        </p:nvSpPr>
        <p:spPr>
          <a:xfrm rot="5400000">
            <a:off x="7295949" y="3753833"/>
            <a:ext cx="152400" cy="1524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220" name="Oval 219"/>
          <p:cNvSpPr/>
          <p:nvPr/>
        </p:nvSpPr>
        <p:spPr>
          <a:xfrm rot="5400000">
            <a:off x="7295949" y="3504861"/>
            <a:ext cx="152400" cy="1524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rgbClr val="008000"/>
              </a:solidFill>
            </a:endParaRPr>
          </a:p>
        </p:txBody>
      </p:sp>
      <p:sp>
        <p:nvSpPr>
          <p:cNvPr id="221" name="Oval 220"/>
          <p:cNvSpPr/>
          <p:nvPr/>
        </p:nvSpPr>
        <p:spPr>
          <a:xfrm rot="5400000">
            <a:off x="7295949" y="2597656"/>
            <a:ext cx="152400" cy="1524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22" name="Oval 221"/>
          <p:cNvSpPr/>
          <p:nvPr/>
        </p:nvSpPr>
        <p:spPr>
          <a:xfrm rot="5400000">
            <a:off x="7295949" y="2847755"/>
            <a:ext cx="152400" cy="1524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23" name="Oval 222"/>
          <p:cNvSpPr/>
          <p:nvPr/>
        </p:nvSpPr>
        <p:spPr>
          <a:xfrm rot="5400000">
            <a:off x="7295949" y="4003932"/>
            <a:ext cx="152400" cy="1524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cxnSp>
        <p:nvCxnSpPr>
          <p:cNvPr id="224" name="Straight Connector 223"/>
          <p:cNvCxnSpPr/>
          <p:nvPr/>
        </p:nvCxnSpPr>
        <p:spPr>
          <a:xfrm>
            <a:off x="6196876" y="2331289"/>
            <a:ext cx="0" cy="1935826"/>
          </a:xfrm>
          <a:prstGeom prst="line">
            <a:avLst/>
          </a:prstGeom>
          <a:ln>
            <a:solidFill>
              <a:srgbClr val="0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Arrow Connector 235"/>
          <p:cNvCxnSpPr/>
          <p:nvPr/>
        </p:nvCxnSpPr>
        <p:spPr>
          <a:xfrm>
            <a:off x="4097475" y="3846573"/>
            <a:ext cx="0" cy="25009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Arrow Connector 236"/>
          <p:cNvCxnSpPr/>
          <p:nvPr/>
        </p:nvCxnSpPr>
        <p:spPr>
          <a:xfrm>
            <a:off x="4097475" y="3548973"/>
            <a:ext cx="0" cy="25009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Arrow Connector 237"/>
          <p:cNvCxnSpPr/>
          <p:nvPr/>
        </p:nvCxnSpPr>
        <p:spPr>
          <a:xfrm>
            <a:off x="4097475" y="3259745"/>
            <a:ext cx="0" cy="25009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Arrow Connector 238"/>
          <p:cNvCxnSpPr/>
          <p:nvPr/>
        </p:nvCxnSpPr>
        <p:spPr>
          <a:xfrm>
            <a:off x="4097475" y="3041489"/>
            <a:ext cx="0" cy="25009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Arrow Connector 239"/>
          <p:cNvCxnSpPr/>
          <p:nvPr/>
        </p:nvCxnSpPr>
        <p:spPr>
          <a:xfrm>
            <a:off x="4097475" y="2818956"/>
            <a:ext cx="0" cy="25009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" name="Straight Arrow Connector 240"/>
          <p:cNvCxnSpPr/>
          <p:nvPr/>
        </p:nvCxnSpPr>
        <p:spPr>
          <a:xfrm>
            <a:off x="4097475" y="2521356"/>
            <a:ext cx="0" cy="25009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Arrow Connector 241"/>
          <p:cNvCxnSpPr/>
          <p:nvPr/>
        </p:nvCxnSpPr>
        <p:spPr>
          <a:xfrm>
            <a:off x="4097475" y="2232128"/>
            <a:ext cx="0" cy="25009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2062665" y="5563474"/>
            <a:ext cx="47388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tx2"/>
                </a:solidFill>
              </a:rPr>
              <a:t>Can we parallelize the previous example?</a:t>
            </a:r>
          </a:p>
          <a:p>
            <a:r>
              <a:rPr lang="en-US" b="1" dirty="0" smtClean="0">
                <a:solidFill>
                  <a:schemeClr val="tx2"/>
                </a:solidFill>
              </a:rPr>
              <a:t>If so, how should we do it?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1779077" y="2203632"/>
            <a:ext cx="2119311" cy="451008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18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18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Rounded Rectangle 156"/>
          <p:cNvSpPr/>
          <p:nvPr/>
        </p:nvSpPr>
        <p:spPr>
          <a:xfrm>
            <a:off x="1791407" y="2674297"/>
            <a:ext cx="2119311" cy="451008"/>
          </a:xfrm>
          <a:prstGeom prst="roundRect">
            <a:avLst/>
          </a:prstGeom>
          <a:solidFill>
            <a:srgbClr val="FF6600">
              <a:alpha val="18000"/>
            </a:srgbClr>
          </a:solidFill>
          <a:ln>
            <a:solidFill>
              <a:srgbClr val="FF66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0" name="Rounded Rectangle 199"/>
          <p:cNvSpPr/>
          <p:nvPr/>
        </p:nvSpPr>
        <p:spPr>
          <a:xfrm>
            <a:off x="1797797" y="3187414"/>
            <a:ext cx="2119311" cy="451008"/>
          </a:xfrm>
          <a:prstGeom prst="roundRect">
            <a:avLst/>
          </a:prstGeom>
          <a:solidFill>
            <a:schemeClr val="accent2">
              <a:lumMod val="20000"/>
              <a:lumOff val="80000"/>
              <a:alpha val="58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Rounded Rectangle 224"/>
          <p:cNvSpPr/>
          <p:nvPr/>
        </p:nvSpPr>
        <p:spPr>
          <a:xfrm>
            <a:off x="1811694" y="3643322"/>
            <a:ext cx="2119311" cy="451008"/>
          </a:xfrm>
          <a:prstGeom prst="roundRect">
            <a:avLst/>
          </a:prstGeom>
          <a:solidFill>
            <a:schemeClr val="accent3">
              <a:lumMod val="60000"/>
              <a:lumOff val="40000"/>
              <a:alpha val="18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5552505" y="2301882"/>
            <a:ext cx="533401" cy="1918428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18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18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Rounded Rectangle 225"/>
          <p:cNvSpPr/>
          <p:nvPr/>
        </p:nvSpPr>
        <p:spPr>
          <a:xfrm>
            <a:off x="6238306" y="2319558"/>
            <a:ext cx="590550" cy="1900752"/>
          </a:xfrm>
          <a:prstGeom prst="roundRect">
            <a:avLst/>
          </a:prstGeom>
          <a:solidFill>
            <a:srgbClr val="FF6600">
              <a:alpha val="18000"/>
            </a:srgbClr>
          </a:solidFill>
          <a:ln>
            <a:solidFill>
              <a:srgbClr val="FF66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Rounded Rectangle 226"/>
          <p:cNvSpPr/>
          <p:nvPr/>
        </p:nvSpPr>
        <p:spPr>
          <a:xfrm>
            <a:off x="6947847" y="2326332"/>
            <a:ext cx="610042" cy="1898732"/>
          </a:xfrm>
          <a:prstGeom prst="roundRect">
            <a:avLst/>
          </a:prstGeom>
          <a:solidFill>
            <a:schemeClr val="accent2">
              <a:lumMod val="20000"/>
              <a:lumOff val="80000"/>
              <a:alpha val="58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63083" y="2280737"/>
            <a:ext cx="1108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Thread 0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44" name="TextBox 243"/>
          <p:cNvSpPr txBox="1"/>
          <p:nvPr/>
        </p:nvSpPr>
        <p:spPr>
          <a:xfrm>
            <a:off x="263083" y="2748841"/>
            <a:ext cx="1108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Thread 1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45" name="TextBox 244"/>
          <p:cNvSpPr txBox="1"/>
          <p:nvPr/>
        </p:nvSpPr>
        <p:spPr>
          <a:xfrm>
            <a:off x="263083" y="3224779"/>
            <a:ext cx="1108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Thread 2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46" name="TextBox 245"/>
          <p:cNvSpPr txBox="1"/>
          <p:nvPr/>
        </p:nvSpPr>
        <p:spPr>
          <a:xfrm>
            <a:off x="263083" y="3691584"/>
            <a:ext cx="1108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Thread 3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47" name="TextBox 246"/>
          <p:cNvSpPr txBox="1"/>
          <p:nvPr/>
        </p:nvSpPr>
        <p:spPr>
          <a:xfrm rot="18540000">
            <a:off x="4998227" y="4564711"/>
            <a:ext cx="1108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Thread 0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48" name="TextBox 247"/>
          <p:cNvSpPr txBox="1"/>
          <p:nvPr/>
        </p:nvSpPr>
        <p:spPr>
          <a:xfrm rot="18540000">
            <a:off x="5684026" y="4564711"/>
            <a:ext cx="1108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Thread 1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49" name="TextBox 248"/>
          <p:cNvSpPr txBox="1"/>
          <p:nvPr/>
        </p:nvSpPr>
        <p:spPr>
          <a:xfrm rot="18540000">
            <a:off x="6492593" y="4564711"/>
            <a:ext cx="1108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Thread 2</a:t>
            </a:r>
            <a:endParaRPr lang="en-US" dirty="0">
              <a:solidFill>
                <a:schemeClr val="tx2"/>
              </a:solidFill>
            </a:endParaRPr>
          </a:p>
        </p:txBody>
      </p:sp>
      <p:cxnSp>
        <p:nvCxnSpPr>
          <p:cNvPr id="142" name="Straight Arrow Connector 141"/>
          <p:cNvCxnSpPr/>
          <p:nvPr/>
        </p:nvCxnSpPr>
        <p:spPr>
          <a:xfrm>
            <a:off x="8403533" y="3936250"/>
            <a:ext cx="0" cy="25009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Arrow Connector 142"/>
          <p:cNvCxnSpPr/>
          <p:nvPr/>
        </p:nvCxnSpPr>
        <p:spPr>
          <a:xfrm>
            <a:off x="8403533" y="3638650"/>
            <a:ext cx="0" cy="25009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Arrow Connector 159"/>
          <p:cNvCxnSpPr/>
          <p:nvPr/>
        </p:nvCxnSpPr>
        <p:spPr>
          <a:xfrm>
            <a:off x="8403533" y="3349422"/>
            <a:ext cx="0" cy="25009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Arrow Connector 160"/>
          <p:cNvCxnSpPr/>
          <p:nvPr/>
        </p:nvCxnSpPr>
        <p:spPr>
          <a:xfrm>
            <a:off x="8403533" y="3131166"/>
            <a:ext cx="0" cy="25009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Arrow Connector 177"/>
          <p:cNvCxnSpPr/>
          <p:nvPr/>
        </p:nvCxnSpPr>
        <p:spPr>
          <a:xfrm>
            <a:off x="8403533" y="2908633"/>
            <a:ext cx="0" cy="25009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Arrow Connector 178"/>
          <p:cNvCxnSpPr/>
          <p:nvPr/>
        </p:nvCxnSpPr>
        <p:spPr>
          <a:xfrm>
            <a:off x="8403533" y="2611033"/>
            <a:ext cx="0" cy="25009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Arrow Connector 234"/>
          <p:cNvCxnSpPr/>
          <p:nvPr/>
        </p:nvCxnSpPr>
        <p:spPr>
          <a:xfrm>
            <a:off x="8403533" y="2321805"/>
            <a:ext cx="0" cy="25009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Connector 242"/>
          <p:cNvCxnSpPr/>
          <p:nvPr/>
        </p:nvCxnSpPr>
        <p:spPr>
          <a:xfrm rot="16200000">
            <a:off x="6647986" y="3276765"/>
            <a:ext cx="1900752" cy="0"/>
          </a:xfrm>
          <a:prstGeom prst="line">
            <a:avLst/>
          </a:prstGeom>
          <a:ln>
            <a:solidFill>
              <a:srgbClr val="0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0" name="Oval 249"/>
          <p:cNvSpPr/>
          <p:nvPr/>
        </p:nvSpPr>
        <p:spPr>
          <a:xfrm rot="5400000">
            <a:off x="7672981" y="3077453"/>
            <a:ext cx="152400" cy="1524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51" name="Oval 250"/>
          <p:cNvSpPr/>
          <p:nvPr/>
        </p:nvSpPr>
        <p:spPr>
          <a:xfrm rot="5400000">
            <a:off x="7672981" y="2382984"/>
            <a:ext cx="152400" cy="1524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52" name="Oval 251"/>
          <p:cNvSpPr/>
          <p:nvPr/>
        </p:nvSpPr>
        <p:spPr>
          <a:xfrm rot="5400000">
            <a:off x="7672981" y="3297384"/>
            <a:ext cx="152400" cy="1524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008000"/>
              </a:solidFill>
            </a:endParaRPr>
          </a:p>
        </p:txBody>
      </p:sp>
      <p:sp>
        <p:nvSpPr>
          <p:cNvPr id="253" name="Oval 252"/>
          <p:cNvSpPr/>
          <p:nvPr/>
        </p:nvSpPr>
        <p:spPr>
          <a:xfrm rot="5400000">
            <a:off x="7672981" y="3768541"/>
            <a:ext cx="152400" cy="1524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254" name="Oval 253"/>
          <p:cNvSpPr/>
          <p:nvPr/>
        </p:nvSpPr>
        <p:spPr>
          <a:xfrm rot="5400000">
            <a:off x="7672981" y="3519569"/>
            <a:ext cx="152400" cy="1524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rgbClr val="008000"/>
              </a:solidFill>
            </a:endParaRPr>
          </a:p>
        </p:txBody>
      </p:sp>
      <p:sp>
        <p:nvSpPr>
          <p:cNvPr id="255" name="Oval 254"/>
          <p:cNvSpPr/>
          <p:nvPr/>
        </p:nvSpPr>
        <p:spPr>
          <a:xfrm rot="5400000">
            <a:off x="7672981" y="2612364"/>
            <a:ext cx="152400" cy="1524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56" name="Oval 255"/>
          <p:cNvSpPr/>
          <p:nvPr/>
        </p:nvSpPr>
        <p:spPr>
          <a:xfrm rot="5400000">
            <a:off x="7672981" y="2862463"/>
            <a:ext cx="152400" cy="1524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57" name="Oval 256"/>
          <p:cNvSpPr/>
          <p:nvPr/>
        </p:nvSpPr>
        <p:spPr>
          <a:xfrm rot="5400000">
            <a:off x="7672981" y="4018640"/>
            <a:ext cx="152400" cy="1524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258" name="Oval 257"/>
          <p:cNvSpPr/>
          <p:nvPr/>
        </p:nvSpPr>
        <p:spPr>
          <a:xfrm rot="5400000">
            <a:off x="7973341" y="3069576"/>
            <a:ext cx="152400" cy="1524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59" name="Oval 258"/>
          <p:cNvSpPr/>
          <p:nvPr/>
        </p:nvSpPr>
        <p:spPr>
          <a:xfrm rot="5400000">
            <a:off x="7973341" y="2375107"/>
            <a:ext cx="152400" cy="1524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60" name="Oval 259"/>
          <p:cNvSpPr/>
          <p:nvPr/>
        </p:nvSpPr>
        <p:spPr>
          <a:xfrm rot="5400000">
            <a:off x="7973341" y="3289507"/>
            <a:ext cx="152400" cy="1524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008000"/>
              </a:solidFill>
            </a:endParaRPr>
          </a:p>
        </p:txBody>
      </p:sp>
      <p:sp>
        <p:nvSpPr>
          <p:cNvPr id="261" name="Oval 260"/>
          <p:cNvSpPr/>
          <p:nvPr/>
        </p:nvSpPr>
        <p:spPr>
          <a:xfrm rot="5400000">
            <a:off x="7973341" y="3760664"/>
            <a:ext cx="152400" cy="1524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262" name="Oval 261"/>
          <p:cNvSpPr/>
          <p:nvPr/>
        </p:nvSpPr>
        <p:spPr>
          <a:xfrm rot="5400000">
            <a:off x="7973341" y="3511692"/>
            <a:ext cx="152400" cy="1524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rgbClr val="008000"/>
              </a:solidFill>
            </a:endParaRPr>
          </a:p>
        </p:txBody>
      </p:sp>
      <p:sp>
        <p:nvSpPr>
          <p:cNvPr id="263" name="Oval 262"/>
          <p:cNvSpPr/>
          <p:nvPr/>
        </p:nvSpPr>
        <p:spPr>
          <a:xfrm rot="5400000">
            <a:off x="7973341" y="2604487"/>
            <a:ext cx="152400" cy="1524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64" name="Oval 263"/>
          <p:cNvSpPr/>
          <p:nvPr/>
        </p:nvSpPr>
        <p:spPr>
          <a:xfrm rot="5400000">
            <a:off x="7973341" y="2854586"/>
            <a:ext cx="152400" cy="1524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65" name="Oval 264"/>
          <p:cNvSpPr/>
          <p:nvPr/>
        </p:nvSpPr>
        <p:spPr>
          <a:xfrm rot="5400000">
            <a:off x="7973341" y="4010763"/>
            <a:ext cx="152400" cy="1524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266" name="Rounded Rectangle 265"/>
          <p:cNvSpPr/>
          <p:nvPr/>
        </p:nvSpPr>
        <p:spPr>
          <a:xfrm>
            <a:off x="7638467" y="2333163"/>
            <a:ext cx="610042" cy="1898732"/>
          </a:xfrm>
          <a:prstGeom prst="roundRect">
            <a:avLst/>
          </a:prstGeom>
          <a:solidFill>
            <a:schemeClr val="accent3">
              <a:lumMod val="60000"/>
              <a:lumOff val="40000"/>
              <a:alpha val="18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7" name="TextBox 266"/>
          <p:cNvSpPr txBox="1"/>
          <p:nvPr/>
        </p:nvSpPr>
        <p:spPr>
          <a:xfrm rot="18540000">
            <a:off x="7234001" y="4564711"/>
            <a:ext cx="1108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Thread 3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45540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" charset="0"/>
                <a:ea typeface="ＭＳ Ｐゴシック" charset="0"/>
              </a:rPr>
              <a:t>Example</a:t>
            </a:r>
            <a:r>
              <a:rPr lang="en-US" dirty="0">
                <a:latin typeface="Times" charset="0"/>
                <a:ea typeface="ＭＳ Ｐゴシック" charset="0"/>
              </a:rPr>
              <a:t> </a:t>
            </a:r>
            <a:r>
              <a:rPr lang="en-US" dirty="0" smtClean="0">
                <a:latin typeface="Times" charset="0"/>
                <a:ea typeface="ＭＳ Ｐゴシック" charset="0"/>
              </a:rPr>
              <a:t>3</a:t>
            </a:r>
            <a:endParaRPr lang="en-US" dirty="0">
              <a:latin typeface="Times" charset="0"/>
              <a:ea typeface="ＭＳ Ｐゴシック" charset="0"/>
            </a:endParaRPr>
          </a:p>
        </p:txBody>
      </p:sp>
      <p:sp>
        <p:nvSpPr>
          <p:cNvPr id="110" name="Content Placeholder 2"/>
          <p:cNvSpPr txBox="1">
            <a:spLocks/>
          </p:cNvSpPr>
          <p:nvPr/>
        </p:nvSpPr>
        <p:spPr bwMode="auto">
          <a:xfrm>
            <a:off x="602710" y="1430868"/>
            <a:ext cx="4596152" cy="289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20000"/>
              </a:spcBef>
              <a:buFont typeface="Arial" charset="0"/>
              <a:buNone/>
            </a:pPr>
            <a:endParaRPr lang="en-US" dirty="0" smtClean="0">
              <a:latin typeface="+mn-lt"/>
              <a:ea typeface="+mn-ea"/>
              <a:cs typeface="+mn-cs"/>
            </a:endParaRPr>
          </a:p>
          <a:p>
            <a:pPr eaLnBrk="1" hangingPunct="1">
              <a:spcBef>
                <a:spcPct val="20000"/>
              </a:spcBef>
              <a:buFont typeface="Arial" charset="0"/>
              <a:buNone/>
            </a:pPr>
            <a:endParaRPr lang="en-US" dirty="0">
              <a:latin typeface="+mn-lt"/>
              <a:ea typeface="+mn-ea"/>
              <a:cs typeface="+mn-cs"/>
            </a:endParaRPr>
          </a:p>
          <a:p>
            <a:pPr eaLnBrk="1" hangingPunct="1">
              <a:spcBef>
                <a:spcPct val="20000"/>
              </a:spcBef>
              <a:buFont typeface="Arial" charset="0"/>
              <a:buNone/>
            </a:pPr>
            <a:r>
              <a:rPr lang="en-US" dirty="0">
                <a:latin typeface="+mn-lt"/>
                <a:ea typeface="+mn-ea"/>
                <a:cs typeface="+mn-cs"/>
              </a:rPr>
              <a:t>for (</a:t>
            </a:r>
            <a:r>
              <a:rPr lang="en-US" dirty="0" err="1">
                <a:latin typeface="+mn-lt"/>
                <a:ea typeface="+mn-ea"/>
                <a:cs typeface="+mn-cs"/>
              </a:rPr>
              <a:t>int</a:t>
            </a:r>
            <a:r>
              <a:rPr lang="en-US" dirty="0">
                <a:latin typeface="+mn-lt"/>
                <a:ea typeface="+mn-ea"/>
                <a:cs typeface="+mn-cs"/>
              </a:rPr>
              <a:t> j</a:t>
            </a:r>
            <a:r>
              <a:rPr lang="en-US" dirty="0" smtClean="0">
                <a:latin typeface="+mn-lt"/>
                <a:ea typeface="+mn-ea"/>
                <a:cs typeface="+mn-cs"/>
              </a:rPr>
              <a:t> </a:t>
            </a:r>
            <a:r>
              <a:rPr lang="en-US" dirty="0">
                <a:latin typeface="+mn-lt"/>
                <a:ea typeface="+mn-ea"/>
                <a:cs typeface="+mn-cs"/>
              </a:rPr>
              <a:t>= </a:t>
            </a:r>
            <a:r>
              <a:rPr lang="en-US" dirty="0" smtClean="0">
                <a:latin typeface="+mn-lt"/>
                <a:ea typeface="+mn-ea"/>
                <a:cs typeface="+mn-cs"/>
              </a:rPr>
              <a:t>height; </a:t>
            </a:r>
            <a:r>
              <a:rPr lang="en-US" dirty="0">
                <a:latin typeface="+mn-lt"/>
                <a:ea typeface="+mn-ea"/>
                <a:cs typeface="+mn-cs"/>
              </a:rPr>
              <a:t>j</a:t>
            </a:r>
            <a:r>
              <a:rPr lang="en-US" dirty="0" smtClean="0">
                <a:latin typeface="+mn-lt"/>
                <a:ea typeface="+mn-ea"/>
                <a:cs typeface="+mn-cs"/>
              </a:rPr>
              <a:t> </a:t>
            </a:r>
            <a:r>
              <a:rPr lang="en-US" dirty="0">
                <a:latin typeface="+mn-lt"/>
                <a:ea typeface="+mn-ea"/>
                <a:cs typeface="+mn-cs"/>
              </a:rPr>
              <a:t>&gt; 0; j</a:t>
            </a:r>
            <a:r>
              <a:rPr lang="en-US" dirty="0" smtClean="0">
                <a:latin typeface="+mn-lt"/>
                <a:ea typeface="+mn-ea"/>
                <a:cs typeface="+mn-cs"/>
              </a:rPr>
              <a:t>-</a:t>
            </a:r>
            <a:r>
              <a:rPr lang="en-US" dirty="0">
                <a:latin typeface="+mn-lt"/>
                <a:ea typeface="+mn-ea"/>
                <a:cs typeface="+mn-cs"/>
              </a:rPr>
              <a:t>-)</a:t>
            </a:r>
          </a:p>
          <a:p>
            <a:pPr eaLnBrk="1" hangingPunct="1">
              <a:spcBef>
                <a:spcPct val="20000"/>
              </a:spcBef>
              <a:buFont typeface="Arial" charset="0"/>
              <a:buNone/>
            </a:pPr>
            <a:r>
              <a:rPr lang="en-US" dirty="0">
                <a:latin typeface="+mn-lt"/>
                <a:ea typeface="+mn-ea"/>
                <a:cs typeface="+mn-cs"/>
              </a:rPr>
              <a:t>  for (</a:t>
            </a:r>
            <a:r>
              <a:rPr lang="en-US" dirty="0" err="1">
                <a:latin typeface="+mn-lt"/>
                <a:ea typeface="+mn-ea"/>
                <a:cs typeface="+mn-cs"/>
              </a:rPr>
              <a:t>int</a:t>
            </a:r>
            <a:r>
              <a:rPr lang="en-US" dirty="0">
                <a:latin typeface="+mn-lt"/>
                <a:ea typeface="+mn-ea"/>
                <a:cs typeface="+mn-cs"/>
              </a:rPr>
              <a:t> </a:t>
            </a:r>
            <a:r>
              <a:rPr lang="en-US" dirty="0" err="1" smtClean="0">
                <a:latin typeface="+mn-lt"/>
                <a:ea typeface="+mn-ea"/>
                <a:cs typeface="+mn-cs"/>
              </a:rPr>
              <a:t>i</a:t>
            </a:r>
            <a:r>
              <a:rPr lang="en-US" dirty="0" smtClean="0">
                <a:latin typeface="+mn-lt"/>
                <a:ea typeface="+mn-ea"/>
                <a:cs typeface="+mn-cs"/>
              </a:rPr>
              <a:t> </a:t>
            </a:r>
            <a:r>
              <a:rPr lang="en-US" dirty="0">
                <a:latin typeface="+mn-lt"/>
                <a:ea typeface="+mn-ea"/>
                <a:cs typeface="+mn-cs"/>
              </a:rPr>
              <a:t>= 0</a:t>
            </a:r>
            <a:r>
              <a:rPr lang="en-US" dirty="0" smtClean="0">
                <a:latin typeface="+mn-lt"/>
                <a:ea typeface="+mn-ea"/>
                <a:cs typeface="+mn-cs"/>
              </a:rPr>
              <a:t>; </a:t>
            </a:r>
            <a:r>
              <a:rPr lang="en-US" dirty="0" err="1" smtClean="0">
                <a:latin typeface="+mn-lt"/>
                <a:ea typeface="+mn-ea"/>
                <a:cs typeface="+mn-cs"/>
              </a:rPr>
              <a:t>i</a:t>
            </a:r>
            <a:r>
              <a:rPr lang="en-US" dirty="0" smtClean="0">
                <a:latin typeface="+mn-lt"/>
                <a:ea typeface="+mn-ea"/>
                <a:cs typeface="+mn-cs"/>
              </a:rPr>
              <a:t> </a:t>
            </a:r>
            <a:r>
              <a:rPr lang="en-US" dirty="0">
                <a:latin typeface="+mn-lt"/>
                <a:ea typeface="+mn-ea"/>
                <a:cs typeface="+mn-cs"/>
              </a:rPr>
              <a:t>&lt; </a:t>
            </a:r>
            <a:r>
              <a:rPr lang="en-US" dirty="0" smtClean="0">
                <a:latin typeface="+mn-lt"/>
                <a:ea typeface="+mn-ea"/>
                <a:cs typeface="+mn-cs"/>
              </a:rPr>
              <a:t>width; </a:t>
            </a:r>
            <a:r>
              <a:rPr lang="en-US" dirty="0">
                <a:latin typeface="+mn-lt"/>
                <a:ea typeface="+mn-ea"/>
                <a:cs typeface="+mn-cs"/>
              </a:rPr>
              <a:t>i</a:t>
            </a:r>
            <a:r>
              <a:rPr lang="en-US" dirty="0" smtClean="0">
                <a:latin typeface="+mn-lt"/>
                <a:ea typeface="+mn-ea"/>
                <a:cs typeface="+mn-cs"/>
              </a:rPr>
              <a:t>+</a:t>
            </a:r>
            <a:r>
              <a:rPr lang="en-US" dirty="0">
                <a:latin typeface="+mn-lt"/>
                <a:ea typeface="+mn-ea"/>
                <a:cs typeface="+mn-cs"/>
              </a:rPr>
              <a:t>+)</a:t>
            </a:r>
          </a:p>
          <a:p>
            <a:pPr eaLnBrk="1" hangingPunct="1">
              <a:spcBef>
                <a:spcPct val="20000"/>
              </a:spcBef>
              <a:buFont typeface="Arial" charset="0"/>
              <a:buNone/>
            </a:pPr>
            <a:r>
              <a:rPr lang="en-US" dirty="0">
                <a:latin typeface="+mn-lt"/>
                <a:ea typeface="+mn-ea"/>
                <a:cs typeface="+mn-cs"/>
              </a:rPr>
              <a:t>    </a:t>
            </a:r>
            <a:r>
              <a:rPr lang="en-US" dirty="0" smtClean="0">
                <a:latin typeface="+mn-lt"/>
                <a:ea typeface="+mn-ea"/>
                <a:cs typeface="+mn-cs"/>
              </a:rPr>
              <a:t>*image(</a:t>
            </a:r>
            <a:r>
              <a:rPr lang="en-US" dirty="0" err="1" smtClean="0">
                <a:latin typeface="+mn-lt"/>
                <a:ea typeface="+mn-ea"/>
                <a:cs typeface="+mn-cs"/>
              </a:rPr>
              <a:t>i,j</a:t>
            </a:r>
            <a:r>
              <a:rPr lang="en-US" dirty="0" smtClean="0">
                <a:latin typeface="+mn-lt"/>
                <a:ea typeface="+mn-ea"/>
                <a:cs typeface="+mn-cs"/>
              </a:rPr>
              <a:t>) </a:t>
            </a:r>
            <a:r>
              <a:rPr lang="en-US" dirty="0">
                <a:latin typeface="+mn-lt"/>
                <a:ea typeface="+mn-ea"/>
                <a:cs typeface="+mn-cs"/>
              </a:rPr>
              <a:t>= </a:t>
            </a:r>
            <a:r>
              <a:rPr lang="en-US" dirty="0" smtClean="0">
                <a:latin typeface="+mn-lt"/>
                <a:ea typeface="+mn-ea"/>
                <a:cs typeface="+mn-cs"/>
              </a:rPr>
              <a:t>*image(i,j-1);</a:t>
            </a:r>
            <a:endParaRPr lang="en-US" dirty="0">
              <a:latin typeface="+mn-lt"/>
              <a:ea typeface="+mn-ea"/>
              <a:cs typeface="+mn-cs"/>
            </a:endParaRPr>
          </a:p>
          <a:p>
            <a:pPr>
              <a:spcBef>
                <a:spcPct val="20000"/>
              </a:spcBef>
              <a:buFont typeface="Arial" charset="0"/>
              <a:buNone/>
            </a:pPr>
            <a:r>
              <a:rPr lang="en-US" sz="2100" dirty="0">
                <a:solidFill>
                  <a:srgbClr val="3366FF"/>
                </a:solidFill>
                <a:cs typeface="Arial" charset="0"/>
              </a:rPr>
              <a:t> </a:t>
            </a:r>
          </a:p>
        </p:txBody>
      </p:sp>
      <p:cxnSp>
        <p:nvCxnSpPr>
          <p:cNvPr id="39" name="Straight Arrow Connector 38"/>
          <p:cNvCxnSpPr/>
          <p:nvPr/>
        </p:nvCxnSpPr>
        <p:spPr>
          <a:xfrm>
            <a:off x="6369186" y="2206068"/>
            <a:ext cx="0" cy="1424983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48"/>
          <p:cNvSpPr txBox="1">
            <a:spLocks noChangeArrowheads="1"/>
          </p:cNvSpPr>
          <p:nvPr/>
        </p:nvSpPr>
        <p:spPr bwMode="auto">
          <a:xfrm>
            <a:off x="6110254" y="2605526"/>
            <a:ext cx="24877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 err="1">
                <a:solidFill>
                  <a:schemeClr val="tx2"/>
                </a:solidFill>
              </a:rPr>
              <a:t>j</a:t>
            </a:r>
            <a:endParaRPr lang="en-US" sz="1800" dirty="0">
              <a:solidFill>
                <a:schemeClr val="tx2"/>
              </a:solidFill>
            </a:endParaRPr>
          </a:p>
        </p:txBody>
      </p:sp>
      <p:sp>
        <p:nvSpPr>
          <p:cNvPr id="41" name="Oval 40"/>
          <p:cNvSpPr/>
          <p:nvPr/>
        </p:nvSpPr>
        <p:spPr>
          <a:xfrm rot="5400000">
            <a:off x="7746596" y="2801520"/>
            <a:ext cx="152400" cy="152400"/>
          </a:xfrm>
          <a:prstGeom prst="ellipse">
            <a:avLst/>
          </a:prstGeom>
          <a:solidFill>
            <a:srgbClr val="3366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2" name="Oval 41"/>
          <p:cNvSpPr/>
          <p:nvPr/>
        </p:nvSpPr>
        <p:spPr>
          <a:xfrm rot="5400000">
            <a:off x="7746596" y="2107051"/>
            <a:ext cx="152400" cy="152400"/>
          </a:xfrm>
          <a:prstGeom prst="ellipse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3" name="Oval 42"/>
          <p:cNvSpPr/>
          <p:nvPr/>
        </p:nvSpPr>
        <p:spPr>
          <a:xfrm rot="5400000">
            <a:off x="7746596" y="3021451"/>
            <a:ext cx="152400" cy="152400"/>
          </a:xfrm>
          <a:prstGeom prst="ellipse">
            <a:avLst/>
          </a:prstGeom>
          <a:solidFill>
            <a:srgbClr val="51FF17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008000"/>
              </a:solidFill>
            </a:endParaRPr>
          </a:p>
        </p:txBody>
      </p:sp>
      <p:sp>
        <p:nvSpPr>
          <p:cNvPr id="44" name="Oval 43"/>
          <p:cNvSpPr/>
          <p:nvPr/>
        </p:nvSpPr>
        <p:spPr>
          <a:xfrm rot="5400000">
            <a:off x="7746596" y="3492608"/>
            <a:ext cx="152400" cy="1524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5" name="Oval 44"/>
          <p:cNvSpPr/>
          <p:nvPr/>
        </p:nvSpPr>
        <p:spPr>
          <a:xfrm rot="5400000">
            <a:off x="7384646" y="2801520"/>
            <a:ext cx="152400" cy="152400"/>
          </a:xfrm>
          <a:prstGeom prst="ellipse">
            <a:avLst/>
          </a:prstGeom>
          <a:solidFill>
            <a:srgbClr val="3366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6" name="Oval 45"/>
          <p:cNvSpPr/>
          <p:nvPr/>
        </p:nvSpPr>
        <p:spPr>
          <a:xfrm rot="5400000">
            <a:off x="7384646" y="2107051"/>
            <a:ext cx="152400" cy="152400"/>
          </a:xfrm>
          <a:prstGeom prst="ellipse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7" name="Oval 46"/>
          <p:cNvSpPr/>
          <p:nvPr/>
        </p:nvSpPr>
        <p:spPr>
          <a:xfrm rot="5400000">
            <a:off x="7384646" y="3021451"/>
            <a:ext cx="152400" cy="152400"/>
          </a:xfrm>
          <a:prstGeom prst="ellipse">
            <a:avLst/>
          </a:prstGeom>
          <a:solidFill>
            <a:srgbClr val="51FF17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008000"/>
              </a:solidFill>
            </a:endParaRPr>
          </a:p>
        </p:txBody>
      </p:sp>
      <p:sp>
        <p:nvSpPr>
          <p:cNvPr id="48" name="Oval 47"/>
          <p:cNvSpPr/>
          <p:nvPr/>
        </p:nvSpPr>
        <p:spPr>
          <a:xfrm rot="5400000">
            <a:off x="7384646" y="3492608"/>
            <a:ext cx="152400" cy="1524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9" name="Oval 48"/>
          <p:cNvSpPr/>
          <p:nvPr/>
        </p:nvSpPr>
        <p:spPr>
          <a:xfrm rot="5400000">
            <a:off x="7003646" y="2801520"/>
            <a:ext cx="152400" cy="152400"/>
          </a:xfrm>
          <a:prstGeom prst="ellipse">
            <a:avLst/>
          </a:prstGeom>
          <a:solidFill>
            <a:srgbClr val="3366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0" name="Oval 49"/>
          <p:cNvSpPr/>
          <p:nvPr/>
        </p:nvSpPr>
        <p:spPr>
          <a:xfrm rot="5400000">
            <a:off x="7003646" y="2107051"/>
            <a:ext cx="152400" cy="152400"/>
          </a:xfrm>
          <a:prstGeom prst="ellipse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1" name="Oval 50"/>
          <p:cNvSpPr/>
          <p:nvPr/>
        </p:nvSpPr>
        <p:spPr>
          <a:xfrm rot="5400000">
            <a:off x="7003646" y="3021451"/>
            <a:ext cx="152400" cy="152400"/>
          </a:xfrm>
          <a:prstGeom prst="ellipse">
            <a:avLst/>
          </a:prstGeom>
          <a:solidFill>
            <a:srgbClr val="51FF17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008000"/>
              </a:solidFill>
            </a:endParaRPr>
          </a:p>
        </p:txBody>
      </p:sp>
      <p:sp>
        <p:nvSpPr>
          <p:cNvPr id="52" name="Oval 51"/>
          <p:cNvSpPr/>
          <p:nvPr/>
        </p:nvSpPr>
        <p:spPr>
          <a:xfrm rot="5400000">
            <a:off x="7003646" y="3492608"/>
            <a:ext cx="152400" cy="1524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3" name="Oval 52"/>
          <p:cNvSpPr/>
          <p:nvPr/>
        </p:nvSpPr>
        <p:spPr>
          <a:xfrm rot="5400000">
            <a:off x="6622646" y="2801520"/>
            <a:ext cx="152400" cy="152400"/>
          </a:xfrm>
          <a:prstGeom prst="ellipse">
            <a:avLst/>
          </a:prstGeom>
          <a:solidFill>
            <a:srgbClr val="3366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4" name="Oval 53"/>
          <p:cNvSpPr/>
          <p:nvPr/>
        </p:nvSpPr>
        <p:spPr>
          <a:xfrm rot="5400000">
            <a:off x="6622646" y="2107051"/>
            <a:ext cx="152400" cy="152400"/>
          </a:xfrm>
          <a:prstGeom prst="ellipse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5" name="Oval 54"/>
          <p:cNvSpPr/>
          <p:nvPr/>
        </p:nvSpPr>
        <p:spPr>
          <a:xfrm rot="5400000">
            <a:off x="6622646" y="3021451"/>
            <a:ext cx="152400" cy="152400"/>
          </a:xfrm>
          <a:prstGeom prst="ellipse">
            <a:avLst/>
          </a:prstGeom>
          <a:solidFill>
            <a:srgbClr val="51FF17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008000"/>
              </a:solidFill>
            </a:endParaRPr>
          </a:p>
        </p:txBody>
      </p:sp>
      <p:sp>
        <p:nvSpPr>
          <p:cNvPr id="56" name="Oval 55"/>
          <p:cNvSpPr/>
          <p:nvPr/>
        </p:nvSpPr>
        <p:spPr>
          <a:xfrm rot="5400000">
            <a:off x="6622646" y="3492608"/>
            <a:ext cx="152400" cy="1524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57" name="Straight Arrow Connector 56"/>
          <p:cNvCxnSpPr/>
          <p:nvPr/>
        </p:nvCxnSpPr>
        <p:spPr>
          <a:xfrm flipV="1">
            <a:off x="6485506" y="1902611"/>
            <a:ext cx="1413490" cy="1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TextBox 48"/>
          <p:cNvSpPr txBox="1">
            <a:spLocks noChangeArrowheads="1"/>
          </p:cNvSpPr>
          <p:nvPr/>
        </p:nvSpPr>
        <p:spPr bwMode="auto">
          <a:xfrm>
            <a:off x="7083259" y="1546623"/>
            <a:ext cx="23595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 err="1">
                <a:solidFill>
                  <a:schemeClr val="tx2"/>
                </a:solidFill>
              </a:rPr>
              <a:t>i</a:t>
            </a:r>
            <a:endParaRPr lang="en-US" sz="1800" dirty="0">
              <a:solidFill>
                <a:schemeClr val="tx2"/>
              </a:solidFill>
            </a:endParaRPr>
          </a:p>
        </p:txBody>
      </p:sp>
      <p:sp>
        <p:nvSpPr>
          <p:cNvPr id="59" name="Oval 58"/>
          <p:cNvSpPr/>
          <p:nvPr/>
        </p:nvSpPr>
        <p:spPr>
          <a:xfrm rot="5400000">
            <a:off x="7745491" y="3243636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0000"/>
              </a:solidFill>
            </a:endParaRPr>
          </a:p>
        </p:txBody>
      </p:sp>
      <p:sp>
        <p:nvSpPr>
          <p:cNvPr id="60" name="Oval 59"/>
          <p:cNvSpPr/>
          <p:nvPr/>
        </p:nvSpPr>
        <p:spPr>
          <a:xfrm rot="5400000">
            <a:off x="7383541" y="3243636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0000"/>
              </a:solidFill>
            </a:endParaRPr>
          </a:p>
        </p:txBody>
      </p:sp>
      <p:sp>
        <p:nvSpPr>
          <p:cNvPr id="61" name="Oval 60"/>
          <p:cNvSpPr/>
          <p:nvPr/>
        </p:nvSpPr>
        <p:spPr>
          <a:xfrm rot="5400000">
            <a:off x="7002541" y="3243636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0000"/>
              </a:solidFill>
            </a:endParaRPr>
          </a:p>
        </p:txBody>
      </p:sp>
      <p:sp>
        <p:nvSpPr>
          <p:cNvPr id="62" name="Oval 61"/>
          <p:cNvSpPr/>
          <p:nvPr/>
        </p:nvSpPr>
        <p:spPr>
          <a:xfrm rot="5400000">
            <a:off x="6621541" y="3243636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0000"/>
              </a:solidFill>
            </a:endParaRPr>
          </a:p>
        </p:txBody>
      </p:sp>
      <p:sp>
        <p:nvSpPr>
          <p:cNvPr id="63" name="Oval 62"/>
          <p:cNvSpPr/>
          <p:nvPr/>
        </p:nvSpPr>
        <p:spPr>
          <a:xfrm rot="5400000">
            <a:off x="7745491" y="2336431"/>
            <a:ext cx="152400" cy="152400"/>
          </a:xfrm>
          <a:prstGeom prst="ellipse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4" name="Oval 63"/>
          <p:cNvSpPr/>
          <p:nvPr/>
        </p:nvSpPr>
        <p:spPr>
          <a:xfrm rot="5400000">
            <a:off x="7383541" y="2336431"/>
            <a:ext cx="152400" cy="152400"/>
          </a:xfrm>
          <a:prstGeom prst="ellipse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5" name="Oval 64"/>
          <p:cNvSpPr/>
          <p:nvPr/>
        </p:nvSpPr>
        <p:spPr>
          <a:xfrm rot="5400000">
            <a:off x="7002541" y="2336431"/>
            <a:ext cx="152400" cy="152400"/>
          </a:xfrm>
          <a:prstGeom prst="ellipse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6" name="Oval 65"/>
          <p:cNvSpPr/>
          <p:nvPr/>
        </p:nvSpPr>
        <p:spPr>
          <a:xfrm rot="5400000">
            <a:off x="6621541" y="2336431"/>
            <a:ext cx="152400" cy="152400"/>
          </a:xfrm>
          <a:prstGeom prst="ellipse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7" name="Oval 66"/>
          <p:cNvSpPr/>
          <p:nvPr/>
        </p:nvSpPr>
        <p:spPr>
          <a:xfrm rot="5400000">
            <a:off x="7744386" y="2558616"/>
            <a:ext cx="152400" cy="152400"/>
          </a:xfrm>
          <a:prstGeom prst="ellipse">
            <a:avLst/>
          </a:prstGeom>
          <a:solidFill>
            <a:srgbClr val="FF66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8" name="Oval 67"/>
          <p:cNvSpPr/>
          <p:nvPr/>
        </p:nvSpPr>
        <p:spPr>
          <a:xfrm rot="5400000">
            <a:off x="7382436" y="2558616"/>
            <a:ext cx="152400" cy="152400"/>
          </a:xfrm>
          <a:prstGeom prst="ellipse">
            <a:avLst/>
          </a:prstGeom>
          <a:solidFill>
            <a:srgbClr val="FF66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9" name="Oval 68"/>
          <p:cNvSpPr/>
          <p:nvPr/>
        </p:nvSpPr>
        <p:spPr>
          <a:xfrm rot="5400000">
            <a:off x="7001436" y="2558616"/>
            <a:ext cx="152400" cy="152400"/>
          </a:xfrm>
          <a:prstGeom prst="ellipse">
            <a:avLst/>
          </a:prstGeom>
          <a:solidFill>
            <a:srgbClr val="FF66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0" name="Oval 69"/>
          <p:cNvSpPr/>
          <p:nvPr/>
        </p:nvSpPr>
        <p:spPr>
          <a:xfrm rot="5400000">
            <a:off x="6620436" y="2558616"/>
            <a:ext cx="152400" cy="152400"/>
          </a:xfrm>
          <a:prstGeom prst="ellipse">
            <a:avLst/>
          </a:prstGeom>
          <a:solidFill>
            <a:srgbClr val="FF66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8" name="TextBox 37"/>
          <p:cNvSpPr txBox="1"/>
          <p:nvPr/>
        </p:nvSpPr>
        <p:spPr>
          <a:xfrm>
            <a:off x="8132411" y="2652119"/>
            <a:ext cx="823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init</a:t>
            </a:r>
            <a:endParaRPr lang="en-US" dirty="0"/>
          </a:p>
        </p:txBody>
      </p:sp>
      <p:sp>
        <p:nvSpPr>
          <p:cNvPr id="74" name="TextBox 48"/>
          <p:cNvSpPr txBox="1">
            <a:spLocks noChangeArrowheads="1"/>
          </p:cNvSpPr>
          <p:nvPr/>
        </p:nvSpPr>
        <p:spPr bwMode="auto">
          <a:xfrm>
            <a:off x="6262654" y="2757926"/>
            <a:ext cx="24877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 err="1">
                <a:solidFill>
                  <a:schemeClr val="tx2"/>
                </a:solidFill>
              </a:rPr>
              <a:t>j</a:t>
            </a:r>
            <a:endParaRPr lang="en-US" sz="18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24684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" charset="0"/>
                <a:ea typeface="ＭＳ Ｐゴシック" charset="0"/>
              </a:rPr>
              <a:t>Example</a:t>
            </a:r>
            <a:r>
              <a:rPr lang="en-US" dirty="0">
                <a:latin typeface="Times" charset="0"/>
                <a:ea typeface="ＭＳ Ｐゴシック" charset="0"/>
              </a:rPr>
              <a:t> </a:t>
            </a:r>
            <a:r>
              <a:rPr lang="en-US" dirty="0" smtClean="0">
                <a:latin typeface="Times" charset="0"/>
                <a:ea typeface="ＭＳ Ｐゴシック" charset="0"/>
              </a:rPr>
              <a:t>3</a:t>
            </a:r>
            <a:endParaRPr lang="en-US" dirty="0">
              <a:latin typeface="Times" charset="0"/>
              <a:ea typeface="ＭＳ Ｐゴシック" charset="0"/>
            </a:endParaRPr>
          </a:p>
        </p:txBody>
      </p:sp>
      <p:cxnSp>
        <p:nvCxnSpPr>
          <p:cNvPr id="90" name="Straight Arrow Connector 89"/>
          <p:cNvCxnSpPr/>
          <p:nvPr/>
        </p:nvCxnSpPr>
        <p:spPr>
          <a:xfrm>
            <a:off x="6369186" y="2206068"/>
            <a:ext cx="0" cy="1424983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2" name="Oval 91"/>
          <p:cNvSpPr/>
          <p:nvPr/>
        </p:nvSpPr>
        <p:spPr>
          <a:xfrm rot="5400000">
            <a:off x="7746596" y="2801520"/>
            <a:ext cx="152400" cy="152400"/>
          </a:xfrm>
          <a:prstGeom prst="ellipse">
            <a:avLst/>
          </a:prstGeom>
          <a:solidFill>
            <a:srgbClr val="3366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93" name="Oval 92"/>
          <p:cNvSpPr/>
          <p:nvPr/>
        </p:nvSpPr>
        <p:spPr>
          <a:xfrm rot="5400000">
            <a:off x="7746596" y="2107051"/>
            <a:ext cx="152400" cy="152400"/>
          </a:xfrm>
          <a:prstGeom prst="ellipse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94" name="Oval 93"/>
          <p:cNvSpPr/>
          <p:nvPr/>
        </p:nvSpPr>
        <p:spPr>
          <a:xfrm rot="5400000">
            <a:off x="7746596" y="3021451"/>
            <a:ext cx="152400" cy="152400"/>
          </a:xfrm>
          <a:prstGeom prst="ellipse">
            <a:avLst/>
          </a:prstGeom>
          <a:solidFill>
            <a:srgbClr val="51FF17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008000"/>
              </a:solidFill>
            </a:endParaRPr>
          </a:p>
        </p:txBody>
      </p:sp>
      <p:sp>
        <p:nvSpPr>
          <p:cNvPr id="95" name="Oval 94"/>
          <p:cNvSpPr/>
          <p:nvPr/>
        </p:nvSpPr>
        <p:spPr>
          <a:xfrm rot="5400000">
            <a:off x="7746596" y="3492608"/>
            <a:ext cx="152400" cy="1524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96" name="Oval 95"/>
          <p:cNvSpPr/>
          <p:nvPr/>
        </p:nvSpPr>
        <p:spPr>
          <a:xfrm rot="5400000">
            <a:off x="7384646" y="2801520"/>
            <a:ext cx="152400" cy="152400"/>
          </a:xfrm>
          <a:prstGeom prst="ellipse">
            <a:avLst/>
          </a:prstGeom>
          <a:solidFill>
            <a:srgbClr val="3366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97" name="Oval 96"/>
          <p:cNvSpPr/>
          <p:nvPr/>
        </p:nvSpPr>
        <p:spPr>
          <a:xfrm rot="5400000">
            <a:off x="7384646" y="2107051"/>
            <a:ext cx="152400" cy="152400"/>
          </a:xfrm>
          <a:prstGeom prst="ellipse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98" name="Oval 97"/>
          <p:cNvSpPr/>
          <p:nvPr/>
        </p:nvSpPr>
        <p:spPr>
          <a:xfrm rot="5400000">
            <a:off x="7384646" y="3021451"/>
            <a:ext cx="152400" cy="152400"/>
          </a:xfrm>
          <a:prstGeom prst="ellipse">
            <a:avLst/>
          </a:prstGeom>
          <a:solidFill>
            <a:srgbClr val="51FF17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008000"/>
              </a:solidFill>
            </a:endParaRPr>
          </a:p>
        </p:txBody>
      </p:sp>
      <p:sp>
        <p:nvSpPr>
          <p:cNvPr id="99" name="Oval 98"/>
          <p:cNvSpPr/>
          <p:nvPr/>
        </p:nvSpPr>
        <p:spPr>
          <a:xfrm rot="5400000">
            <a:off x="7384646" y="3492608"/>
            <a:ext cx="152400" cy="1524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3" name="Oval 102"/>
          <p:cNvSpPr/>
          <p:nvPr/>
        </p:nvSpPr>
        <p:spPr>
          <a:xfrm rot="5400000">
            <a:off x="7003646" y="2801520"/>
            <a:ext cx="152400" cy="152400"/>
          </a:xfrm>
          <a:prstGeom prst="ellipse">
            <a:avLst/>
          </a:prstGeom>
          <a:solidFill>
            <a:srgbClr val="3366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4" name="Oval 103"/>
          <p:cNvSpPr/>
          <p:nvPr/>
        </p:nvSpPr>
        <p:spPr>
          <a:xfrm rot="5400000">
            <a:off x="7003646" y="2107051"/>
            <a:ext cx="152400" cy="152400"/>
          </a:xfrm>
          <a:prstGeom prst="ellipse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5" name="Oval 104"/>
          <p:cNvSpPr/>
          <p:nvPr/>
        </p:nvSpPr>
        <p:spPr>
          <a:xfrm rot="5400000">
            <a:off x="7003646" y="3021451"/>
            <a:ext cx="152400" cy="152400"/>
          </a:xfrm>
          <a:prstGeom prst="ellipse">
            <a:avLst/>
          </a:prstGeom>
          <a:solidFill>
            <a:srgbClr val="51FF17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008000"/>
              </a:solidFill>
            </a:endParaRPr>
          </a:p>
        </p:txBody>
      </p:sp>
      <p:sp>
        <p:nvSpPr>
          <p:cNvPr id="106" name="Oval 105"/>
          <p:cNvSpPr/>
          <p:nvPr/>
        </p:nvSpPr>
        <p:spPr>
          <a:xfrm rot="5400000">
            <a:off x="7003646" y="3492608"/>
            <a:ext cx="152400" cy="1524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7" name="Oval 106"/>
          <p:cNvSpPr/>
          <p:nvPr/>
        </p:nvSpPr>
        <p:spPr>
          <a:xfrm rot="5400000">
            <a:off x="6622646" y="2801520"/>
            <a:ext cx="152400" cy="152400"/>
          </a:xfrm>
          <a:prstGeom prst="ellipse">
            <a:avLst/>
          </a:prstGeom>
          <a:solidFill>
            <a:srgbClr val="3366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8" name="Oval 107"/>
          <p:cNvSpPr/>
          <p:nvPr/>
        </p:nvSpPr>
        <p:spPr>
          <a:xfrm rot="5400000">
            <a:off x="6622646" y="2107051"/>
            <a:ext cx="152400" cy="152400"/>
          </a:xfrm>
          <a:prstGeom prst="ellipse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9" name="Oval 108"/>
          <p:cNvSpPr/>
          <p:nvPr/>
        </p:nvSpPr>
        <p:spPr>
          <a:xfrm rot="5400000">
            <a:off x="6622646" y="3021451"/>
            <a:ext cx="152400" cy="152400"/>
          </a:xfrm>
          <a:prstGeom prst="ellipse">
            <a:avLst/>
          </a:prstGeom>
          <a:solidFill>
            <a:srgbClr val="51FF17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008000"/>
              </a:solidFill>
            </a:endParaRPr>
          </a:p>
        </p:txBody>
      </p:sp>
      <p:sp>
        <p:nvSpPr>
          <p:cNvPr id="111" name="Oval 110"/>
          <p:cNvSpPr/>
          <p:nvPr/>
        </p:nvSpPr>
        <p:spPr>
          <a:xfrm rot="5400000">
            <a:off x="6622646" y="3492608"/>
            <a:ext cx="152400" cy="1524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112" name="Straight Arrow Connector 111"/>
          <p:cNvCxnSpPr/>
          <p:nvPr/>
        </p:nvCxnSpPr>
        <p:spPr>
          <a:xfrm flipV="1">
            <a:off x="6485506" y="1902611"/>
            <a:ext cx="1413490" cy="1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4" name="Oval 113"/>
          <p:cNvSpPr/>
          <p:nvPr/>
        </p:nvSpPr>
        <p:spPr>
          <a:xfrm rot="5400000">
            <a:off x="7745491" y="3243636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0000"/>
              </a:solidFill>
            </a:endParaRPr>
          </a:p>
        </p:txBody>
      </p:sp>
      <p:sp>
        <p:nvSpPr>
          <p:cNvPr id="115" name="Oval 114"/>
          <p:cNvSpPr/>
          <p:nvPr/>
        </p:nvSpPr>
        <p:spPr>
          <a:xfrm rot="5400000">
            <a:off x="7383541" y="3243636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0000"/>
              </a:solidFill>
            </a:endParaRPr>
          </a:p>
        </p:txBody>
      </p:sp>
      <p:sp>
        <p:nvSpPr>
          <p:cNvPr id="116" name="Oval 115"/>
          <p:cNvSpPr/>
          <p:nvPr/>
        </p:nvSpPr>
        <p:spPr>
          <a:xfrm rot="5400000">
            <a:off x="7002541" y="3243636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0000"/>
              </a:solidFill>
            </a:endParaRPr>
          </a:p>
        </p:txBody>
      </p:sp>
      <p:sp>
        <p:nvSpPr>
          <p:cNvPr id="117" name="Oval 116"/>
          <p:cNvSpPr/>
          <p:nvPr/>
        </p:nvSpPr>
        <p:spPr>
          <a:xfrm rot="5400000">
            <a:off x="6621541" y="3243636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0000"/>
              </a:solidFill>
            </a:endParaRPr>
          </a:p>
        </p:txBody>
      </p:sp>
      <p:sp>
        <p:nvSpPr>
          <p:cNvPr id="118" name="Oval 117"/>
          <p:cNvSpPr/>
          <p:nvPr/>
        </p:nvSpPr>
        <p:spPr>
          <a:xfrm rot="5400000">
            <a:off x="7745491" y="2336431"/>
            <a:ext cx="152400" cy="152400"/>
          </a:xfrm>
          <a:prstGeom prst="ellipse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19" name="Oval 118"/>
          <p:cNvSpPr/>
          <p:nvPr/>
        </p:nvSpPr>
        <p:spPr>
          <a:xfrm rot="5400000">
            <a:off x="7383541" y="2336431"/>
            <a:ext cx="152400" cy="152400"/>
          </a:xfrm>
          <a:prstGeom prst="ellipse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20" name="Oval 119"/>
          <p:cNvSpPr/>
          <p:nvPr/>
        </p:nvSpPr>
        <p:spPr>
          <a:xfrm rot="5400000">
            <a:off x="7002541" y="2336431"/>
            <a:ext cx="152400" cy="152400"/>
          </a:xfrm>
          <a:prstGeom prst="ellipse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21" name="Oval 120"/>
          <p:cNvSpPr/>
          <p:nvPr/>
        </p:nvSpPr>
        <p:spPr>
          <a:xfrm rot="5400000">
            <a:off x="6621541" y="2336431"/>
            <a:ext cx="152400" cy="152400"/>
          </a:xfrm>
          <a:prstGeom prst="ellipse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22" name="Oval 121"/>
          <p:cNvSpPr/>
          <p:nvPr/>
        </p:nvSpPr>
        <p:spPr>
          <a:xfrm rot="5400000">
            <a:off x="7744386" y="2558616"/>
            <a:ext cx="152400" cy="152400"/>
          </a:xfrm>
          <a:prstGeom prst="ellipse">
            <a:avLst/>
          </a:prstGeom>
          <a:solidFill>
            <a:srgbClr val="FF66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23" name="Oval 122"/>
          <p:cNvSpPr/>
          <p:nvPr/>
        </p:nvSpPr>
        <p:spPr>
          <a:xfrm rot="5400000">
            <a:off x="7382436" y="2558616"/>
            <a:ext cx="152400" cy="152400"/>
          </a:xfrm>
          <a:prstGeom prst="ellipse">
            <a:avLst/>
          </a:prstGeom>
          <a:solidFill>
            <a:srgbClr val="FF66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24" name="Oval 123"/>
          <p:cNvSpPr/>
          <p:nvPr/>
        </p:nvSpPr>
        <p:spPr>
          <a:xfrm rot="5400000">
            <a:off x="7001436" y="2558616"/>
            <a:ext cx="152400" cy="152400"/>
          </a:xfrm>
          <a:prstGeom prst="ellipse">
            <a:avLst/>
          </a:prstGeom>
          <a:solidFill>
            <a:srgbClr val="FF66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25" name="Oval 124"/>
          <p:cNvSpPr/>
          <p:nvPr/>
        </p:nvSpPr>
        <p:spPr>
          <a:xfrm rot="5400000">
            <a:off x="6620436" y="2558616"/>
            <a:ext cx="152400" cy="152400"/>
          </a:xfrm>
          <a:prstGeom prst="ellipse">
            <a:avLst/>
          </a:prstGeom>
          <a:solidFill>
            <a:srgbClr val="FF66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126" name="Straight Arrow Connector 125"/>
          <p:cNvCxnSpPr/>
          <p:nvPr/>
        </p:nvCxnSpPr>
        <p:spPr>
          <a:xfrm>
            <a:off x="6397795" y="4846265"/>
            <a:ext cx="0" cy="1424983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7" name="TextBox 48"/>
          <p:cNvSpPr txBox="1">
            <a:spLocks noChangeArrowheads="1"/>
          </p:cNvSpPr>
          <p:nvPr/>
        </p:nvSpPr>
        <p:spPr bwMode="auto">
          <a:xfrm>
            <a:off x="6116907" y="5226673"/>
            <a:ext cx="24877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 err="1">
                <a:solidFill>
                  <a:schemeClr val="tx2"/>
                </a:solidFill>
              </a:rPr>
              <a:t>j</a:t>
            </a:r>
            <a:endParaRPr lang="en-US" sz="1800" dirty="0">
              <a:solidFill>
                <a:schemeClr val="tx2"/>
              </a:solidFill>
            </a:endParaRPr>
          </a:p>
        </p:txBody>
      </p:sp>
      <p:sp>
        <p:nvSpPr>
          <p:cNvPr id="128" name="Oval 127"/>
          <p:cNvSpPr/>
          <p:nvPr/>
        </p:nvSpPr>
        <p:spPr>
          <a:xfrm rot="5400000">
            <a:off x="7775205" y="5441717"/>
            <a:ext cx="152400" cy="152400"/>
          </a:xfrm>
          <a:prstGeom prst="ellipse">
            <a:avLst/>
          </a:prstGeom>
          <a:solidFill>
            <a:srgbClr val="3366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29" name="Oval 128"/>
          <p:cNvSpPr/>
          <p:nvPr/>
        </p:nvSpPr>
        <p:spPr>
          <a:xfrm rot="5400000">
            <a:off x="7775205" y="4747248"/>
            <a:ext cx="152400" cy="152400"/>
          </a:xfrm>
          <a:prstGeom prst="ellipse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30" name="Oval 129"/>
          <p:cNvSpPr/>
          <p:nvPr/>
        </p:nvSpPr>
        <p:spPr>
          <a:xfrm rot="5400000">
            <a:off x="7775205" y="5661648"/>
            <a:ext cx="152400" cy="152400"/>
          </a:xfrm>
          <a:prstGeom prst="ellipse">
            <a:avLst/>
          </a:prstGeom>
          <a:solidFill>
            <a:srgbClr val="51FF17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008000"/>
              </a:solidFill>
            </a:endParaRPr>
          </a:p>
        </p:txBody>
      </p:sp>
      <p:sp>
        <p:nvSpPr>
          <p:cNvPr id="131" name="Oval 130"/>
          <p:cNvSpPr/>
          <p:nvPr/>
        </p:nvSpPr>
        <p:spPr>
          <a:xfrm rot="5400000">
            <a:off x="7775205" y="6160719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32" name="Oval 131"/>
          <p:cNvSpPr/>
          <p:nvPr/>
        </p:nvSpPr>
        <p:spPr>
          <a:xfrm rot="5400000">
            <a:off x="7413255" y="5441717"/>
            <a:ext cx="152400" cy="152400"/>
          </a:xfrm>
          <a:prstGeom prst="ellipse">
            <a:avLst/>
          </a:prstGeom>
          <a:solidFill>
            <a:srgbClr val="3366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33" name="Oval 132"/>
          <p:cNvSpPr/>
          <p:nvPr/>
        </p:nvSpPr>
        <p:spPr>
          <a:xfrm rot="5400000">
            <a:off x="7413255" y="4747248"/>
            <a:ext cx="152400" cy="152400"/>
          </a:xfrm>
          <a:prstGeom prst="ellipse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34" name="Oval 133"/>
          <p:cNvSpPr/>
          <p:nvPr/>
        </p:nvSpPr>
        <p:spPr>
          <a:xfrm rot="5400000">
            <a:off x="7413255" y="5661648"/>
            <a:ext cx="152400" cy="152400"/>
          </a:xfrm>
          <a:prstGeom prst="ellipse">
            <a:avLst/>
          </a:prstGeom>
          <a:solidFill>
            <a:srgbClr val="51FF17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008000"/>
              </a:solidFill>
            </a:endParaRPr>
          </a:p>
        </p:txBody>
      </p:sp>
      <p:sp>
        <p:nvSpPr>
          <p:cNvPr id="135" name="Oval 134"/>
          <p:cNvSpPr/>
          <p:nvPr/>
        </p:nvSpPr>
        <p:spPr>
          <a:xfrm rot="5400000">
            <a:off x="7413255" y="6160719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36" name="Oval 135"/>
          <p:cNvSpPr/>
          <p:nvPr/>
        </p:nvSpPr>
        <p:spPr>
          <a:xfrm rot="5400000">
            <a:off x="7032255" y="5441717"/>
            <a:ext cx="152400" cy="152400"/>
          </a:xfrm>
          <a:prstGeom prst="ellipse">
            <a:avLst/>
          </a:prstGeom>
          <a:solidFill>
            <a:srgbClr val="3366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37" name="Oval 136"/>
          <p:cNvSpPr/>
          <p:nvPr/>
        </p:nvSpPr>
        <p:spPr>
          <a:xfrm rot="5400000">
            <a:off x="7032255" y="4747248"/>
            <a:ext cx="152400" cy="152400"/>
          </a:xfrm>
          <a:prstGeom prst="ellipse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38" name="Oval 137"/>
          <p:cNvSpPr/>
          <p:nvPr/>
        </p:nvSpPr>
        <p:spPr>
          <a:xfrm rot="5400000">
            <a:off x="7032255" y="5661648"/>
            <a:ext cx="152400" cy="152400"/>
          </a:xfrm>
          <a:prstGeom prst="ellipse">
            <a:avLst/>
          </a:prstGeom>
          <a:solidFill>
            <a:srgbClr val="51FF17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008000"/>
              </a:solidFill>
            </a:endParaRPr>
          </a:p>
        </p:txBody>
      </p:sp>
      <p:sp>
        <p:nvSpPr>
          <p:cNvPr id="139" name="Oval 138"/>
          <p:cNvSpPr/>
          <p:nvPr/>
        </p:nvSpPr>
        <p:spPr>
          <a:xfrm rot="5400000">
            <a:off x="7032255" y="6160719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40" name="Oval 139"/>
          <p:cNvSpPr/>
          <p:nvPr/>
        </p:nvSpPr>
        <p:spPr>
          <a:xfrm rot="5400000">
            <a:off x="6651255" y="5441717"/>
            <a:ext cx="152400" cy="152400"/>
          </a:xfrm>
          <a:prstGeom prst="ellipse">
            <a:avLst/>
          </a:prstGeom>
          <a:solidFill>
            <a:srgbClr val="3366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41" name="Oval 140"/>
          <p:cNvSpPr/>
          <p:nvPr/>
        </p:nvSpPr>
        <p:spPr>
          <a:xfrm rot="5400000">
            <a:off x="6651255" y="4747248"/>
            <a:ext cx="152400" cy="152400"/>
          </a:xfrm>
          <a:prstGeom prst="ellipse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42" name="Oval 141"/>
          <p:cNvSpPr/>
          <p:nvPr/>
        </p:nvSpPr>
        <p:spPr>
          <a:xfrm rot="5400000">
            <a:off x="6651255" y="5661648"/>
            <a:ext cx="152400" cy="152400"/>
          </a:xfrm>
          <a:prstGeom prst="ellipse">
            <a:avLst/>
          </a:prstGeom>
          <a:solidFill>
            <a:srgbClr val="51FF17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008000"/>
              </a:solidFill>
            </a:endParaRPr>
          </a:p>
        </p:txBody>
      </p:sp>
      <p:sp>
        <p:nvSpPr>
          <p:cNvPr id="143" name="Oval 142"/>
          <p:cNvSpPr/>
          <p:nvPr/>
        </p:nvSpPr>
        <p:spPr>
          <a:xfrm rot="5400000">
            <a:off x="6651255" y="6160719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cxnSp>
        <p:nvCxnSpPr>
          <p:cNvPr id="144" name="Straight Arrow Connector 143"/>
          <p:cNvCxnSpPr/>
          <p:nvPr/>
        </p:nvCxnSpPr>
        <p:spPr>
          <a:xfrm flipV="1">
            <a:off x="6514115" y="4542808"/>
            <a:ext cx="1413490" cy="1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5" name="TextBox 48"/>
          <p:cNvSpPr txBox="1">
            <a:spLocks noChangeArrowheads="1"/>
          </p:cNvSpPr>
          <p:nvPr/>
        </p:nvSpPr>
        <p:spPr bwMode="auto">
          <a:xfrm>
            <a:off x="7111868" y="4164163"/>
            <a:ext cx="23595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 err="1">
                <a:solidFill>
                  <a:schemeClr val="tx2"/>
                </a:solidFill>
              </a:rPr>
              <a:t>i</a:t>
            </a:r>
            <a:endParaRPr lang="en-US" sz="1800" dirty="0">
              <a:solidFill>
                <a:schemeClr val="tx2"/>
              </a:solidFill>
            </a:endParaRPr>
          </a:p>
        </p:txBody>
      </p:sp>
      <p:sp>
        <p:nvSpPr>
          <p:cNvPr id="146" name="Oval 145"/>
          <p:cNvSpPr/>
          <p:nvPr/>
        </p:nvSpPr>
        <p:spPr>
          <a:xfrm rot="5400000">
            <a:off x="7774100" y="5883833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0000"/>
              </a:solidFill>
            </a:endParaRPr>
          </a:p>
        </p:txBody>
      </p:sp>
      <p:sp>
        <p:nvSpPr>
          <p:cNvPr id="147" name="Oval 146"/>
          <p:cNvSpPr/>
          <p:nvPr/>
        </p:nvSpPr>
        <p:spPr>
          <a:xfrm rot="5400000">
            <a:off x="7412150" y="5883833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0000"/>
              </a:solidFill>
            </a:endParaRPr>
          </a:p>
        </p:txBody>
      </p:sp>
      <p:sp>
        <p:nvSpPr>
          <p:cNvPr id="148" name="Oval 147"/>
          <p:cNvSpPr/>
          <p:nvPr/>
        </p:nvSpPr>
        <p:spPr>
          <a:xfrm rot="5400000">
            <a:off x="7031150" y="5883833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0000"/>
              </a:solidFill>
            </a:endParaRPr>
          </a:p>
        </p:txBody>
      </p:sp>
      <p:sp>
        <p:nvSpPr>
          <p:cNvPr id="149" name="Oval 148"/>
          <p:cNvSpPr/>
          <p:nvPr/>
        </p:nvSpPr>
        <p:spPr>
          <a:xfrm rot="5400000">
            <a:off x="6650150" y="5883833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0000"/>
              </a:solidFill>
            </a:endParaRPr>
          </a:p>
        </p:txBody>
      </p:sp>
      <p:sp>
        <p:nvSpPr>
          <p:cNvPr id="150" name="Oval 149"/>
          <p:cNvSpPr/>
          <p:nvPr/>
        </p:nvSpPr>
        <p:spPr>
          <a:xfrm rot="5400000">
            <a:off x="7774100" y="4976628"/>
            <a:ext cx="152400" cy="152400"/>
          </a:xfrm>
          <a:prstGeom prst="ellipse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51" name="Oval 150"/>
          <p:cNvSpPr/>
          <p:nvPr/>
        </p:nvSpPr>
        <p:spPr>
          <a:xfrm rot="5400000">
            <a:off x="7412150" y="4976628"/>
            <a:ext cx="152400" cy="152400"/>
          </a:xfrm>
          <a:prstGeom prst="ellipse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52" name="Oval 151"/>
          <p:cNvSpPr/>
          <p:nvPr/>
        </p:nvSpPr>
        <p:spPr>
          <a:xfrm rot="5400000">
            <a:off x="7031150" y="4976628"/>
            <a:ext cx="152400" cy="152400"/>
          </a:xfrm>
          <a:prstGeom prst="ellipse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53" name="Oval 152"/>
          <p:cNvSpPr/>
          <p:nvPr/>
        </p:nvSpPr>
        <p:spPr>
          <a:xfrm rot="5400000">
            <a:off x="6650150" y="4976628"/>
            <a:ext cx="152400" cy="152400"/>
          </a:xfrm>
          <a:prstGeom prst="ellipse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54" name="Oval 153"/>
          <p:cNvSpPr/>
          <p:nvPr/>
        </p:nvSpPr>
        <p:spPr>
          <a:xfrm rot="5400000">
            <a:off x="7772995" y="5198813"/>
            <a:ext cx="152400" cy="152400"/>
          </a:xfrm>
          <a:prstGeom prst="ellipse">
            <a:avLst/>
          </a:prstGeom>
          <a:solidFill>
            <a:srgbClr val="FF66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55" name="Oval 154"/>
          <p:cNvSpPr/>
          <p:nvPr/>
        </p:nvSpPr>
        <p:spPr>
          <a:xfrm rot="5400000">
            <a:off x="7411045" y="5198813"/>
            <a:ext cx="152400" cy="152400"/>
          </a:xfrm>
          <a:prstGeom prst="ellipse">
            <a:avLst/>
          </a:prstGeom>
          <a:solidFill>
            <a:srgbClr val="FF66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56" name="Oval 155"/>
          <p:cNvSpPr/>
          <p:nvPr/>
        </p:nvSpPr>
        <p:spPr>
          <a:xfrm rot="5400000">
            <a:off x="7030045" y="5198813"/>
            <a:ext cx="152400" cy="152400"/>
          </a:xfrm>
          <a:prstGeom prst="ellipse">
            <a:avLst/>
          </a:prstGeom>
          <a:solidFill>
            <a:srgbClr val="FF66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57" name="Oval 156"/>
          <p:cNvSpPr/>
          <p:nvPr/>
        </p:nvSpPr>
        <p:spPr>
          <a:xfrm rot="5400000">
            <a:off x="6649045" y="5198813"/>
            <a:ext cx="152400" cy="152400"/>
          </a:xfrm>
          <a:prstGeom prst="ellipse">
            <a:avLst/>
          </a:prstGeom>
          <a:solidFill>
            <a:srgbClr val="FF66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4" name="TextBox 73"/>
          <p:cNvSpPr txBox="1"/>
          <p:nvPr/>
        </p:nvSpPr>
        <p:spPr>
          <a:xfrm>
            <a:off x="8132411" y="2652119"/>
            <a:ext cx="823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init</a:t>
            </a:r>
            <a:endParaRPr lang="en-US" dirty="0"/>
          </a:p>
        </p:txBody>
      </p:sp>
      <p:sp>
        <p:nvSpPr>
          <p:cNvPr id="75" name="TextBox 74"/>
          <p:cNvSpPr txBox="1"/>
          <p:nvPr/>
        </p:nvSpPr>
        <p:spPr>
          <a:xfrm>
            <a:off x="8086449" y="4358142"/>
            <a:ext cx="1011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j=height</a:t>
            </a:r>
            <a:endParaRPr lang="en-US" dirty="0"/>
          </a:p>
        </p:txBody>
      </p:sp>
      <p:sp>
        <p:nvSpPr>
          <p:cNvPr id="76" name="Content Placeholder 2"/>
          <p:cNvSpPr txBox="1">
            <a:spLocks/>
          </p:cNvSpPr>
          <p:nvPr/>
        </p:nvSpPr>
        <p:spPr bwMode="auto">
          <a:xfrm>
            <a:off x="602710" y="1430868"/>
            <a:ext cx="4596152" cy="289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20000"/>
              </a:spcBef>
              <a:buFont typeface="Arial" charset="0"/>
              <a:buNone/>
            </a:pPr>
            <a:endParaRPr lang="en-US" dirty="0" smtClean="0">
              <a:latin typeface="+mn-lt"/>
              <a:ea typeface="+mn-ea"/>
              <a:cs typeface="+mn-cs"/>
            </a:endParaRPr>
          </a:p>
          <a:p>
            <a:pPr eaLnBrk="1" hangingPunct="1">
              <a:spcBef>
                <a:spcPct val="20000"/>
              </a:spcBef>
              <a:buFont typeface="Arial" charset="0"/>
              <a:buNone/>
            </a:pPr>
            <a:endParaRPr lang="en-US" dirty="0">
              <a:latin typeface="+mn-lt"/>
              <a:ea typeface="+mn-ea"/>
              <a:cs typeface="+mn-cs"/>
            </a:endParaRPr>
          </a:p>
          <a:p>
            <a:pPr eaLnBrk="1" hangingPunct="1">
              <a:spcBef>
                <a:spcPct val="20000"/>
              </a:spcBef>
              <a:buFont typeface="Arial" charset="0"/>
              <a:buNone/>
            </a:pPr>
            <a:r>
              <a:rPr lang="en-US" dirty="0">
                <a:latin typeface="+mn-lt"/>
                <a:ea typeface="+mn-ea"/>
                <a:cs typeface="+mn-cs"/>
              </a:rPr>
              <a:t>for (</a:t>
            </a:r>
            <a:r>
              <a:rPr lang="en-US" dirty="0" err="1">
                <a:latin typeface="+mn-lt"/>
                <a:ea typeface="+mn-ea"/>
                <a:cs typeface="+mn-cs"/>
              </a:rPr>
              <a:t>int</a:t>
            </a:r>
            <a:r>
              <a:rPr lang="en-US" dirty="0">
                <a:latin typeface="+mn-lt"/>
                <a:ea typeface="+mn-ea"/>
                <a:cs typeface="+mn-cs"/>
              </a:rPr>
              <a:t> j</a:t>
            </a:r>
            <a:r>
              <a:rPr lang="en-US" dirty="0" smtClean="0">
                <a:latin typeface="+mn-lt"/>
                <a:ea typeface="+mn-ea"/>
                <a:cs typeface="+mn-cs"/>
              </a:rPr>
              <a:t> </a:t>
            </a:r>
            <a:r>
              <a:rPr lang="en-US" dirty="0">
                <a:latin typeface="+mn-lt"/>
                <a:ea typeface="+mn-ea"/>
                <a:cs typeface="+mn-cs"/>
              </a:rPr>
              <a:t>= </a:t>
            </a:r>
            <a:r>
              <a:rPr lang="en-US" dirty="0" smtClean="0">
                <a:latin typeface="+mn-lt"/>
                <a:ea typeface="+mn-ea"/>
                <a:cs typeface="+mn-cs"/>
              </a:rPr>
              <a:t>height; </a:t>
            </a:r>
            <a:r>
              <a:rPr lang="en-US" dirty="0">
                <a:latin typeface="+mn-lt"/>
                <a:ea typeface="+mn-ea"/>
                <a:cs typeface="+mn-cs"/>
              </a:rPr>
              <a:t>j</a:t>
            </a:r>
            <a:r>
              <a:rPr lang="en-US" dirty="0" smtClean="0">
                <a:latin typeface="+mn-lt"/>
                <a:ea typeface="+mn-ea"/>
                <a:cs typeface="+mn-cs"/>
              </a:rPr>
              <a:t> </a:t>
            </a:r>
            <a:r>
              <a:rPr lang="en-US" dirty="0">
                <a:latin typeface="+mn-lt"/>
                <a:ea typeface="+mn-ea"/>
                <a:cs typeface="+mn-cs"/>
              </a:rPr>
              <a:t>&gt; 0; j</a:t>
            </a:r>
            <a:r>
              <a:rPr lang="en-US" dirty="0" smtClean="0">
                <a:latin typeface="+mn-lt"/>
                <a:ea typeface="+mn-ea"/>
                <a:cs typeface="+mn-cs"/>
              </a:rPr>
              <a:t>-</a:t>
            </a:r>
            <a:r>
              <a:rPr lang="en-US" dirty="0">
                <a:latin typeface="+mn-lt"/>
                <a:ea typeface="+mn-ea"/>
                <a:cs typeface="+mn-cs"/>
              </a:rPr>
              <a:t>-)</a:t>
            </a:r>
          </a:p>
          <a:p>
            <a:pPr eaLnBrk="1" hangingPunct="1">
              <a:spcBef>
                <a:spcPct val="20000"/>
              </a:spcBef>
              <a:buFont typeface="Arial" charset="0"/>
              <a:buNone/>
            </a:pPr>
            <a:r>
              <a:rPr lang="en-US" dirty="0">
                <a:latin typeface="+mn-lt"/>
                <a:ea typeface="+mn-ea"/>
                <a:cs typeface="+mn-cs"/>
              </a:rPr>
              <a:t>  for (</a:t>
            </a:r>
            <a:r>
              <a:rPr lang="en-US" dirty="0" err="1">
                <a:latin typeface="+mn-lt"/>
                <a:ea typeface="+mn-ea"/>
                <a:cs typeface="+mn-cs"/>
              </a:rPr>
              <a:t>int</a:t>
            </a:r>
            <a:r>
              <a:rPr lang="en-US" dirty="0">
                <a:latin typeface="+mn-lt"/>
                <a:ea typeface="+mn-ea"/>
                <a:cs typeface="+mn-cs"/>
              </a:rPr>
              <a:t> </a:t>
            </a:r>
            <a:r>
              <a:rPr lang="en-US" dirty="0" err="1" smtClean="0">
                <a:latin typeface="+mn-lt"/>
                <a:ea typeface="+mn-ea"/>
                <a:cs typeface="+mn-cs"/>
              </a:rPr>
              <a:t>i</a:t>
            </a:r>
            <a:r>
              <a:rPr lang="en-US" dirty="0" smtClean="0">
                <a:latin typeface="+mn-lt"/>
                <a:ea typeface="+mn-ea"/>
                <a:cs typeface="+mn-cs"/>
              </a:rPr>
              <a:t> </a:t>
            </a:r>
            <a:r>
              <a:rPr lang="en-US" dirty="0">
                <a:latin typeface="+mn-lt"/>
                <a:ea typeface="+mn-ea"/>
                <a:cs typeface="+mn-cs"/>
              </a:rPr>
              <a:t>= 0</a:t>
            </a:r>
            <a:r>
              <a:rPr lang="en-US" dirty="0" smtClean="0">
                <a:latin typeface="+mn-lt"/>
                <a:ea typeface="+mn-ea"/>
                <a:cs typeface="+mn-cs"/>
              </a:rPr>
              <a:t>; </a:t>
            </a:r>
            <a:r>
              <a:rPr lang="en-US" dirty="0" err="1" smtClean="0">
                <a:latin typeface="+mn-lt"/>
                <a:ea typeface="+mn-ea"/>
                <a:cs typeface="+mn-cs"/>
              </a:rPr>
              <a:t>i</a:t>
            </a:r>
            <a:r>
              <a:rPr lang="en-US" dirty="0" smtClean="0">
                <a:latin typeface="+mn-lt"/>
                <a:ea typeface="+mn-ea"/>
                <a:cs typeface="+mn-cs"/>
              </a:rPr>
              <a:t> </a:t>
            </a:r>
            <a:r>
              <a:rPr lang="en-US" dirty="0">
                <a:latin typeface="+mn-lt"/>
                <a:ea typeface="+mn-ea"/>
                <a:cs typeface="+mn-cs"/>
              </a:rPr>
              <a:t>&lt; </a:t>
            </a:r>
            <a:r>
              <a:rPr lang="en-US" dirty="0" smtClean="0">
                <a:latin typeface="+mn-lt"/>
                <a:ea typeface="+mn-ea"/>
                <a:cs typeface="+mn-cs"/>
              </a:rPr>
              <a:t>width; </a:t>
            </a:r>
            <a:r>
              <a:rPr lang="en-US" dirty="0">
                <a:latin typeface="+mn-lt"/>
                <a:ea typeface="+mn-ea"/>
                <a:cs typeface="+mn-cs"/>
              </a:rPr>
              <a:t>i</a:t>
            </a:r>
            <a:r>
              <a:rPr lang="en-US" dirty="0" smtClean="0">
                <a:latin typeface="+mn-lt"/>
                <a:ea typeface="+mn-ea"/>
                <a:cs typeface="+mn-cs"/>
              </a:rPr>
              <a:t>+</a:t>
            </a:r>
            <a:r>
              <a:rPr lang="en-US" dirty="0">
                <a:latin typeface="+mn-lt"/>
                <a:ea typeface="+mn-ea"/>
                <a:cs typeface="+mn-cs"/>
              </a:rPr>
              <a:t>+)</a:t>
            </a:r>
          </a:p>
          <a:p>
            <a:pPr eaLnBrk="1" hangingPunct="1">
              <a:spcBef>
                <a:spcPct val="20000"/>
              </a:spcBef>
              <a:buFont typeface="Arial" charset="0"/>
              <a:buNone/>
            </a:pPr>
            <a:r>
              <a:rPr lang="en-US" dirty="0">
                <a:latin typeface="+mn-lt"/>
                <a:ea typeface="+mn-ea"/>
                <a:cs typeface="+mn-cs"/>
              </a:rPr>
              <a:t>    </a:t>
            </a:r>
            <a:r>
              <a:rPr lang="en-US" dirty="0" smtClean="0">
                <a:latin typeface="+mn-lt"/>
                <a:ea typeface="+mn-ea"/>
                <a:cs typeface="+mn-cs"/>
              </a:rPr>
              <a:t>*image(</a:t>
            </a:r>
            <a:r>
              <a:rPr lang="en-US" dirty="0" err="1" smtClean="0">
                <a:latin typeface="+mn-lt"/>
                <a:ea typeface="+mn-ea"/>
                <a:cs typeface="+mn-cs"/>
              </a:rPr>
              <a:t>i,j</a:t>
            </a:r>
            <a:r>
              <a:rPr lang="en-US" dirty="0" smtClean="0">
                <a:latin typeface="+mn-lt"/>
                <a:ea typeface="+mn-ea"/>
                <a:cs typeface="+mn-cs"/>
              </a:rPr>
              <a:t>) </a:t>
            </a:r>
            <a:r>
              <a:rPr lang="en-US" dirty="0">
                <a:latin typeface="+mn-lt"/>
                <a:ea typeface="+mn-ea"/>
                <a:cs typeface="+mn-cs"/>
              </a:rPr>
              <a:t>= </a:t>
            </a:r>
            <a:r>
              <a:rPr lang="en-US" dirty="0" smtClean="0">
                <a:latin typeface="+mn-lt"/>
                <a:ea typeface="+mn-ea"/>
                <a:cs typeface="+mn-cs"/>
              </a:rPr>
              <a:t>*image(i,j-1) </a:t>
            </a:r>
            <a:endParaRPr lang="en-US" dirty="0">
              <a:latin typeface="+mn-lt"/>
              <a:ea typeface="+mn-ea"/>
              <a:cs typeface="+mn-cs"/>
            </a:endParaRPr>
          </a:p>
          <a:p>
            <a:pPr>
              <a:spcBef>
                <a:spcPct val="20000"/>
              </a:spcBef>
              <a:buFont typeface="Arial" charset="0"/>
              <a:buNone/>
            </a:pPr>
            <a:r>
              <a:rPr lang="en-US" sz="2100" dirty="0">
                <a:solidFill>
                  <a:srgbClr val="3366FF"/>
                </a:solidFill>
                <a:cs typeface="Arial" charset="0"/>
              </a:rPr>
              <a:t> </a:t>
            </a:r>
          </a:p>
        </p:txBody>
      </p:sp>
      <p:sp>
        <p:nvSpPr>
          <p:cNvPr id="77" name="TextBox 48"/>
          <p:cNvSpPr txBox="1">
            <a:spLocks noChangeArrowheads="1"/>
          </p:cNvSpPr>
          <p:nvPr/>
        </p:nvSpPr>
        <p:spPr bwMode="auto">
          <a:xfrm>
            <a:off x="6110254" y="2605526"/>
            <a:ext cx="24877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 err="1">
                <a:solidFill>
                  <a:schemeClr val="tx2"/>
                </a:solidFill>
              </a:rPr>
              <a:t>j</a:t>
            </a:r>
            <a:endParaRPr lang="en-US" sz="1800" dirty="0">
              <a:solidFill>
                <a:schemeClr val="tx2"/>
              </a:solidFill>
            </a:endParaRPr>
          </a:p>
        </p:txBody>
      </p:sp>
      <p:sp>
        <p:nvSpPr>
          <p:cNvPr id="78" name="TextBox 48"/>
          <p:cNvSpPr txBox="1">
            <a:spLocks noChangeArrowheads="1"/>
          </p:cNvSpPr>
          <p:nvPr/>
        </p:nvSpPr>
        <p:spPr bwMode="auto">
          <a:xfrm>
            <a:off x="7083259" y="1546623"/>
            <a:ext cx="23595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 err="1">
                <a:solidFill>
                  <a:schemeClr val="tx2"/>
                </a:solidFill>
              </a:rPr>
              <a:t>i</a:t>
            </a:r>
            <a:endParaRPr lang="en-US" sz="18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31372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" charset="0"/>
                <a:ea typeface="ＭＳ Ｐゴシック" charset="0"/>
              </a:rPr>
              <a:t>Example</a:t>
            </a:r>
            <a:r>
              <a:rPr lang="en-US" dirty="0">
                <a:latin typeface="Times" charset="0"/>
                <a:ea typeface="ＭＳ Ｐゴシック" charset="0"/>
              </a:rPr>
              <a:t> </a:t>
            </a:r>
            <a:r>
              <a:rPr lang="en-US" dirty="0" smtClean="0">
                <a:latin typeface="Times" charset="0"/>
                <a:ea typeface="ＭＳ Ｐゴシック" charset="0"/>
              </a:rPr>
              <a:t>3</a:t>
            </a:r>
            <a:endParaRPr lang="en-US" dirty="0">
              <a:latin typeface="Times" charset="0"/>
              <a:ea typeface="ＭＳ Ｐゴシック" charset="0"/>
            </a:endParaRPr>
          </a:p>
        </p:txBody>
      </p:sp>
      <p:cxnSp>
        <p:nvCxnSpPr>
          <p:cNvPr id="44" name="Straight Arrow Connector 43"/>
          <p:cNvCxnSpPr/>
          <p:nvPr/>
        </p:nvCxnSpPr>
        <p:spPr>
          <a:xfrm>
            <a:off x="6369186" y="2206068"/>
            <a:ext cx="0" cy="1424983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616" name="TextBox 48"/>
          <p:cNvSpPr txBox="1">
            <a:spLocks noChangeArrowheads="1"/>
          </p:cNvSpPr>
          <p:nvPr/>
        </p:nvSpPr>
        <p:spPr bwMode="auto">
          <a:xfrm>
            <a:off x="6106536" y="2605526"/>
            <a:ext cx="23595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 err="1" smtClean="0">
                <a:solidFill>
                  <a:schemeClr val="tx2"/>
                </a:solidFill>
              </a:rPr>
              <a:t>i</a:t>
            </a:r>
            <a:endParaRPr lang="en-US" sz="1800" dirty="0">
              <a:solidFill>
                <a:schemeClr val="tx2"/>
              </a:solidFill>
            </a:endParaRPr>
          </a:p>
        </p:txBody>
      </p:sp>
      <p:sp>
        <p:nvSpPr>
          <p:cNvPr id="25" name="Oval 24"/>
          <p:cNvSpPr/>
          <p:nvPr/>
        </p:nvSpPr>
        <p:spPr>
          <a:xfrm rot="5400000">
            <a:off x="7746596" y="2801520"/>
            <a:ext cx="152400" cy="152400"/>
          </a:xfrm>
          <a:prstGeom prst="ellipse">
            <a:avLst/>
          </a:prstGeom>
          <a:solidFill>
            <a:srgbClr val="3366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6" name="Oval 25"/>
          <p:cNvSpPr/>
          <p:nvPr/>
        </p:nvSpPr>
        <p:spPr>
          <a:xfrm rot="5400000">
            <a:off x="7746596" y="2107051"/>
            <a:ext cx="152400" cy="152400"/>
          </a:xfrm>
          <a:prstGeom prst="ellipse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8" name="Oval 27"/>
          <p:cNvSpPr/>
          <p:nvPr/>
        </p:nvSpPr>
        <p:spPr>
          <a:xfrm rot="5400000">
            <a:off x="7746596" y="3021451"/>
            <a:ext cx="152400" cy="152400"/>
          </a:xfrm>
          <a:prstGeom prst="ellipse">
            <a:avLst/>
          </a:prstGeom>
          <a:solidFill>
            <a:srgbClr val="51FF17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008000"/>
              </a:solidFill>
            </a:endParaRPr>
          </a:p>
        </p:txBody>
      </p:sp>
      <p:sp>
        <p:nvSpPr>
          <p:cNvPr id="29" name="Oval 28"/>
          <p:cNvSpPr/>
          <p:nvPr/>
        </p:nvSpPr>
        <p:spPr>
          <a:xfrm rot="5400000">
            <a:off x="7746596" y="3492608"/>
            <a:ext cx="152400" cy="1524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0" name="Oval 29"/>
          <p:cNvSpPr/>
          <p:nvPr/>
        </p:nvSpPr>
        <p:spPr>
          <a:xfrm rot="5400000">
            <a:off x="7384646" y="2801520"/>
            <a:ext cx="152400" cy="152400"/>
          </a:xfrm>
          <a:prstGeom prst="ellipse">
            <a:avLst/>
          </a:prstGeom>
          <a:solidFill>
            <a:srgbClr val="3366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1" name="Oval 30"/>
          <p:cNvSpPr/>
          <p:nvPr/>
        </p:nvSpPr>
        <p:spPr>
          <a:xfrm rot="5400000">
            <a:off x="7384646" y="2107051"/>
            <a:ext cx="152400" cy="152400"/>
          </a:xfrm>
          <a:prstGeom prst="ellipse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2" name="Oval 31"/>
          <p:cNvSpPr/>
          <p:nvPr/>
        </p:nvSpPr>
        <p:spPr>
          <a:xfrm rot="5400000">
            <a:off x="7384646" y="3021451"/>
            <a:ext cx="152400" cy="152400"/>
          </a:xfrm>
          <a:prstGeom prst="ellipse">
            <a:avLst/>
          </a:prstGeom>
          <a:solidFill>
            <a:srgbClr val="51FF17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008000"/>
              </a:solidFill>
            </a:endParaRPr>
          </a:p>
        </p:txBody>
      </p:sp>
      <p:sp>
        <p:nvSpPr>
          <p:cNvPr id="33" name="Oval 32"/>
          <p:cNvSpPr/>
          <p:nvPr/>
        </p:nvSpPr>
        <p:spPr>
          <a:xfrm rot="5400000">
            <a:off x="7384646" y="3492608"/>
            <a:ext cx="152400" cy="1524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4" name="Oval 33"/>
          <p:cNvSpPr/>
          <p:nvPr/>
        </p:nvSpPr>
        <p:spPr>
          <a:xfrm rot="5400000">
            <a:off x="7003646" y="2801520"/>
            <a:ext cx="152400" cy="152400"/>
          </a:xfrm>
          <a:prstGeom prst="ellipse">
            <a:avLst/>
          </a:prstGeom>
          <a:solidFill>
            <a:srgbClr val="3366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5" name="Oval 34"/>
          <p:cNvSpPr/>
          <p:nvPr/>
        </p:nvSpPr>
        <p:spPr>
          <a:xfrm rot="5400000">
            <a:off x="7003646" y="2107051"/>
            <a:ext cx="152400" cy="152400"/>
          </a:xfrm>
          <a:prstGeom prst="ellipse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6" name="Oval 35"/>
          <p:cNvSpPr/>
          <p:nvPr/>
        </p:nvSpPr>
        <p:spPr>
          <a:xfrm rot="5400000">
            <a:off x="7003646" y="3021451"/>
            <a:ext cx="152400" cy="152400"/>
          </a:xfrm>
          <a:prstGeom prst="ellipse">
            <a:avLst/>
          </a:prstGeom>
          <a:solidFill>
            <a:srgbClr val="51FF17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008000"/>
              </a:solidFill>
            </a:endParaRPr>
          </a:p>
        </p:txBody>
      </p:sp>
      <p:sp>
        <p:nvSpPr>
          <p:cNvPr id="37" name="Oval 36"/>
          <p:cNvSpPr/>
          <p:nvPr/>
        </p:nvSpPr>
        <p:spPr>
          <a:xfrm rot="5400000">
            <a:off x="7003646" y="3492608"/>
            <a:ext cx="152400" cy="1524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8" name="Oval 37"/>
          <p:cNvSpPr/>
          <p:nvPr/>
        </p:nvSpPr>
        <p:spPr>
          <a:xfrm rot="5400000">
            <a:off x="6622646" y="2801520"/>
            <a:ext cx="152400" cy="152400"/>
          </a:xfrm>
          <a:prstGeom prst="ellipse">
            <a:avLst/>
          </a:prstGeom>
          <a:solidFill>
            <a:srgbClr val="3366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9" name="Oval 38"/>
          <p:cNvSpPr/>
          <p:nvPr/>
        </p:nvSpPr>
        <p:spPr>
          <a:xfrm rot="5400000">
            <a:off x="6622646" y="2107051"/>
            <a:ext cx="152400" cy="152400"/>
          </a:xfrm>
          <a:prstGeom prst="ellipse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0" name="Oval 39"/>
          <p:cNvSpPr/>
          <p:nvPr/>
        </p:nvSpPr>
        <p:spPr>
          <a:xfrm rot="5400000">
            <a:off x="6622646" y="3021451"/>
            <a:ext cx="152400" cy="152400"/>
          </a:xfrm>
          <a:prstGeom prst="ellipse">
            <a:avLst/>
          </a:prstGeom>
          <a:solidFill>
            <a:srgbClr val="51FF17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008000"/>
              </a:solidFill>
            </a:endParaRPr>
          </a:p>
        </p:txBody>
      </p:sp>
      <p:sp>
        <p:nvSpPr>
          <p:cNvPr id="41" name="Oval 40"/>
          <p:cNvSpPr/>
          <p:nvPr/>
        </p:nvSpPr>
        <p:spPr>
          <a:xfrm rot="5400000">
            <a:off x="6622646" y="3492608"/>
            <a:ext cx="152400" cy="1524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69" name="Straight Arrow Connector 68"/>
          <p:cNvCxnSpPr/>
          <p:nvPr/>
        </p:nvCxnSpPr>
        <p:spPr>
          <a:xfrm flipV="1">
            <a:off x="6485506" y="1902611"/>
            <a:ext cx="1413490" cy="1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2" name="TextBox 48"/>
          <p:cNvSpPr txBox="1">
            <a:spLocks noChangeArrowheads="1"/>
          </p:cNvSpPr>
          <p:nvPr/>
        </p:nvSpPr>
        <p:spPr bwMode="auto">
          <a:xfrm>
            <a:off x="7083259" y="1424083"/>
            <a:ext cx="24877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 err="1">
                <a:solidFill>
                  <a:schemeClr val="tx2"/>
                </a:solidFill>
              </a:rPr>
              <a:t>j</a:t>
            </a:r>
            <a:endParaRPr lang="en-US" sz="1800" dirty="0">
              <a:solidFill>
                <a:schemeClr val="tx2"/>
              </a:solidFill>
            </a:endParaRPr>
          </a:p>
        </p:txBody>
      </p:sp>
      <p:sp>
        <p:nvSpPr>
          <p:cNvPr id="73" name="Oval 72"/>
          <p:cNvSpPr/>
          <p:nvPr/>
        </p:nvSpPr>
        <p:spPr>
          <a:xfrm rot="5400000">
            <a:off x="7745491" y="3243636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0000"/>
              </a:solidFill>
            </a:endParaRPr>
          </a:p>
        </p:txBody>
      </p:sp>
      <p:sp>
        <p:nvSpPr>
          <p:cNvPr id="75" name="Oval 74"/>
          <p:cNvSpPr/>
          <p:nvPr/>
        </p:nvSpPr>
        <p:spPr>
          <a:xfrm rot="5400000">
            <a:off x="7383541" y="3243636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0000"/>
              </a:solidFill>
            </a:endParaRPr>
          </a:p>
        </p:txBody>
      </p:sp>
      <p:sp>
        <p:nvSpPr>
          <p:cNvPr id="76" name="Oval 75"/>
          <p:cNvSpPr/>
          <p:nvPr/>
        </p:nvSpPr>
        <p:spPr>
          <a:xfrm rot="5400000">
            <a:off x="7002541" y="3243636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0000"/>
              </a:solidFill>
            </a:endParaRPr>
          </a:p>
        </p:txBody>
      </p:sp>
      <p:sp>
        <p:nvSpPr>
          <p:cNvPr id="78" name="Oval 77"/>
          <p:cNvSpPr/>
          <p:nvPr/>
        </p:nvSpPr>
        <p:spPr>
          <a:xfrm rot="5400000">
            <a:off x="6621541" y="3243636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0000"/>
              </a:solidFill>
            </a:endParaRPr>
          </a:p>
        </p:txBody>
      </p:sp>
      <p:sp>
        <p:nvSpPr>
          <p:cNvPr id="79" name="Oval 78"/>
          <p:cNvSpPr/>
          <p:nvPr/>
        </p:nvSpPr>
        <p:spPr>
          <a:xfrm rot="5400000">
            <a:off x="7745491" y="2336431"/>
            <a:ext cx="152400" cy="152400"/>
          </a:xfrm>
          <a:prstGeom prst="ellipse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0" name="Oval 79"/>
          <p:cNvSpPr/>
          <p:nvPr/>
        </p:nvSpPr>
        <p:spPr>
          <a:xfrm rot="5400000">
            <a:off x="7383541" y="2336431"/>
            <a:ext cx="152400" cy="152400"/>
          </a:xfrm>
          <a:prstGeom prst="ellipse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1" name="Oval 80"/>
          <p:cNvSpPr/>
          <p:nvPr/>
        </p:nvSpPr>
        <p:spPr>
          <a:xfrm rot="5400000">
            <a:off x="7002541" y="2336431"/>
            <a:ext cx="152400" cy="152400"/>
          </a:xfrm>
          <a:prstGeom prst="ellipse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2" name="Oval 81"/>
          <p:cNvSpPr/>
          <p:nvPr/>
        </p:nvSpPr>
        <p:spPr>
          <a:xfrm rot="5400000">
            <a:off x="6621541" y="2336431"/>
            <a:ext cx="152400" cy="152400"/>
          </a:xfrm>
          <a:prstGeom prst="ellipse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3" name="Oval 82"/>
          <p:cNvSpPr/>
          <p:nvPr/>
        </p:nvSpPr>
        <p:spPr>
          <a:xfrm rot="5400000">
            <a:off x="7744386" y="2558616"/>
            <a:ext cx="152400" cy="152400"/>
          </a:xfrm>
          <a:prstGeom prst="ellipse">
            <a:avLst/>
          </a:prstGeom>
          <a:solidFill>
            <a:srgbClr val="FF66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4" name="Oval 83"/>
          <p:cNvSpPr/>
          <p:nvPr/>
        </p:nvSpPr>
        <p:spPr>
          <a:xfrm rot="5400000">
            <a:off x="7382436" y="2558616"/>
            <a:ext cx="152400" cy="152400"/>
          </a:xfrm>
          <a:prstGeom prst="ellipse">
            <a:avLst/>
          </a:prstGeom>
          <a:solidFill>
            <a:srgbClr val="FF66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5" name="Oval 84"/>
          <p:cNvSpPr/>
          <p:nvPr/>
        </p:nvSpPr>
        <p:spPr>
          <a:xfrm rot="5400000">
            <a:off x="7001436" y="2558616"/>
            <a:ext cx="152400" cy="152400"/>
          </a:xfrm>
          <a:prstGeom prst="ellipse">
            <a:avLst/>
          </a:prstGeom>
          <a:solidFill>
            <a:srgbClr val="FF66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6" name="Oval 85"/>
          <p:cNvSpPr/>
          <p:nvPr/>
        </p:nvSpPr>
        <p:spPr>
          <a:xfrm rot="5400000">
            <a:off x="6620436" y="2558616"/>
            <a:ext cx="152400" cy="152400"/>
          </a:xfrm>
          <a:prstGeom prst="ellipse">
            <a:avLst/>
          </a:prstGeom>
          <a:solidFill>
            <a:srgbClr val="FF66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42" name="Straight Arrow Connector 41"/>
          <p:cNvCxnSpPr/>
          <p:nvPr/>
        </p:nvCxnSpPr>
        <p:spPr>
          <a:xfrm>
            <a:off x="6482460" y="4846265"/>
            <a:ext cx="0" cy="1424983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8"/>
          <p:cNvSpPr txBox="1">
            <a:spLocks noChangeArrowheads="1"/>
          </p:cNvSpPr>
          <p:nvPr/>
        </p:nvSpPr>
        <p:spPr bwMode="auto">
          <a:xfrm>
            <a:off x="6198286" y="5245723"/>
            <a:ext cx="23595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 err="1" smtClean="0">
                <a:solidFill>
                  <a:schemeClr val="tx2"/>
                </a:solidFill>
              </a:rPr>
              <a:t>i</a:t>
            </a:r>
            <a:endParaRPr lang="en-US" sz="1800" dirty="0">
              <a:solidFill>
                <a:schemeClr val="tx2"/>
              </a:solidFill>
            </a:endParaRPr>
          </a:p>
        </p:txBody>
      </p:sp>
      <p:sp>
        <p:nvSpPr>
          <p:cNvPr id="46" name="Oval 45"/>
          <p:cNvSpPr/>
          <p:nvPr/>
        </p:nvSpPr>
        <p:spPr>
          <a:xfrm rot="5400000">
            <a:off x="7775205" y="4747248"/>
            <a:ext cx="152400" cy="152400"/>
          </a:xfrm>
          <a:prstGeom prst="ellipse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8" name="Oval 47"/>
          <p:cNvSpPr/>
          <p:nvPr/>
        </p:nvSpPr>
        <p:spPr>
          <a:xfrm rot="5400000">
            <a:off x="7775205" y="6160719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49" name="Oval 48"/>
          <p:cNvSpPr/>
          <p:nvPr/>
        </p:nvSpPr>
        <p:spPr>
          <a:xfrm rot="5400000">
            <a:off x="7413255" y="5441717"/>
            <a:ext cx="152400" cy="152400"/>
          </a:xfrm>
          <a:prstGeom prst="ellipse">
            <a:avLst/>
          </a:prstGeom>
          <a:solidFill>
            <a:srgbClr val="3366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0" name="Oval 49"/>
          <p:cNvSpPr/>
          <p:nvPr/>
        </p:nvSpPr>
        <p:spPr>
          <a:xfrm rot="5400000">
            <a:off x="7413255" y="4747248"/>
            <a:ext cx="152400" cy="152400"/>
          </a:xfrm>
          <a:prstGeom prst="ellipse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1" name="Oval 50"/>
          <p:cNvSpPr/>
          <p:nvPr/>
        </p:nvSpPr>
        <p:spPr>
          <a:xfrm rot="5400000">
            <a:off x="7413255" y="5661648"/>
            <a:ext cx="152400" cy="152400"/>
          </a:xfrm>
          <a:prstGeom prst="ellipse">
            <a:avLst/>
          </a:prstGeom>
          <a:solidFill>
            <a:srgbClr val="51FF17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008000"/>
              </a:solidFill>
            </a:endParaRPr>
          </a:p>
        </p:txBody>
      </p:sp>
      <p:sp>
        <p:nvSpPr>
          <p:cNvPr id="52" name="Oval 51"/>
          <p:cNvSpPr/>
          <p:nvPr/>
        </p:nvSpPr>
        <p:spPr>
          <a:xfrm rot="5400000">
            <a:off x="7413255" y="6160719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53" name="Oval 52"/>
          <p:cNvSpPr/>
          <p:nvPr/>
        </p:nvSpPr>
        <p:spPr>
          <a:xfrm rot="5400000">
            <a:off x="7032255" y="5441717"/>
            <a:ext cx="152400" cy="152400"/>
          </a:xfrm>
          <a:prstGeom prst="ellipse">
            <a:avLst/>
          </a:prstGeom>
          <a:solidFill>
            <a:srgbClr val="3366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4" name="Oval 53"/>
          <p:cNvSpPr/>
          <p:nvPr/>
        </p:nvSpPr>
        <p:spPr>
          <a:xfrm rot="5400000">
            <a:off x="7032255" y="4747248"/>
            <a:ext cx="152400" cy="152400"/>
          </a:xfrm>
          <a:prstGeom prst="ellipse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5" name="Oval 54"/>
          <p:cNvSpPr/>
          <p:nvPr/>
        </p:nvSpPr>
        <p:spPr>
          <a:xfrm rot="5400000">
            <a:off x="7032255" y="5661648"/>
            <a:ext cx="152400" cy="152400"/>
          </a:xfrm>
          <a:prstGeom prst="ellipse">
            <a:avLst/>
          </a:prstGeom>
          <a:solidFill>
            <a:srgbClr val="51FF17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008000"/>
              </a:solidFill>
            </a:endParaRPr>
          </a:p>
        </p:txBody>
      </p:sp>
      <p:sp>
        <p:nvSpPr>
          <p:cNvPr id="56" name="Oval 55"/>
          <p:cNvSpPr/>
          <p:nvPr/>
        </p:nvSpPr>
        <p:spPr>
          <a:xfrm rot="5400000">
            <a:off x="7032255" y="6160719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57" name="Oval 56"/>
          <p:cNvSpPr/>
          <p:nvPr/>
        </p:nvSpPr>
        <p:spPr>
          <a:xfrm rot="5400000">
            <a:off x="6651255" y="5441717"/>
            <a:ext cx="152400" cy="152400"/>
          </a:xfrm>
          <a:prstGeom prst="ellipse">
            <a:avLst/>
          </a:prstGeom>
          <a:solidFill>
            <a:srgbClr val="3366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8" name="Oval 57"/>
          <p:cNvSpPr/>
          <p:nvPr/>
        </p:nvSpPr>
        <p:spPr>
          <a:xfrm rot="5400000">
            <a:off x="6651255" y="4747248"/>
            <a:ext cx="152400" cy="152400"/>
          </a:xfrm>
          <a:prstGeom prst="ellipse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9" name="Oval 58"/>
          <p:cNvSpPr/>
          <p:nvPr/>
        </p:nvSpPr>
        <p:spPr>
          <a:xfrm rot="5400000">
            <a:off x="6651255" y="5661648"/>
            <a:ext cx="152400" cy="152400"/>
          </a:xfrm>
          <a:prstGeom prst="ellipse">
            <a:avLst/>
          </a:prstGeom>
          <a:solidFill>
            <a:srgbClr val="51FF17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008000"/>
              </a:solidFill>
            </a:endParaRPr>
          </a:p>
        </p:txBody>
      </p:sp>
      <p:sp>
        <p:nvSpPr>
          <p:cNvPr id="60" name="Oval 59"/>
          <p:cNvSpPr/>
          <p:nvPr/>
        </p:nvSpPr>
        <p:spPr>
          <a:xfrm rot="5400000">
            <a:off x="6651255" y="6160719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cxnSp>
        <p:nvCxnSpPr>
          <p:cNvPr id="61" name="Straight Arrow Connector 60"/>
          <p:cNvCxnSpPr/>
          <p:nvPr/>
        </p:nvCxnSpPr>
        <p:spPr>
          <a:xfrm flipV="1">
            <a:off x="6514115" y="4542808"/>
            <a:ext cx="1413490" cy="1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TextBox 48"/>
          <p:cNvSpPr txBox="1">
            <a:spLocks noChangeArrowheads="1"/>
          </p:cNvSpPr>
          <p:nvPr/>
        </p:nvSpPr>
        <p:spPr bwMode="auto">
          <a:xfrm>
            <a:off x="7111868" y="4164163"/>
            <a:ext cx="24877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 err="1">
                <a:solidFill>
                  <a:schemeClr val="tx2"/>
                </a:solidFill>
              </a:rPr>
              <a:t>j</a:t>
            </a:r>
            <a:endParaRPr lang="en-US" sz="1800" dirty="0">
              <a:solidFill>
                <a:schemeClr val="tx2"/>
              </a:solidFill>
            </a:endParaRPr>
          </a:p>
        </p:txBody>
      </p:sp>
      <p:sp>
        <p:nvSpPr>
          <p:cNvPr id="65" name="Oval 64"/>
          <p:cNvSpPr/>
          <p:nvPr/>
        </p:nvSpPr>
        <p:spPr>
          <a:xfrm rot="5400000">
            <a:off x="7412150" y="5883833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0000"/>
              </a:solidFill>
            </a:endParaRPr>
          </a:p>
        </p:txBody>
      </p:sp>
      <p:sp>
        <p:nvSpPr>
          <p:cNvPr id="66" name="Oval 65"/>
          <p:cNvSpPr/>
          <p:nvPr/>
        </p:nvSpPr>
        <p:spPr>
          <a:xfrm rot="5400000">
            <a:off x="7031150" y="5883833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0000"/>
              </a:solidFill>
            </a:endParaRPr>
          </a:p>
        </p:txBody>
      </p:sp>
      <p:sp>
        <p:nvSpPr>
          <p:cNvPr id="67" name="Oval 66"/>
          <p:cNvSpPr/>
          <p:nvPr/>
        </p:nvSpPr>
        <p:spPr>
          <a:xfrm rot="5400000">
            <a:off x="6650150" y="5883833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0000"/>
              </a:solidFill>
            </a:endParaRPr>
          </a:p>
        </p:txBody>
      </p:sp>
      <p:sp>
        <p:nvSpPr>
          <p:cNvPr id="70" name="Oval 69"/>
          <p:cNvSpPr/>
          <p:nvPr/>
        </p:nvSpPr>
        <p:spPr>
          <a:xfrm rot="5400000">
            <a:off x="7412150" y="4976628"/>
            <a:ext cx="152400" cy="152400"/>
          </a:xfrm>
          <a:prstGeom prst="ellipse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1" name="Oval 70"/>
          <p:cNvSpPr/>
          <p:nvPr/>
        </p:nvSpPr>
        <p:spPr>
          <a:xfrm rot="5400000">
            <a:off x="7031150" y="4976628"/>
            <a:ext cx="152400" cy="152400"/>
          </a:xfrm>
          <a:prstGeom prst="ellipse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4" name="Oval 73"/>
          <p:cNvSpPr/>
          <p:nvPr/>
        </p:nvSpPr>
        <p:spPr>
          <a:xfrm rot="5400000">
            <a:off x="6650150" y="4976628"/>
            <a:ext cx="152400" cy="152400"/>
          </a:xfrm>
          <a:prstGeom prst="ellipse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7" name="Oval 86"/>
          <p:cNvSpPr/>
          <p:nvPr/>
        </p:nvSpPr>
        <p:spPr>
          <a:xfrm rot="5400000">
            <a:off x="7411045" y="5198813"/>
            <a:ext cx="152400" cy="152400"/>
          </a:xfrm>
          <a:prstGeom prst="ellipse">
            <a:avLst/>
          </a:prstGeom>
          <a:solidFill>
            <a:srgbClr val="FF66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8" name="Oval 87"/>
          <p:cNvSpPr/>
          <p:nvPr/>
        </p:nvSpPr>
        <p:spPr>
          <a:xfrm rot="5400000">
            <a:off x="7030045" y="5198813"/>
            <a:ext cx="152400" cy="152400"/>
          </a:xfrm>
          <a:prstGeom prst="ellipse">
            <a:avLst/>
          </a:prstGeom>
          <a:solidFill>
            <a:srgbClr val="FF66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9" name="Oval 88"/>
          <p:cNvSpPr/>
          <p:nvPr/>
        </p:nvSpPr>
        <p:spPr>
          <a:xfrm rot="5400000">
            <a:off x="6649045" y="5198813"/>
            <a:ext cx="152400" cy="152400"/>
          </a:xfrm>
          <a:prstGeom prst="ellipse">
            <a:avLst/>
          </a:prstGeom>
          <a:solidFill>
            <a:srgbClr val="FF66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90" name="Straight Arrow Connector 89"/>
          <p:cNvCxnSpPr/>
          <p:nvPr/>
        </p:nvCxnSpPr>
        <p:spPr>
          <a:xfrm>
            <a:off x="3545680" y="4855001"/>
            <a:ext cx="0" cy="1424983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1" name="TextBox 48"/>
          <p:cNvSpPr txBox="1">
            <a:spLocks noChangeArrowheads="1"/>
          </p:cNvSpPr>
          <p:nvPr/>
        </p:nvSpPr>
        <p:spPr bwMode="auto">
          <a:xfrm>
            <a:off x="3141915" y="5254459"/>
            <a:ext cx="23595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 err="1" smtClean="0">
                <a:solidFill>
                  <a:schemeClr val="tx2"/>
                </a:solidFill>
              </a:rPr>
              <a:t>i</a:t>
            </a:r>
            <a:endParaRPr lang="en-US" sz="1800" dirty="0">
              <a:solidFill>
                <a:schemeClr val="tx2"/>
              </a:solidFill>
            </a:endParaRPr>
          </a:p>
        </p:txBody>
      </p:sp>
      <p:sp>
        <p:nvSpPr>
          <p:cNvPr id="92" name="Oval 91"/>
          <p:cNvSpPr/>
          <p:nvPr/>
        </p:nvSpPr>
        <p:spPr>
          <a:xfrm rot="5400000">
            <a:off x="4923090" y="5450453"/>
            <a:ext cx="152400" cy="152400"/>
          </a:xfrm>
          <a:prstGeom prst="ellipse">
            <a:avLst/>
          </a:prstGeom>
          <a:solidFill>
            <a:srgbClr val="3366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93" name="Oval 92"/>
          <p:cNvSpPr/>
          <p:nvPr/>
        </p:nvSpPr>
        <p:spPr>
          <a:xfrm rot="5400000">
            <a:off x="4923090" y="4755984"/>
            <a:ext cx="152400" cy="152400"/>
          </a:xfrm>
          <a:prstGeom prst="ellipse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94" name="Oval 93"/>
          <p:cNvSpPr/>
          <p:nvPr/>
        </p:nvSpPr>
        <p:spPr>
          <a:xfrm rot="5400000">
            <a:off x="4923090" y="5670384"/>
            <a:ext cx="152400" cy="152400"/>
          </a:xfrm>
          <a:prstGeom prst="ellipse">
            <a:avLst/>
          </a:prstGeom>
          <a:solidFill>
            <a:srgbClr val="51FF17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008000"/>
              </a:solidFill>
            </a:endParaRPr>
          </a:p>
        </p:txBody>
      </p:sp>
      <p:sp>
        <p:nvSpPr>
          <p:cNvPr id="95" name="Oval 94"/>
          <p:cNvSpPr/>
          <p:nvPr/>
        </p:nvSpPr>
        <p:spPr>
          <a:xfrm rot="5400000">
            <a:off x="4923090" y="6169455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96" name="Oval 95"/>
          <p:cNvSpPr/>
          <p:nvPr/>
        </p:nvSpPr>
        <p:spPr>
          <a:xfrm rot="5400000">
            <a:off x="4561140" y="5450453"/>
            <a:ext cx="152400" cy="152400"/>
          </a:xfrm>
          <a:prstGeom prst="ellipse">
            <a:avLst/>
          </a:prstGeom>
          <a:solidFill>
            <a:srgbClr val="3366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97" name="Oval 96"/>
          <p:cNvSpPr/>
          <p:nvPr/>
        </p:nvSpPr>
        <p:spPr>
          <a:xfrm rot="5400000">
            <a:off x="4561140" y="4755984"/>
            <a:ext cx="152400" cy="152400"/>
          </a:xfrm>
          <a:prstGeom prst="ellipse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98" name="Oval 97"/>
          <p:cNvSpPr/>
          <p:nvPr/>
        </p:nvSpPr>
        <p:spPr>
          <a:xfrm rot="5400000">
            <a:off x="4561140" y="5670384"/>
            <a:ext cx="152400" cy="152400"/>
          </a:xfrm>
          <a:prstGeom prst="ellipse">
            <a:avLst/>
          </a:prstGeom>
          <a:solidFill>
            <a:srgbClr val="51FF17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008000"/>
              </a:solidFill>
            </a:endParaRPr>
          </a:p>
        </p:txBody>
      </p:sp>
      <p:sp>
        <p:nvSpPr>
          <p:cNvPr id="99" name="Oval 98"/>
          <p:cNvSpPr/>
          <p:nvPr/>
        </p:nvSpPr>
        <p:spPr>
          <a:xfrm rot="5400000">
            <a:off x="4561140" y="6169455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00" name="Oval 99"/>
          <p:cNvSpPr/>
          <p:nvPr/>
        </p:nvSpPr>
        <p:spPr>
          <a:xfrm rot="5400000">
            <a:off x="4180140" y="5450453"/>
            <a:ext cx="152400" cy="152400"/>
          </a:xfrm>
          <a:prstGeom prst="ellipse">
            <a:avLst/>
          </a:prstGeom>
          <a:solidFill>
            <a:srgbClr val="3366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1" name="Oval 100"/>
          <p:cNvSpPr/>
          <p:nvPr/>
        </p:nvSpPr>
        <p:spPr>
          <a:xfrm rot="5400000">
            <a:off x="4180140" y="4755984"/>
            <a:ext cx="152400" cy="152400"/>
          </a:xfrm>
          <a:prstGeom prst="ellipse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2" name="Oval 101"/>
          <p:cNvSpPr/>
          <p:nvPr/>
        </p:nvSpPr>
        <p:spPr>
          <a:xfrm rot="5400000">
            <a:off x="4180140" y="5670384"/>
            <a:ext cx="152400" cy="152400"/>
          </a:xfrm>
          <a:prstGeom prst="ellipse">
            <a:avLst/>
          </a:prstGeom>
          <a:solidFill>
            <a:srgbClr val="51FF17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008000"/>
              </a:solidFill>
            </a:endParaRPr>
          </a:p>
        </p:txBody>
      </p:sp>
      <p:sp>
        <p:nvSpPr>
          <p:cNvPr id="103" name="Oval 102"/>
          <p:cNvSpPr/>
          <p:nvPr/>
        </p:nvSpPr>
        <p:spPr>
          <a:xfrm rot="5400000">
            <a:off x="4180140" y="6169455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04" name="Oval 103"/>
          <p:cNvSpPr/>
          <p:nvPr/>
        </p:nvSpPr>
        <p:spPr>
          <a:xfrm rot="5400000">
            <a:off x="3799140" y="5450453"/>
            <a:ext cx="152400" cy="152400"/>
          </a:xfrm>
          <a:prstGeom prst="ellipse">
            <a:avLst/>
          </a:prstGeom>
          <a:solidFill>
            <a:srgbClr val="3366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5" name="Oval 104"/>
          <p:cNvSpPr/>
          <p:nvPr/>
        </p:nvSpPr>
        <p:spPr>
          <a:xfrm rot="5400000">
            <a:off x="3799140" y="4755984"/>
            <a:ext cx="152400" cy="152400"/>
          </a:xfrm>
          <a:prstGeom prst="ellipse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6" name="Oval 105"/>
          <p:cNvSpPr/>
          <p:nvPr/>
        </p:nvSpPr>
        <p:spPr>
          <a:xfrm rot="5400000">
            <a:off x="3799140" y="5670384"/>
            <a:ext cx="152400" cy="152400"/>
          </a:xfrm>
          <a:prstGeom prst="ellipse">
            <a:avLst/>
          </a:prstGeom>
          <a:solidFill>
            <a:srgbClr val="51FF17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008000"/>
              </a:solidFill>
            </a:endParaRPr>
          </a:p>
        </p:txBody>
      </p:sp>
      <p:sp>
        <p:nvSpPr>
          <p:cNvPr id="107" name="Oval 106"/>
          <p:cNvSpPr/>
          <p:nvPr/>
        </p:nvSpPr>
        <p:spPr>
          <a:xfrm rot="5400000">
            <a:off x="3799140" y="6169455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cxnSp>
        <p:nvCxnSpPr>
          <p:cNvPr id="108" name="Straight Arrow Connector 107"/>
          <p:cNvCxnSpPr/>
          <p:nvPr/>
        </p:nvCxnSpPr>
        <p:spPr>
          <a:xfrm flipV="1">
            <a:off x="3662000" y="4551544"/>
            <a:ext cx="1413490" cy="1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9" name="TextBox 48"/>
          <p:cNvSpPr txBox="1">
            <a:spLocks noChangeArrowheads="1"/>
          </p:cNvSpPr>
          <p:nvPr/>
        </p:nvSpPr>
        <p:spPr bwMode="auto">
          <a:xfrm>
            <a:off x="4259753" y="4073016"/>
            <a:ext cx="24877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 err="1">
                <a:solidFill>
                  <a:schemeClr val="tx2"/>
                </a:solidFill>
              </a:rPr>
              <a:t>j</a:t>
            </a:r>
            <a:endParaRPr lang="en-US" sz="1800" dirty="0">
              <a:solidFill>
                <a:schemeClr val="tx2"/>
              </a:solidFill>
            </a:endParaRPr>
          </a:p>
        </p:txBody>
      </p:sp>
      <p:sp>
        <p:nvSpPr>
          <p:cNvPr id="112" name="Oval 111"/>
          <p:cNvSpPr/>
          <p:nvPr/>
        </p:nvSpPr>
        <p:spPr>
          <a:xfrm rot="5400000">
            <a:off x="4921985" y="5892569"/>
            <a:ext cx="152400" cy="152400"/>
          </a:xfrm>
          <a:prstGeom prst="ellipse">
            <a:avLst/>
          </a:prstGeom>
          <a:solidFill>
            <a:srgbClr val="51FF17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rgbClr val="008000"/>
              </a:solidFill>
            </a:endParaRPr>
          </a:p>
        </p:txBody>
      </p:sp>
      <p:sp>
        <p:nvSpPr>
          <p:cNvPr id="113" name="Oval 112"/>
          <p:cNvSpPr/>
          <p:nvPr/>
        </p:nvSpPr>
        <p:spPr>
          <a:xfrm rot="5400000">
            <a:off x="4560035" y="5892569"/>
            <a:ext cx="152400" cy="152400"/>
          </a:xfrm>
          <a:prstGeom prst="ellipse">
            <a:avLst/>
          </a:prstGeom>
          <a:solidFill>
            <a:srgbClr val="51FF17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rgbClr val="008000"/>
              </a:solidFill>
            </a:endParaRPr>
          </a:p>
        </p:txBody>
      </p:sp>
      <p:sp>
        <p:nvSpPr>
          <p:cNvPr id="114" name="Oval 113"/>
          <p:cNvSpPr/>
          <p:nvPr/>
        </p:nvSpPr>
        <p:spPr>
          <a:xfrm rot="5400000">
            <a:off x="4179035" y="5892569"/>
            <a:ext cx="152400" cy="152400"/>
          </a:xfrm>
          <a:prstGeom prst="ellipse">
            <a:avLst/>
          </a:prstGeom>
          <a:solidFill>
            <a:srgbClr val="51FF17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rgbClr val="008000"/>
              </a:solidFill>
            </a:endParaRPr>
          </a:p>
        </p:txBody>
      </p:sp>
      <p:sp>
        <p:nvSpPr>
          <p:cNvPr id="115" name="Oval 114"/>
          <p:cNvSpPr/>
          <p:nvPr/>
        </p:nvSpPr>
        <p:spPr>
          <a:xfrm rot="5400000">
            <a:off x="3798035" y="5892569"/>
            <a:ext cx="152400" cy="152400"/>
          </a:xfrm>
          <a:prstGeom prst="ellipse">
            <a:avLst/>
          </a:prstGeom>
          <a:solidFill>
            <a:srgbClr val="51FF17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rgbClr val="008000"/>
              </a:solidFill>
            </a:endParaRPr>
          </a:p>
        </p:txBody>
      </p:sp>
      <p:sp>
        <p:nvSpPr>
          <p:cNvPr id="116" name="Oval 115"/>
          <p:cNvSpPr/>
          <p:nvPr/>
        </p:nvSpPr>
        <p:spPr>
          <a:xfrm rot="5400000">
            <a:off x="4921985" y="4985364"/>
            <a:ext cx="152400" cy="152400"/>
          </a:xfrm>
          <a:prstGeom prst="ellipse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17" name="Oval 116"/>
          <p:cNvSpPr/>
          <p:nvPr/>
        </p:nvSpPr>
        <p:spPr>
          <a:xfrm rot="5400000">
            <a:off x="4560035" y="4985364"/>
            <a:ext cx="152400" cy="152400"/>
          </a:xfrm>
          <a:prstGeom prst="ellipse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18" name="Oval 117"/>
          <p:cNvSpPr/>
          <p:nvPr/>
        </p:nvSpPr>
        <p:spPr>
          <a:xfrm rot="5400000">
            <a:off x="4179035" y="4985364"/>
            <a:ext cx="152400" cy="152400"/>
          </a:xfrm>
          <a:prstGeom prst="ellipse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19" name="Oval 118"/>
          <p:cNvSpPr/>
          <p:nvPr/>
        </p:nvSpPr>
        <p:spPr>
          <a:xfrm rot="5400000">
            <a:off x="3798035" y="4985364"/>
            <a:ext cx="152400" cy="152400"/>
          </a:xfrm>
          <a:prstGeom prst="ellipse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20" name="Oval 119"/>
          <p:cNvSpPr/>
          <p:nvPr/>
        </p:nvSpPr>
        <p:spPr>
          <a:xfrm rot="5400000">
            <a:off x="4920880" y="5207549"/>
            <a:ext cx="152400" cy="152400"/>
          </a:xfrm>
          <a:prstGeom prst="ellipse">
            <a:avLst/>
          </a:prstGeom>
          <a:solidFill>
            <a:srgbClr val="FF66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21" name="Oval 120"/>
          <p:cNvSpPr/>
          <p:nvPr/>
        </p:nvSpPr>
        <p:spPr>
          <a:xfrm rot="5400000">
            <a:off x="4558930" y="5207549"/>
            <a:ext cx="152400" cy="152400"/>
          </a:xfrm>
          <a:prstGeom prst="ellipse">
            <a:avLst/>
          </a:prstGeom>
          <a:solidFill>
            <a:srgbClr val="FF66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22" name="Oval 121"/>
          <p:cNvSpPr/>
          <p:nvPr/>
        </p:nvSpPr>
        <p:spPr>
          <a:xfrm rot="5400000">
            <a:off x="4177930" y="5207549"/>
            <a:ext cx="152400" cy="152400"/>
          </a:xfrm>
          <a:prstGeom prst="ellipse">
            <a:avLst/>
          </a:prstGeom>
          <a:solidFill>
            <a:srgbClr val="FF66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23" name="Oval 122"/>
          <p:cNvSpPr/>
          <p:nvPr/>
        </p:nvSpPr>
        <p:spPr>
          <a:xfrm rot="5400000">
            <a:off x="3796930" y="5207549"/>
            <a:ext cx="152400" cy="152400"/>
          </a:xfrm>
          <a:prstGeom prst="ellipse">
            <a:avLst/>
          </a:prstGeom>
          <a:solidFill>
            <a:srgbClr val="FF66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25" name="TextBox 124"/>
          <p:cNvSpPr txBox="1"/>
          <p:nvPr/>
        </p:nvSpPr>
        <p:spPr>
          <a:xfrm>
            <a:off x="8132411" y="2652119"/>
            <a:ext cx="823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init</a:t>
            </a:r>
            <a:endParaRPr lang="en-US" dirty="0"/>
          </a:p>
        </p:txBody>
      </p:sp>
      <p:sp>
        <p:nvSpPr>
          <p:cNvPr id="45" name="Oval 44"/>
          <p:cNvSpPr/>
          <p:nvPr/>
        </p:nvSpPr>
        <p:spPr>
          <a:xfrm rot="5400000">
            <a:off x="7775205" y="5441717"/>
            <a:ext cx="152400" cy="152400"/>
          </a:xfrm>
          <a:prstGeom prst="ellipse">
            <a:avLst/>
          </a:prstGeom>
          <a:solidFill>
            <a:srgbClr val="3366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7" name="Oval 46"/>
          <p:cNvSpPr/>
          <p:nvPr/>
        </p:nvSpPr>
        <p:spPr>
          <a:xfrm rot="5400000">
            <a:off x="7775205" y="5661648"/>
            <a:ext cx="152400" cy="152400"/>
          </a:xfrm>
          <a:prstGeom prst="ellipse">
            <a:avLst/>
          </a:prstGeom>
          <a:solidFill>
            <a:srgbClr val="51FF17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008000"/>
              </a:solidFill>
            </a:endParaRPr>
          </a:p>
        </p:txBody>
      </p:sp>
      <p:sp>
        <p:nvSpPr>
          <p:cNvPr id="64" name="Oval 63"/>
          <p:cNvSpPr/>
          <p:nvPr/>
        </p:nvSpPr>
        <p:spPr>
          <a:xfrm rot="5400000">
            <a:off x="7774100" y="5883833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0000"/>
              </a:solidFill>
            </a:endParaRPr>
          </a:p>
        </p:txBody>
      </p:sp>
      <p:sp>
        <p:nvSpPr>
          <p:cNvPr id="68" name="Oval 67"/>
          <p:cNvSpPr/>
          <p:nvPr/>
        </p:nvSpPr>
        <p:spPr>
          <a:xfrm rot="5400000">
            <a:off x="7774100" y="4976628"/>
            <a:ext cx="152400" cy="152400"/>
          </a:xfrm>
          <a:prstGeom prst="ellipse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7" name="Oval 76"/>
          <p:cNvSpPr/>
          <p:nvPr/>
        </p:nvSpPr>
        <p:spPr>
          <a:xfrm rot="5400000">
            <a:off x="7772995" y="5198813"/>
            <a:ext cx="152400" cy="152400"/>
          </a:xfrm>
          <a:prstGeom prst="ellipse">
            <a:avLst/>
          </a:prstGeom>
          <a:solidFill>
            <a:srgbClr val="FF66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2716186" y="5351213"/>
            <a:ext cx="6122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tx2"/>
                </a:solidFill>
              </a:rPr>
              <a:t>...</a:t>
            </a:r>
            <a:endParaRPr lang="en-US" sz="4000" dirty="0">
              <a:solidFill>
                <a:schemeClr val="tx2"/>
              </a:solidFill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7997312" y="4366878"/>
            <a:ext cx="1011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</a:t>
            </a:r>
            <a:r>
              <a:rPr lang="en-US" dirty="0" smtClean="0"/>
              <a:t>=height</a:t>
            </a:r>
            <a:endParaRPr lang="en-US" dirty="0"/>
          </a:p>
        </p:txBody>
      </p:sp>
      <p:sp>
        <p:nvSpPr>
          <p:cNvPr id="135" name="TextBox 134"/>
          <p:cNvSpPr txBox="1"/>
          <p:nvPr/>
        </p:nvSpPr>
        <p:spPr>
          <a:xfrm>
            <a:off x="5160455" y="4395330"/>
            <a:ext cx="12737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</a:t>
            </a:r>
            <a:r>
              <a:rPr lang="en-US" dirty="0" smtClean="0"/>
              <a:t>=height-1</a:t>
            </a:r>
            <a:endParaRPr lang="en-US" dirty="0"/>
          </a:p>
        </p:txBody>
      </p:sp>
      <p:sp>
        <p:nvSpPr>
          <p:cNvPr id="138" name="Content Placeholder 2"/>
          <p:cNvSpPr txBox="1">
            <a:spLocks/>
          </p:cNvSpPr>
          <p:nvPr/>
        </p:nvSpPr>
        <p:spPr bwMode="auto">
          <a:xfrm>
            <a:off x="602710" y="1430868"/>
            <a:ext cx="4596152" cy="289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20000"/>
              </a:spcBef>
              <a:buFont typeface="Arial" charset="0"/>
              <a:buNone/>
            </a:pPr>
            <a:endParaRPr lang="en-US" dirty="0" smtClean="0">
              <a:latin typeface="+mn-lt"/>
              <a:ea typeface="+mn-ea"/>
              <a:cs typeface="+mn-cs"/>
            </a:endParaRPr>
          </a:p>
          <a:p>
            <a:pPr eaLnBrk="1" hangingPunct="1">
              <a:spcBef>
                <a:spcPct val="20000"/>
              </a:spcBef>
              <a:buFont typeface="Arial" charset="0"/>
              <a:buNone/>
            </a:pPr>
            <a:endParaRPr lang="en-US" dirty="0">
              <a:latin typeface="+mn-lt"/>
              <a:ea typeface="+mn-ea"/>
              <a:cs typeface="+mn-cs"/>
            </a:endParaRPr>
          </a:p>
          <a:p>
            <a:pPr eaLnBrk="1" hangingPunct="1">
              <a:spcBef>
                <a:spcPct val="20000"/>
              </a:spcBef>
              <a:buFont typeface="Arial" charset="0"/>
              <a:buNone/>
            </a:pPr>
            <a:r>
              <a:rPr lang="en-US" dirty="0">
                <a:latin typeface="+mn-lt"/>
                <a:ea typeface="+mn-ea"/>
                <a:cs typeface="+mn-cs"/>
              </a:rPr>
              <a:t>for (</a:t>
            </a:r>
            <a:r>
              <a:rPr lang="en-US" dirty="0" err="1">
                <a:latin typeface="+mn-lt"/>
                <a:ea typeface="+mn-ea"/>
                <a:cs typeface="+mn-cs"/>
              </a:rPr>
              <a:t>int</a:t>
            </a:r>
            <a:r>
              <a:rPr lang="en-US" dirty="0">
                <a:latin typeface="+mn-lt"/>
                <a:ea typeface="+mn-ea"/>
                <a:cs typeface="+mn-cs"/>
              </a:rPr>
              <a:t> j</a:t>
            </a:r>
            <a:r>
              <a:rPr lang="en-US" dirty="0" smtClean="0">
                <a:latin typeface="+mn-lt"/>
                <a:ea typeface="+mn-ea"/>
                <a:cs typeface="+mn-cs"/>
              </a:rPr>
              <a:t> </a:t>
            </a:r>
            <a:r>
              <a:rPr lang="en-US" dirty="0">
                <a:latin typeface="+mn-lt"/>
                <a:ea typeface="+mn-ea"/>
                <a:cs typeface="+mn-cs"/>
              </a:rPr>
              <a:t>= </a:t>
            </a:r>
            <a:r>
              <a:rPr lang="en-US" dirty="0" smtClean="0">
                <a:latin typeface="+mn-lt"/>
                <a:ea typeface="+mn-ea"/>
                <a:cs typeface="+mn-cs"/>
              </a:rPr>
              <a:t>height; </a:t>
            </a:r>
            <a:r>
              <a:rPr lang="en-US" dirty="0">
                <a:latin typeface="+mn-lt"/>
                <a:ea typeface="+mn-ea"/>
                <a:cs typeface="+mn-cs"/>
              </a:rPr>
              <a:t>j</a:t>
            </a:r>
            <a:r>
              <a:rPr lang="en-US" dirty="0" smtClean="0">
                <a:latin typeface="+mn-lt"/>
                <a:ea typeface="+mn-ea"/>
                <a:cs typeface="+mn-cs"/>
              </a:rPr>
              <a:t> </a:t>
            </a:r>
            <a:r>
              <a:rPr lang="en-US" dirty="0">
                <a:latin typeface="+mn-lt"/>
                <a:ea typeface="+mn-ea"/>
                <a:cs typeface="+mn-cs"/>
              </a:rPr>
              <a:t>&gt; 0; j</a:t>
            </a:r>
            <a:r>
              <a:rPr lang="en-US" dirty="0" smtClean="0">
                <a:latin typeface="+mn-lt"/>
                <a:ea typeface="+mn-ea"/>
                <a:cs typeface="+mn-cs"/>
              </a:rPr>
              <a:t>-</a:t>
            </a:r>
            <a:r>
              <a:rPr lang="en-US" dirty="0">
                <a:latin typeface="+mn-lt"/>
                <a:ea typeface="+mn-ea"/>
                <a:cs typeface="+mn-cs"/>
              </a:rPr>
              <a:t>-)</a:t>
            </a:r>
          </a:p>
          <a:p>
            <a:pPr eaLnBrk="1" hangingPunct="1">
              <a:spcBef>
                <a:spcPct val="20000"/>
              </a:spcBef>
              <a:buFont typeface="Arial" charset="0"/>
              <a:buNone/>
            </a:pPr>
            <a:r>
              <a:rPr lang="en-US" dirty="0">
                <a:latin typeface="+mn-lt"/>
                <a:ea typeface="+mn-ea"/>
                <a:cs typeface="+mn-cs"/>
              </a:rPr>
              <a:t>  for (</a:t>
            </a:r>
            <a:r>
              <a:rPr lang="en-US" dirty="0" err="1">
                <a:latin typeface="+mn-lt"/>
                <a:ea typeface="+mn-ea"/>
                <a:cs typeface="+mn-cs"/>
              </a:rPr>
              <a:t>int</a:t>
            </a:r>
            <a:r>
              <a:rPr lang="en-US" dirty="0">
                <a:latin typeface="+mn-lt"/>
                <a:ea typeface="+mn-ea"/>
                <a:cs typeface="+mn-cs"/>
              </a:rPr>
              <a:t> </a:t>
            </a:r>
            <a:r>
              <a:rPr lang="en-US" dirty="0" err="1" smtClean="0">
                <a:latin typeface="+mn-lt"/>
                <a:ea typeface="+mn-ea"/>
                <a:cs typeface="+mn-cs"/>
              </a:rPr>
              <a:t>i</a:t>
            </a:r>
            <a:r>
              <a:rPr lang="en-US" dirty="0" smtClean="0">
                <a:latin typeface="+mn-lt"/>
                <a:ea typeface="+mn-ea"/>
                <a:cs typeface="+mn-cs"/>
              </a:rPr>
              <a:t> </a:t>
            </a:r>
            <a:r>
              <a:rPr lang="en-US" dirty="0">
                <a:latin typeface="+mn-lt"/>
                <a:ea typeface="+mn-ea"/>
                <a:cs typeface="+mn-cs"/>
              </a:rPr>
              <a:t>= 0</a:t>
            </a:r>
            <a:r>
              <a:rPr lang="en-US" dirty="0" smtClean="0">
                <a:latin typeface="+mn-lt"/>
                <a:ea typeface="+mn-ea"/>
                <a:cs typeface="+mn-cs"/>
              </a:rPr>
              <a:t>; </a:t>
            </a:r>
            <a:r>
              <a:rPr lang="en-US" dirty="0" err="1" smtClean="0">
                <a:latin typeface="+mn-lt"/>
                <a:ea typeface="+mn-ea"/>
                <a:cs typeface="+mn-cs"/>
              </a:rPr>
              <a:t>i</a:t>
            </a:r>
            <a:r>
              <a:rPr lang="en-US" dirty="0" smtClean="0">
                <a:latin typeface="+mn-lt"/>
                <a:ea typeface="+mn-ea"/>
                <a:cs typeface="+mn-cs"/>
              </a:rPr>
              <a:t> </a:t>
            </a:r>
            <a:r>
              <a:rPr lang="en-US" dirty="0">
                <a:latin typeface="+mn-lt"/>
                <a:ea typeface="+mn-ea"/>
                <a:cs typeface="+mn-cs"/>
              </a:rPr>
              <a:t>&lt; </a:t>
            </a:r>
            <a:r>
              <a:rPr lang="en-US" dirty="0" smtClean="0">
                <a:latin typeface="+mn-lt"/>
                <a:ea typeface="+mn-ea"/>
                <a:cs typeface="+mn-cs"/>
              </a:rPr>
              <a:t>width; </a:t>
            </a:r>
            <a:r>
              <a:rPr lang="en-US" dirty="0">
                <a:latin typeface="+mn-lt"/>
                <a:ea typeface="+mn-ea"/>
                <a:cs typeface="+mn-cs"/>
              </a:rPr>
              <a:t>i</a:t>
            </a:r>
            <a:r>
              <a:rPr lang="en-US" dirty="0" smtClean="0">
                <a:latin typeface="+mn-lt"/>
                <a:ea typeface="+mn-ea"/>
                <a:cs typeface="+mn-cs"/>
              </a:rPr>
              <a:t>+</a:t>
            </a:r>
            <a:r>
              <a:rPr lang="en-US" dirty="0">
                <a:latin typeface="+mn-lt"/>
                <a:ea typeface="+mn-ea"/>
                <a:cs typeface="+mn-cs"/>
              </a:rPr>
              <a:t>+)</a:t>
            </a:r>
          </a:p>
          <a:p>
            <a:pPr eaLnBrk="1" hangingPunct="1">
              <a:spcBef>
                <a:spcPct val="20000"/>
              </a:spcBef>
              <a:buFont typeface="Arial" charset="0"/>
              <a:buNone/>
            </a:pPr>
            <a:r>
              <a:rPr lang="en-US" dirty="0">
                <a:latin typeface="+mn-lt"/>
                <a:ea typeface="+mn-ea"/>
                <a:cs typeface="+mn-cs"/>
              </a:rPr>
              <a:t>    </a:t>
            </a:r>
            <a:r>
              <a:rPr lang="en-US" dirty="0" smtClean="0">
                <a:latin typeface="+mn-lt"/>
                <a:ea typeface="+mn-ea"/>
                <a:cs typeface="+mn-cs"/>
              </a:rPr>
              <a:t>*image(</a:t>
            </a:r>
            <a:r>
              <a:rPr lang="en-US" dirty="0" err="1" smtClean="0">
                <a:latin typeface="+mn-lt"/>
                <a:ea typeface="+mn-ea"/>
                <a:cs typeface="+mn-cs"/>
              </a:rPr>
              <a:t>i,j</a:t>
            </a:r>
            <a:r>
              <a:rPr lang="en-US" dirty="0" smtClean="0">
                <a:latin typeface="+mn-lt"/>
                <a:ea typeface="+mn-ea"/>
                <a:cs typeface="+mn-cs"/>
              </a:rPr>
              <a:t>) </a:t>
            </a:r>
            <a:r>
              <a:rPr lang="en-US" dirty="0">
                <a:latin typeface="+mn-lt"/>
                <a:ea typeface="+mn-ea"/>
                <a:cs typeface="+mn-cs"/>
              </a:rPr>
              <a:t>= </a:t>
            </a:r>
            <a:r>
              <a:rPr lang="en-US" dirty="0" smtClean="0">
                <a:latin typeface="+mn-lt"/>
                <a:ea typeface="+mn-ea"/>
                <a:cs typeface="+mn-cs"/>
              </a:rPr>
              <a:t>*image(i,j-1) </a:t>
            </a:r>
            <a:endParaRPr lang="en-US" dirty="0">
              <a:latin typeface="+mn-lt"/>
              <a:ea typeface="+mn-ea"/>
              <a:cs typeface="+mn-cs"/>
            </a:endParaRPr>
          </a:p>
          <a:p>
            <a:pPr>
              <a:spcBef>
                <a:spcPct val="20000"/>
              </a:spcBef>
              <a:buFont typeface="Arial" charset="0"/>
              <a:buNone/>
            </a:pPr>
            <a:r>
              <a:rPr lang="en-US" sz="2100" dirty="0">
                <a:solidFill>
                  <a:srgbClr val="3366FF"/>
                </a:solidFill>
                <a:cs typeface="Arial" charset="0"/>
              </a:rPr>
              <a:t> </a:t>
            </a:r>
          </a:p>
        </p:txBody>
      </p:sp>
      <p:cxnSp>
        <p:nvCxnSpPr>
          <p:cNvPr id="110" name="Straight Arrow Connector 109"/>
          <p:cNvCxnSpPr/>
          <p:nvPr/>
        </p:nvCxnSpPr>
        <p:spPr>
          <a:xfrm>
            <a:off x="938918" y="4807983"/>
            <a:ext cx="0" cy="1424983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1" name="TextBox 48"/>
          <p:cNvSpPr txBox="1">
            <a:spLocks noChangeArrowheads="1"/>
          </p:cNvSpPr>
          <p:nvPr/>
        </p:nvSpPr>
        <p:spPr bwMode="auto">
          <a:xfrm>
            <a:off x="535153" y="5207441"/>
            <a:ext cx="23595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 err="1" smtClean="0">
                <a:solidFill>
                  <a:schemeClr val="tx2"/>
                </a:solidFill>
              </a:rPr>
              <a:t>i</a:t>
            </a:r>
            <a:endParaRPr lang="en-US" sz="1800" dirty="0">
              <a:solidFill>
                <a:schemeClr val="tx2"/>
              </a:solidFill>
            </a:endParaRPr>
          </a:p>
        </p:txBody>
      </p:sp>
      <p:sp>
        <p:nvSpPr>
          <p:cNvPr id="124" name="Oval 123"/>
          <p:cNvSpPr/>
          <p:nvPr/>
        </p:nvSpPr>
        <p:spPr>
          <a:xfrm rot="5400000">
            <a:off x="2316328" y="5403435"/>
            <a:ext cx="152400" cy="152400"/>
          </a:xfrm>
          <a:prstGeom prst="ellipse">
            <a:avLst/>
          </a:prstGeom>
          <a:solidFill>
            <a:srgbClr val="FF66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126" name="Oval 125"/>
          <p:cNvSpPr/>
          <p:nvPr/>
        </p:nvSpPr>
        <p:spPr>
          <a:xfrm rot="5400000">
            <a:off x="2316328" y="4708966"/>
            <a:ext cx="152400" cy="152400"/>
          </a:xfrm>
          <a:prstGeom prst="ellipse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27" name="Oval 126"/>
          <p:cNvSpPr/>
          <p:nvPr/>
        </p:nvSpPr>
        <p:spPr>
          <a:xfrm rot="5400000">
            <a:off x="2316328" y="5623366"/>
            <a:ext cx="152400" cy="152400"/>
          </a:xfrm>
          <a:prstGeom prst="ellipse">
            <a:avLst/>
          </a:prstGeom>
          <a:solidFill>
            <a:srgbClr val="3366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128" name="Oval 127"/>
          <p:cNvSpPr/>
          <p:nvPr/>
        </p:nvSpPr>
        <p:spPr>
          <a:xfrm rot="5400000">
            <a:off x="2316328" y="6122437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29" name="Oval 128"/>
          <p:cNvSpPr/>
          <p:nvPr/>
        </p:nvSpPr>
        <p:spPr>
          <a:xfrm rot="5400000">
            <a:off x="1954378" y="5403435"/>
            <a:ext cx="152400" cy="152400"/>
          </a:xfrm>
          <a:prstGeom prst="ellipse">
            <a:avLst/>
          </a:prstGeom>
          <a:solidFill>
            <a:srgbClr val="FF66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130" name="Oval 129"/>
          <p:cNvSpPr/>
          <p:nvPr/>
        </p:nvSpPr>
        <p:spPr>
          <a:xfrm rot="5400000">
            <a:off x="1954378" y="4708966"/>
            <a:ext cx="152400" cy="152400"/>
          </a:xfrm>
          <a:prstGeom prst="ellipse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31" name="Oval 130"/>
          <p:cNvSpPr/>
          <p:nvPr/>
        </p:nvSpPr>
        <p:spPr>
          <a:xfrm rot="5400000">
            <a:off x="1954378" y="5623366"/>
            <a:ext cx="152400" cy="152400"/>
          </a:xfrm>
          <a:prstGeom prst="ellipse">
            <a:avLst/>
          </a:prstGeom>
          <a:solidFill>
            <a:srgbClr val="3366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132" name="Oval 131"/>
          <p:cNvSpPr/>
          <p:nvPr/>
        </p:nvSpPr>
        <p:spPr>
          <a:xfrm rot="5400000">
            <a:off x="1954378" y="6122437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34" name="Oval 133"/>
          <p:cNvSpPr/>
          <p:nvPr/>
        </p:nvSpPr>
        <p:spPr>
          <a:xfrm rot="5400000">
            <a:off x="1573378" y="5403435"/>
            <a:ext cx="152400" cy="152400"/>
          </a:xfrm>
          <a:prstGeom prst="ellipse">
            <a:avLst/>
          </a:prstGeom>
          <a:solidFill>
            <a:srgbClr val="FF66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136" name="Oval 135"/>
          <p:cNvSpPr/>
          <p:nvPr/>
        </p:nvSpPr>
        <p:spPr>
          <a:xfrm rot="5400000">
            <a:off x="1573378" y="4708966"/>
            <a:ext cx="152400" cy="152400"/>
          </a:xfrm>
          <a:prstGeom prst="ellipse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37" name="Oval 136"/>
          <p:cNvSpPr/>
          <p:nvPr/>
        </p:nvSpPr>
        <p:spPr>
          <a:xfrm rot="5400000">
            <a:off x="1573378" y="5623366"/>
            <a:ext cx="152400" cy="152400"/>
          </a:xfrm>
          <a:prstGeom prst="ellipse">
            <a:avLst/>
          </a:prstGeom>
          <a:solidFill>
            <a:srgbClr val="3366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139" name="Oval 138"/>
          <p:cNvSpPr/>
          <p:nvPr/>
        </p:nvSpPr>
        <p:spPr>
          <a:xfrm rot="5400000">
            <a:off x="1573378" y="6122437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40" name="Oval 139"/>
          <p:cNvSpPr/>
          <p:nvPr/>
        </p:nvSpPr>
        <p:spPr>
          <a:xfrm rot="5400000">
            <a:off x="1192378" y="5403435"/>
            <a:ext cx="152400" cy="152400"/>
          </a:xfrm>
          <a:prstGeom prst="ellipse">
            <a:avLst/>
          </a:prstGeom>
          <a:solidFill>
            <a:srgbClr val="FF66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141" name="Oval 140"/>
          <p:cNvSpPr/>
          <p:nvPr/>
        </p:nvSpPr>
        <p:spPr>
          <a:xfrm rot="5400000">
            <a:off x="1192378" y="4708966"/>
            <a:ext cx="152400" cy="152400"/>
          </a:xfrm>
          <a:prstGeom prst="ellipse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42" name="Oval 141"/>
          <p:cNvSpPr/>
          <p:nvPr/>
        </p:nvSpPr>
        <p:spPr>
          <a:xfrm rot="5400000">
            <a:off x="1192378" y="5623366"/>
            <a:ext cx="152400" cy="152400"/>
          </a:xfrm>
          <a:prstGeom prst="ellipse">
            <a:avLst/>
          </a:prstGeom>
          <a:solidFill>
            <a:srgbClr val="3366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143" name="Oval 142"/>
          <p:cNvSpPr/>
          <p:nvPr/>
        </p:nvSpPr>
        <p:spPr>
          <a:xfrm rot="5400000">
            <a:off x="1192378" y="6122437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cxnSp>
        <p:nvCxnSpPr>
          <p:cNvPr id="144" name="Straight Arrow Connector 143"/>
          <p:cNvCxnSpPr/>
          <p:nvPr/>
        </p:nvCxnSpPr>
        <p:spPr>
          <a:xfrm flipV="1">
            <a:off x="1055238" y="4504526"/>
            <a:ext cx="1413490" cy="1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5" name="TextBox 48"/>
          <p:cNvSpPr txBox="1">
            <a:spLocks noChangeArrowheads="1"/>
          </p:cNvSpPr>
          <p:nvPr/>
        </p:nvSpPr>
        <p:spPr bwMode="auto">
          <a:xfrm>
            <a:off x="1652991" y="4025998"/>
            <a:ext cx="24877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 err="1">
                <a:solidFill>
                  <a:schemeClr val="tx2"/>
                </a:solidFill>
              </a:rPr>
              <a:t>j</a:t>
            </a:r>
            <a:endParaRPr lang="en-US" sz="1800" dirty="0">
              <a:solidFill>
                <a:schemeClr val="tx2"/>
              </a:solidFill>
            </a:endParaRPr>
          </a:p>
        </p:txBody>
      </p:sp>
      <p:sp>
        <p:nvSpPr>
          <p:cNvPr id="146" name="Oval 145"/>
          <p:cNvSpPr/>
          <p:nvPr/>
        </p:nvSpPr>
        <p:spPr>
          <a:xfrm rot="5400000">
            <a:off x="2315223" y="5845551"/>
            <a:ext cx="152400" cy="152400"/>
          </a:xfrm>
          <a:prstGeom prst="ellipse">
            <a:avLst/>
          </a:prstGeom>
          <a:solidFill>
            <a:srgbClr val="51FF17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rgbClr val="008000"/>
              </a:solidFill>
            </a:endParaRPr>
          </a:p>
        </p:txBody>
      </p:sp>
      <p:sp>
        <p:nvSpPr>
          <p:cNvPr id="147" name="Oval 146"/>
          <p:cNvSpPr/>
          <p:nvPr/>
        </p:nvSpPr>
        <p:spPr>
          <a:xfrm rot="5400000">
            <a:off x="1953273" y="5845551"/>
            <a:ext cx="152400" cy="152400"/>
          </a:xfrm>
          <a:prstGeom prst="ellipse">
            <a:avLst/>
          </a:prstGeom>
          <a:solidFill>
            <a:srgbClr val="51FF17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rgbClr val="008000"/>
              </a:solidFill>
            </a:endParaRPr>
          </a:p>
        </p:txBody>
      </p:sp>
      <p:sp>
        <p:nvSpPr>
          <p:cNvPr id="148" name="Oval 147"/>
          <p:cNvSpPr/>
          <p:nvPr/>
        </p:nvSpPr>
        <p:spPr>
          <a:xfrm rot="5400000">
            <a:off x="1572273" y="5845551"/>
            <a:ext cx="152400" cy="152400"/>
          </a:xfrm>
          <a:prstGeom prst="ellipse">
            <a:avLst/>
          </a:prstGeom>
          <a:solidFill>
            <a:srgbClr val="51FF17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rgbClr val="008000"/>
              </a:solidFill>
            </a:endParaRPr>
          </a:p>
        </p:txBody>
      </p:sp>
      <p:sp>
        <p:nvSpPr>
          <p:cNvPr id="149" name="Oval 148"/>
          <p:cNvSpPr/>
          <p:nvPr/>
        </p:nvSpPr>
        <p:spPr>
          <a:xfrm rot="5400000">
            <a:off x="1191273" y="5845551"/>
            <a:ext cx="152400" cy="152400"/>
          </a:xfrm>
          <a:prstGeom prst="ellipse">
            <a:avLst/>
          </a:prstGeom>
          <a:solidFill>
            <a:srgbClr val="51FF17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rgbClr val="008000"/>
              </a:solidFill>
            </a:endParaRPr>
          </a:p>
        </p:txBody>
      </p:sp>
      <p:sp>
        <p:nvSpPr>
          <p:cNvPr id="150" name="Oval 149"/>
          <p:cNvSpPr/>
          <p:nvPr/>
        </p:nvSpPr>
        <p:spPr>
          <a:xfrm rot="5400000">
            <a:off x="2315223" y="4938346"/>
            <a:ext cx="152400" cy="152400"/>
          </a:xfrm>
          <a:prstGeom prst="ellipse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151" name="Oval 150"/>
          <p:cNvSpPr/>
          <p:nvPr/>
        </p:nvSpPr>
        <p:spPr>
          <a:xfrm rot="5400000">
            <a:off x="1953273" y="4938346"/>
            <a:ext cx="152400" cy="152400"/>
          </a:xfrm>
          <a:prstGeom prst="ellipse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152" name="Oval 151"/>
          <p:cNvSpPr/>
          <p:nvPr/>
        </p:nvSpPr>
        <p:spPr>
          <a:xfrm rot="5400000">
            <a:off x="1572273" y="4938346"/>
            <a:ext cx="152400" cy="152400"/>
          </a:xfrm>
          <a:prstGeom prst="ellipse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153" name="Oval 152"/>
          <p:cNvSpPr/>
          <p:nvPr/>
        </p:nvSpPr>
        <p:spPr>
          <a:xfrm rot="5400000">
            <a:off x="1191273" y="4938346"/>
            <a:ext cx="152400" cy="152400"/>
          </a:xfrm>
          <a:prstGeom prst="ellipse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154" name="Oval 153"/>
          <p:cNvSpPr/>
          <p:nvPr/>
        </p:nvSpPr>
        <p:spPr>
          <a:xfrm rot="5400000">
            <a:off x="2314118" y="5160531"/>
            <a:ext cx="152400" cy="152400"/>
          </a:xfrm>
          <a:prstGeom prst="ellipse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155" name="Oval 154"/>
          <p:cNvSpPr/>
          <p:nvPr/>
        </p:nvSpPr>
        <p:spPr>
          <a:xfrm rot="5400000">
            <a:off x="1952168" y="5160531"/>
            <a:ext cx="152400" cy="152400"/>
          </a:xfrm>
          <a:prstGeom prst="ellipse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156" name="Oval 155"/>
          <p:cNvSpPr/>
          <p:nvPr/>
        </p:nvSpPr>
        <p:spPr>
          <a:xfrm rot="5400000">
            <a:off x="1571168" y="5160531"/>
            <a:ext cx="152400" cy="152400"/>
          </a:xfrm>
          <a:prstGeom prst="ellipse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157" name="Oval 156"/>
          <p:cNvSpPr/>
          <p:nvPr/>
        </p:nvSpPr>
        <p:spPr>
          <a:xfrm rot="5400000">
            <a:off x="1190168" y="5160531"/>
            <a:ext cx="152400" cy="152400"/>
          </a:xfrm>
          <a:prstGeom prst="ellipse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158" name="TextBox 157"/>
          <p:cNvSpPr txBox="1"/>
          <p:nvPr/>
        </p:nvSpPr>
        <p:spPr>
          <a:xfrm>
            <a:off x="2593092" y="4358143"/>
            <a:ext cx="12737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</a:t>
            </a:r>
            <a:r>
              <a:rPr lang="en-US" dirty="0" smtClean="0"/>
              <a:t>=1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14180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mtClean="0">
                <a:ea typeface="ＭＳ Ｐゴシック" charset="-128"/>
              </a:rPr>
              <a:t>Definition of Dependence</a:t>
            </a:r>
          </a:p>
        </p:txBody>
      </p:sp>
      <p:sp>
        <p:nvSpPr>
          <p:cNvPr id="3481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>
              <a:latin typeface="Times" charset="0"/>
            </a:endParaRPr>
          </a:p>
          <a:p>
            <a:r>
              <a:rPr lang="en-US" dirty="0" smtClean="0">
                <a:latin typeface="Times" charset="0"/>
              </a:rPr>
              <a:t>The notion of </a:t>
            </a:r>
            <a:r>
              <a:rPr lang="en-US" i="1" dirty="0" smtClean="0">
                <a:latin typeface="Times" charset="0"/>
              </a:rPr>
              <a:t>data dependence </a:t>
            </a:r>
            <a:r>
              <a:rPr lang="en-US" dirty="0" smtClean="0">
                <a:latin typeface="Times" charset="0"/>
              </a:rPr>
              <a:t>can be used to determine when a sequential program can be executed in parallel</a:t>
            </a:r>
          </a:p>
          <a:p>
            <a:endParaRPr lang="en-US" dirty="0" smtClean="0">
              <a:latin typeface="Arial"/>
              <a:cs typeface="Arial"/>
            </a:endParaRPr>
          </a:p>
          <a:p>
            <a:r>
              <a:rPr lang="en-US" dirty="0" smtClean="0"/>
              <a:t>A statement S is said to be data dependent on statement T if</a:t>
            </a:r>
          </a:p>
          <a:p>
            <a:endParaRPr lang="en-US" dirty="0" smtClean="0"/>
          </a:p>
          <a:p>
            <a:pPr lvl="1"/>
            <a:r>
              <a:rPr lang="en-US" sz="2000" dirty="0" smtClean="0"/>
              <a:t>T executes before S in the original sequential program</a:t>
            </a:r>
          </a:p>
          <a:p>
            <a:pPr lvl="1"/>
            <a:r>
              <a:rPr lang="en-US" sz="2000" dirty="0" smtClean="0"/>
              <a:t>S and T access the same data item</a:t>
            </a:r>
          </a:p>
          <a:p>
            <a:pPr lvl="1"/>
            <a:r>
              <a:rPr lang="en-US" sz="2000" dirty="0" smtClean="0"/>
              <a:t>At least one of the accesses is a write. </a:t>
            </a:r>
          </a:p>
          <a:p>
            <a:pPr lvl="1"/>
            <a:endParaRPr lang="en-US" sz="2000" dirty="0"/>
          </a:p>
          <a:p>
            <a:pPr marL="0" indent="0">
              <a:buNone/>
            </a:pPr>
            <a:endParaRPr lang="en-US" sz="2000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E96D090-7118-964B-9FA4-DD9AD730B3FD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96930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" charset="0"/>
                <a:ea typeface="ＭＳ Ｐゴシック" charset="0"/>
              </a:rPr>
              <a:t>Example</a:t>
            </a:r>
            <a:r>
              <a:rPr lang="en-US" dirty="0">
                <a:latin typeface="Times" charset="0"/>
                <a:ea typeface="ＭＳ Ｐゴシック" charset="0"/>
              </a:rPr>
              <a:t> </a:t>
            </a:r>
            <a:r>
              <a:rPr lang="en-US" dirty="0" smtClean="0">
                <a:latin typeface="Times" charset="0"/>
                <a:ea typeface="ＭＳ Ｐゴシック" charset="0"/>
              </a:rPr>
              <a:t>3</a:t>
            </a:r>
            <a:endParaRPr lang="en-US" dirty="0">
              <a:latin typeface="Times" charset="0"/>
              <a:ea typeface="ＭＳ Ｐゴシック" charset="0"/>
            </a:endParaRPr>
          </a:p>
        </p:txBody>
      </p:sp>
      <p:sp>
        <p:nvSpPr>
          <p:cNvPr id="24580" name="Content Placeholder 2"/>
          <p:cNvSpPr txBox="1">
            <a:spLocks/>
          </p:cNvSpPr>
          <p:nvPr/>
        </p:nvSpPr>
        <p:spPr bwMode="auto">
          <a:xfrm>
            <a:off x="6455415" y="2195762"/>
            <a:ext cx="2971800" cy="32919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ct val="20000"/>
              </a:spcBef>
              <a:buFont typeface="Arial" charset="0"/>
              <a:buNone/>
            </a:pPr>
            <a:r>
              <a:rPr lang="en-US" sz="1800" dirty="0" smtClean="0">
                <a:solidFill>
                  <a:srgbClr val="FF0000"/>
                </a:solidFill>
                <a:cs typeface="Arial" charset="0"/>
              </a:rPr>
              <a:t>*</a:t>
            </a:r>
            <a:r>
              <a:rPr lang="en-US" sz="1800" dirty="0" err="1" smtClean="0">
                <a:solidFill>
                  <a:srgbClr val="FF0000"/>
                </a:solidFill>
                <a:cs typeface="Arial" charset="0"/>
              </a:rPr>
              <a:t>im</a:t>
            </a:r>
            <a:r>
              <a:rPr lang="en-US" sz="1800" dirty="0" smtClean="0">
                <a:solidFill>
                  <a:srgbClr val="FF0000"/>
                </a:solidFill>
                <a:cs typeface="Arial" charset="0"/>
              </a:rPr>
              <a:t>(0,h) </a:t>
            </a:r>
            <a:r>
              <a:rPr lang="en-US" sz="1800" dirty="0">
                <a:solidFill>
                  <a:srgbClr val="FF0000"/>
                </a:solidFill>
                <a:cs typeface="Arial" charset="0"/>
              </a:rPr>
              <a:t>= </a:t>
            </a:r>
            <a:r>
              <a:rPr lang="en-US" sz="1800" dirty="0" smtClean="0">
                <a:solidFill>
                  <a:srgbClr val="FF0000"/>
                </a:solidFill>
                <a:cs typeface="Arial" charset="0"/>
              </a:rPr>
              <a:t>*</a:t>
            </a:r>
            <a:r>
              <a:rPr lang="en-US" sz="1800" dirty="0" err="1" smtClean="0">
                <a:solidFill>
                  <a:srgbClr val="FF0000"/>
                </a:solidFill>
                <a:cs typeface="Arial" charset="0"/>
              </a:rPr>
              <a:t>im</a:t>
            </a:r>
            <a:r>
              <a:rPr lang="en-US" sz="1800" dirty="0" smtClean="0">
                <a:solidFill>
                  <a:srgbClr val="FF0000"/>
                </a:solidFill>
                <a:cs typeface="Arial" charset="0"/>
              </a:rPr>
              <a:t>(0,h-1);</a:t>
            </a:r>
          </a:p>
          <a:p>
            <a:pPr>
              <a:spcBef>
                <a:spcPct val="20000"/>
              </a:spcBef>
            </a:pPr>
            <a:r>
              <a:rPr lang="en-US" sz="1800" dirty="0">
                <a:solidFill>
                  <a:srgbClr val="FF0000"/>
                </a:solidFill>
                <a:cs typeface="Arial" charset="0"/>
              </a:rPr>
              <a:t>*</a:t>
            </a:r>
            <a:r>
              <a:rPr lang="en-US" sz="1800" dirty="0" err="1">
                <a:solidFill>
                  <a:srgbClr val="FF0000"/>
                </a:solidFill>
                <a:cs typeface="Arial" charset="0"/>
              </a:rPr>
              <a:t>im</a:t>
            </a:r>
            <a:r>
              <a:rPr lang="en-US" sz="1800" dirty="0" smtClean="0">
                <a:solidFill>
                  <a:srgbClr val="FF0000"/>
                </a:solidFill>
                <a:cs typeface="Arial" charset="0"/>
              </a:rPr>
              <a:t>(1,h) </a:t>
            </a:r>
            <a:r>
              <a:rPr lang="en-US" sz="1800" dirty="0">
                <a:solidFill>
                  <a:srgbClr val="FF0000"/>
                </a:solidFill>
                <a:cs typeface="Arial" charset="0"/>
              </a:rPr>
              <a:t>= *</a:t>
            </a:r>
            <a:r>
              <a:rPr lang="en-US" sz="1800" dirty="0" err="1">
                <a:solidFill>
                  <a:srgbClr val="FF0000"/>
                </a:solidFill>
                <a:cs typeface="Arial" charset="0"/>
              </a:rPr>
              <a:t>im</a:t>
            </a:r>
            <a:r>
              <a:rPr lang="en-US" sz="1800" dirty="0" smtClean="0">
                <a:solidFill>
                  <a:srgbClr val="FF0000"/>
                </a:solidFill>
                <a:cs typeface="Arial" charset="0"/>
              </a:rPr>
              <a:t>(1,h-1)</a:t>
            </a:r>
            <a:r>
              <a:rPr lang="en-US" sz="1800" dirty="0">
                <a:solidFill>
                  <a:srgbClr val="FF0000"/>
                </a:solidFill>
                <a:cs typeface="Arial" charset="0"/>
              </a:rPr>
              <a:t>;</a:t>
            </a:r>
          </a:p>
          <a:p>
            <a:pPr>
              <a:spcBef>
                <a:spcPct val="20000"/>
              </a:spcBef>
            </a:pPr>
            <a:r>
              <a:rPr lang="en-US" sz="1800" dirty="0">
                <a:solidFill>
                  <a:srgbClr val="FF0000"/>
                </a:solidFill>
                <a:cs typeface="Arial" charset="0"/>
              </a:rPr>
              <a:t>*</a:t>
            </a:r>
            <a:r>
              <a:rPr lang="en-US" sz="1800" dirty="0" err="1">
                <a:solidFill>
                  <a:srgbClr val="FF0000"/>
                </a:solidFill>
                <a:cs typeface="Arial" charset="0"/>
              </a:rPr>
              <a:t>im</a:t>
            </a:r>
            <a:r>
              <a:rPr lang="en-US" sz="1800" dirty="0" smtClean="0">
                <a:solidFill>
                  <a:srgbClr val="FF0000"/>
                </a:solidFill>
                <a:cs typeface="Arial" charset="0"/>
              </a:rPr>
              <a:t>(2,h) </a:t>
            </a:r>
            <a:r>
              <a:rPr lang="en-US" sz="1800" dirty="0">
                <a:solidFill>
                  <a:srgbClr val="FF0000"/>
                </a:solidFill>
                <a:cs typeface="Arial" charset="0"/>
              </a:rPr>
              <a:t>= *</a:t>
            </a:r>
            <a:r>
              <a:rPr lang="en-US" sz="1800" dirty="0" err="1">
                <a:solidFill>
                  <a:srgbClr val="FF0000"/>
                </a:solidFill>
                <a:cs typeface="Arial" charset="0"/>
              </a:rPr>
              <a:t>im</a:t>
            </a:r>
            <a:r>
              <a:rPr lang="en-US" sz="1800" dirty="0" smtClean="0">
                <a:solidFill>
                  <a:srgbClr val="FF0000"/>
                </a:solidFill>
                <a:cs typeface="Arial" charset="0"/>
              </a:rPr>
              <a:t>(2,h-1)</a:t>
            </a:r>
            <a:r>
              <a:rPr lang="en-US" sz="1800" dirty="0">
                <a:solidFill>
                  <a:srgbClr val="FF0000"/>
                </a:solidFill>
                <a:cs typeface="Arial" charset="0"/>
              </a:rPr>
              <a:t>;</a:t>
            </a:r>
          </a:p>
          <a:p>
            <a:pPr>
              <a:spcBef>
                <a:spcPct val="20000"/>
              </a:spcBef>
            </a:pPr>
            <a:r>
              <a:rPr lang="en-US" sz="1800" dirty="0">
                <a:solidFill>
                  <a:srgbClr val="FF0000"/>
                </a:solidFill>
                <a:cs typeface="Arial" charset="0"/>
              </a:rPr>
              <a:t>*</a:t>
            </a:r>
            <a:r>
              <a:rPr lang="en-US" sz="1800" dirty="0" err="1">
                <a:solidFill>
                  <a:srgbClr val="FF0000"/>
                </a:solidFill>
                <a:cs typeface="Arial" charset="0"/>
              </a:rPr>
              <a:t>im</a:t>
            </a:r>
            <a:r>
              <a:rPr lang="en-US" sz="1800" dirty="0" smtClean="0">
                <a:solidFill>
                  <a:srgbClr val="FF0000"/>
                </a:solidFill>
                <a:cs typeface="Arial" charset="0"/>
              </a:rPr>
              <a:t>(3,h) </a:t>
            </a:r>
            <a:r>
              <a:rPr lang="en-US" sz="1800" dirty="0">
                <a:solidFill>
                  <a:srgbClr val="FF0000"/>
                </a:solidFill>
                <a:cs typeface="Arial" charset="0"/>
              </a:rPr>
              <a:t>= *</a:t>
            </a:r>
            <a:r>
              <a:rPr lang="en-US" sz="1800" dirty="0" err="1">
                <a:solidFill>
                  <a:srgbClr val="FF0000"/>
                </a:solidFill>
                <a:cs typeface="Arial" charset="0"/>
              </a:rPr>
              <a:t>im</a:t>
            </a:r>
            <a:r>
              <a:rPr lang="en-US" sz="1800" dirty="0" smtClean="0">
                <a:solidFill>
                  <a:srgbClr val="FF0000"/>
                </a:solidFill>
                <a:cs typeface="Arial" charset="0"/>
              </a:rPr>
              <a:t>(3,h-1)</a:t>
            </a:r>
            <a:r>
              <a:rPr lang="en-US" sz="1800" dirty="0">
                <a:solidFill>
                  <a:srgbClr val="FF0000"/>
                </a:solidFill>
                <a:cs typeface="Arial" charset="0"/>
              </a:rPr>
              <a:t>;</a:t>
            </a:r>
          </a:p>
          <a:p>
            <a:pPr>
              <a:spcBef>
                <a:spcPct val="20000"/>
              </a:spcBef>
              <a:buFont typeface="Arial" charset="0"/>
              <a:buNone/>
            </a:pPr>
            <a:endParaRPr lang="en-US" sz="1800" dirty="0">
              <a:solidFill>
                <a:srgbClr val="FF0000"/>
              </a:solidFill>
              <a:cs typeface="Arial" charset="0"/>
            </a:endParaRPr>
          </a:p>
          <a:p>
            <a:pPr>
              <a:spcBef>
                <a:spcPct val="20000"/>
              </a:spcBef>
              <a:buFont typeface="Arial" charset="0"/>
              <a:buNone/>
            </a:pPr>
            <a:r>
              <a:rPr lang="en-US" sz="1800" dirty="0" smtClean="0">
                <a:solidFill>
                  <a:srgbClr val="FF0000"/>
                </a:solidFill>
                <a:cs typeface="Arial" charset="0"/>
              </a:rPr>
              <a:t>*</a:t>
            </a:r>
            <a:r>
              <a:rPr lang="en-US" sz="1800" dirty="0" err="1" smtClean="0">
                <a:solidFill>
                  <a:srgbClr val="FF0000"/>
                </a:solidFill>
                <a:cs typeface="Arial" charset="0"/>
              </a:rPr>
              <a:t>im</a:t>
            </a:r>
            <a:r>
              <a:rPr lang="en-US" sz="1800" dirty="0" smtClean="0">
                <a:solidFill>
                  <a:srgbClr val="FF0000"/>
                </a:solidFill>
                <a:cs typeface="Arial" charset="0"/>
              </a:rPr>
              <a:t>(0,h-1) </a:t>
            </a:r>
            <a:r>
              <a:rPr lang="en-US" sz="1800" dirty="0">
                <a:solidFill>
                  <a:srgbClr val="FF0000"/>
                </a:solidFill>
                <a:cs typeface="Arial" charset="0"/>
              </a:rPr>
              <a:t>= *</a:t>
            </a:r>
            <a:r>
              <a:rPr lang="en-US" sz="1800" dirty="0" err="1">
                <a:solidFill>
                  <a:srgbClr val="FF0000"/>
                </a:solidFill>
                <a:cs typeface="Arial" charset="0"/>
              </a:rPr>
              <a:t>im</a:t>
            </a:r>
            <a:r>
              <a:rPr lang="en-US" sz="1800" dirty="0" smtClean="0">
                <a:solidFill>
                  <a:srgbClr val="FF0000"/>
                </a:solidFill>
                <a:cs typeface="Arial" charset="0"/>
              </a:rPr>
              <a:t>(0,h-2)</a:t>
            </a:r>
            <a:r>
              <a:rPr lang="en-US" sz="1800" dirty="0">
                <a:solidFill>
                  <a:srgbClr val="FF0000"/>
                </a:solidFill>
                <a:cs typeface="Arial" charset="0"/>
              </a:rPr>
              <a:t>;</a:t>
            </a:r>
          </a:p>
          <a:p>
            <a:pPr>
              <a:spcBef>
                <a:spcPct val="20000"/>
              </a:spcBef>
            </a:pPr>
            <a:r>
              <a:rPr lang="en-US" sz="1800" dirty="0">
                <a:solidFill>
                  <a:srgbClr val="FF0000"/>
                </a:solidFill>
                <a:cs typeface="Arial" charset="0"/>
              </a:rPr>
              <a:t>*</a:t>
            </a:r>
            <a:r>
              <a:rPr lang="en-US" sz="1800" dirty="0" err="1">
                <a:solidFill>
                  <a:srgbClr val="FF0000"/>
                </a:solidFill>
                <a:cs typeface="Arial" charset="0"/>
              </a:rPr>
              <a:t>im</a:t>
            </a:r>
            <a:r>
              <a:rPr lang="en-US" sz="1800" dirty="0" smtClean="0">
                <a:solidFill>
                  <a:srgbClr val="FF0000"/>
                </a:solidFill>
                <a:cs typeface="Arial" charset="0"/>
              </a:rPr>
              <a:t>(</a:t>
            </a:r>
            <a:r>
              <a:rPr lang="en-US" sz="1800" dirty="0">
                <a:solidFill>
                  <a:srgbClr val="FF0000"/>
                </a:solidFill>
                <a:cs typeface="Arial" charset="0"/>
              </a:rPr>
              <a:t>1</a:t>
            </a:r>
            <a:r>
              <a:rPr lang="en-US" sz="1800" dirty="0" smtClean="0">
                <a:solidFill>
                  <a:srgbClr val="FF0000"/>
                </a:solidFill>
                <a:cs typeface="Arial" charset="0"/>
              </a:rPr>
              <a:t>,h-1) </a:t>
            </a:r>
            <a:r>
              <a:rPr lang="en-US" sz="1800" dirty="0">
                <a:solidFill>
                  <a:srgbClr val="FF0000"/>
                </a:solidFill>
                <a:cs typeface="Arial" charset="0"/>
              </a:rPr>
              <a:t>= *</a:t>
            </a:r>
            <a:r>
              <a:rPr lang="en-US" sz="1800" dirty="0" err="1">
                <a:solidFill>
                  <a:srgbClr val="FF0000"/>
                </a:solidFill>
                <a:cs typeface="Arial" charset="0"/>
              </a:rPr>
              <a:t>im</a:t>
            </a:r>
            <a:r>
              <a:rPr lang="en-US" sz="1800" dirty="0" smtClean="0">
                <a:solidFill>
                  <a:srgbClr val="FF0000"/>
                </a:solidFill>
                <a:cs typeface="Arial" charset="0"/>
              </a:rPr>
              <a:t>(</a:t>
            </a:r>
            <a:r>
              <a:rPr lang="en-US" sz="1800" dirty="0">
                <a:solidFill>
                  <a:srgbClr val="FF0000"/>
                </a:solidFill>
                <a:cs typeface="Arial" charset="0"/>
              </a:rPr>
              <a:t>1</a:t>
            </a:r>
            <a:r>
              <a:rPr lang="en-US" sz="1800" dirty="0" smtClean="0">
                <a:solidFill>
                  <a:srgbClr val="FF0000"/>
                </a:solidFill>
                <a:cs typeface="Arial" charset="0"/>
              </a:rPr>
              <a:t>,h-2)</a:t>
            </a:r>
            <a:r>
              <a:rPr lang="en-US" sz="1800" dirty="0">
                <a:solidFill>
                  <a:srgbClr val="FF0000"/>
                </a:solidFill>
                <a:cs typeface="Arial" charset="0"/>
              </a:rPr>
              <a:t>;</a:t>
            </a:r>
          </a:p>
          <a:p>
            <a:pPr>
              <a:spcBef>
                <a:spcPct val="20000"/>
              </a:spcBef>
            </a:pPr>
            <a:r>
              <a:rPr lang="en-US" sz="1800" dirty="0">
                <a:solidFill>
                  <a:srgbClr val="FF0000"/>
                </a:solidFill>
                <a:cs typeface="Arial" charset="0"/>
              </a:rPr>
              <a:t>*</a:t>
            </a:r>
            <a:r>
              <a:rPr lang="en-US" sz="1800" dirty="0" err="1">
                <a:solidFill>
                  <a:srgbClr val="FF0000"/>
                </a:solidFill>
                <a:cs typeface="Arial" charset="0"/>
              </a:rPr>
              <a:t>im</a:t>
            </a:r>
            <a:r>
              <a:rPr lang="en-US" sz="1800" dirty="0" smtClean="0">
                <a:solidFill>
                  <a:srgbClr val="FF0000"/>
                </a:solidFill>
                <a:cs typeface="Arial" charset="0"/>
              </a:rPr>
              <a:t>(</a:t>
            </a:r>
            <a:r>
              <a:rPr lang="en-US" sz="1800" dirty="0">
                <a:solidFill>
                  <a:srgbClr val="FF0000"/>
                </a:solidFill>
                <a:cs typeface="Arial" charset="0"/>
              </a:rPr>
              <a:t>2</a:t>
            </a:r>
            <a:r>
              <a:rPr lang="en-US" sz="1800" dirty="0" smtClean="0">
                <a:solidFill>
                  <a:srgbClr val="FF0000"/>
                </a:solidFill>
                <a:cs typeface="Arial" charset="0"/>
              </a:rPr>
              <a:t>,h-1) </a:t>
            </a:r>
            <a:r>
              <a:rPr lang="en-US" sz="1800" dirty="0">
                <a:solidFill>
                  <a:srgbClr val="FF0000"/>
                </a:solidFill>
                <a:cs typeface="Arial" charset="0"/>
              </a:rPr>
              <a:t>= *</a:t>
            </a:r>
            <a:r>
              <a:rPr lang="en-US" sz="1800" dirty="0" err="1">
                <a:solidFill>
                  <a:srgbClr val="FF0000"/>
                </a:solidFill>
                <a:cs typeface="Arial" charset="0"/>
              </a:rPr>
              <a:t>im</a:t>
            </a:r>
            <a:r>
              <a:rPr lang="en-US" sz="1800" dirty="0" smtClean="0">
                <a:solidFill>
                  <a:srgbClr val="FF0000"/>
                </a:solidFill>
                <a:cs typeface="Arial" charset="0"/>
              </a:rPr>
              <a:t>(</a:t>
            </a:r>
            <a:r>
              <a:rPr lang="en-US" sz="1800" dirty="0">
                <a:solidFill>
                  <a:srgbClr val="FF0000"/>
                </a:solidFill>
                <a:cs typeface="Arial" charset="0"/>
              </a:rPr>
              <a:t>2</a:t>
            </a:r>
            <a:r>
              <a:rPr lang="en-US" sz="1800" dirty="0" smtClean="0">
                <a:solidFill>
                  <a:srgbClr val="FF0000"/>
                </a:solidFill>
                <a:cs typeface="Arial" charset="0"/>
              </a:rPr>
              <a:t>,h-2)</a:t>
            </a:r>
            <a:r>
              <a:rPr lang="en-US" sz="1800" dirty="0">
                <a:solidFill>
                  <a:srgbClr val="FF0000"/>
                </a:solidFill>
                <a:cs typeface="Arial" charset="0"/>
              </a:rPr>
              <a:t>;</a:t>
            </a:r>
          </a:p>
          <a:p>
            <a:pPr>
              <a:spcBef>
                <a:spcPct val="20000"/>
              </a:spcBef>
            </a:pPr>
            <a:r>
              <a:rPr lang="en-US" sz="1800" dirty="0">
                <a:solidFill>
                  <a:srgbClr val="FF0000"/>
                </a:solidFill>
                <a:cs typeface="Arial" charset="0"/>
              </a:rPr>
              <a:t>*</a:t>
            </a:r>
            <a:r>
              <a:rPr lang="en-US" sz="1800" dirty="0" err="1">
                <a:solidFill>
                  <a:srgbClr val="FF0000"/>
                </a:solidFill>
                <a:cs typeface="Arial" charset="0"/>
              </a:rPr>
              <a:t>im</a:t>
            </a:r>
            <a:r>
              <a:rPr lang="en-US" sz="1800" dirty="0" smtClean="0">
                <a:solidFill>
                  <a:srgbClr val="FF0000"/>
                </a:solidFill>
                <a:cs typeface="Arial" charset="0"/>
              </a:rPr>
              <a:t>(</a:t>
            </a:r>
            <a:r>
              <a:rPr lang="en-US" sz="1800" dirty="0">
                <a:solidFill>
                  <a:srgbClr val="FF0000"/>
                </a:solidFill>
                <a:cs typeface="Arial" charset="0"/>
              </a:rPr>
              <a:t>3</a:t>
            </a:r>
            <a:r>
              <a:rPr lang="en-US" sz="1800" dirty="0" smtClean="0">
                <a:solidFill>
                  <a:srgbClr val="FF0000"/>
                </a:solidFill>
                <a:cs typeface="Arial" charset="0"/>
              </a:rPr>
              <a:t>,h-1) </a:t>
            </a:r>
            <a:r>
              <a:rPr lang="en-US" sz="1800" dirty="0">
                <a:solidFill>
                  <a:srgbClr val="FF0000"/>
                </a:solidFill>
                <a:cs typeface="Arial" charset="0"/>
              </a:rPr>
              <a:t>= *</a:t>
            </a:r>
            <a:r>
              <a:rPr lang="en-US" sz="1800" dirty="0" err="1">
                <a:solidFill>
                  <a:srgbClr val="FF0000"/>
                </a:solidFill>
                <a:cs typeface="Arial" charset="0"/>
              </a:rPr>
              <a:t>im</a:t>
            </a:r>
            <a:r>
              <a:rPr lang="en-US" sz="1800" dirty="0" smtClean="0">
                <a:solidFill>
                  <a:srgbClr val="FF0000"/>
                </a:solidFill>
                <a:cs typeface="Arial" charset="0"/>
              </a:rPr>
              <a:t>(</a:t>
            </a:r>
            <a:r>
              <a:rPr lang="en-US" sz="1800" dirty="0">
                <a:solidFill>
                  <a:srgbClr val="FF0000"/>
                </a:solidFill>
                <a:cs typeface="Arial" charset="0"/>
              </a:rPr>
              <a:t>3</a:t>
            </a:r>
            <a:r>
              <a:rPr lang="en-US" sz="1800" dirty="0" smtClean="0">
                <a:solidFill>
                  <a:srgbClr val="FF0000"/>
                </a:solidFill>
                <a:cs typeface="Arial" charset="0"/>
              </a:rPr>
              <a:t>,h-2)</a:t>
            </a:r>
            <a:r>
              <a:rPr lang="en-US" sz="1800" dirty="0">
                <a:solidFill>
                  <a:srgbClr val="FF0000"/>
                </a:solidFill>
                <a:cs typeface="Arial" charset="0"/>
              </a:rPr>
              <a:t>;</a:t>
            </a:r>
          </a:p>
          <a:p>
            <a:pPr>
              <a:spcBef>
                <a:spcPct val="20000"/>
              </a:spcBef>
              <a:buFont typeface="Arial" charset="0"/>
              <a:buNone/>
            </a:pPr>
            <a:endParaRPr lang="en-US" sz="1800" dirty="0" smtClean="0">
              <a:solidFill>
                <a:srgbClr val="FF0000"/>
              </a:solidFill>
              <a:cs typeface="Arial" charset="0"/>
            </a:endParaRPr>
          </a:p>
        </p:txBody>
      </p:sp>
      <p:sp>
        <p:nvSpPr>
          <p:cNvPr id="24581" name="TextBox 2"/>
          <p:cNvSpPr txBox="1">
            <a:spLocks noChangeArrowheads="1"/>
          </p:cNvSpPr>
          <p:nvPr/>
        </p:nvSpPr>
        <p:spPr bwMode="auto">
          <a:xfrm>
            <a:off x="4720515" y="2736994"/>
            <a:ext cx="101250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 smtClean="0">
                <a:solidFill>
                  <a:schemeClr val="tx2"/>
                </a:solidFill>
              </a:rPr>
              <a:t>j=height</a:t>
            </a:r>
            <a:endParaRPr lang="en-US" sz="1800" dirty="0">
              <a:solidFill>
                <a:schemeClr val="tx2"/>
              </a:solidFill>
            </a:endParaRPr>
          </a:p>
        </p:txBody>
      </p:sp>
      <p:sp>
        <p:nvSpPr>
          <p:cNvPr id="24582" name="TextBox 7"/>
          <p:cNvSpPr txBox="1">
            <a:spLocks noChangeArrowheads="1"/>
          </p:cNvSpPr>
          <p:nvPr/>
        </p:nvSpPr>
        <p:spPr bwMode="auto">
          <a:xfrm>
            <a:off x="5902882" y="2200935"/>
            <a:ext cx="62739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 err="1">
                <a:solidFill>
                  <a:schemeClr val="tx2"/>
                </a:solidFill>
              </a:rPr>
              <a:t>i</a:t>
            </a:r>
            <a:r>
              <a:rPr lang="en-US" sz="1800" dirty="0" smtClean="0">
                <a:solidFill>
                  <a:schemeClr val="tx2"/>
                </a:solidFill>
              </a:rPr>
              <a:t> </a:t>
            </a:r>
            <a:r>
              <a:rPr lang="en-US" sz="1800" dirty="0">
                <a:solidFill>
                  <a:schemeClr val="tx2"/>
                </a:solidFill>
              </a:rPr>
              <a:t>= 0</a:t>
            </a:r>
          </a:p>
        </p:txBody>
      </p:sp>
      <p:sp>
        <p:nvSpPr>
          <p:cNvPr id="24584" name="TextBox 9"/>
          <p:cNvSpPr txBox="1">
            <a:spLocks noChangeArrowheads="1"/>
          </p:cNvSpPr>
          <p:nvPr/>
        </p:nvSpPr>
        <p:spPr bwMode="auto">
          <a:xfrm>
            <a:off x="5902882" y="2551773"/>
            <a:ext cx="62739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>
                <a:solidFill>
                  <a:schemeClr val="tx2"/>
                </a:solidFill>
              </a:rPr>
              <a:t>i</a:t>
            </a:r>
            <a:r>
              <a:rPr lang="en-US" sz="1800" dirty="0" smtClean="0">
                <a:solidFill>
                  <a:schemeClr val="tx2"/>
                </a:solidFill>
              </a:rPr>
              <a:t> </a:t>
            </a:r>
            <a:r>
              <a:rPr lang="en-US" sz="1800" dirty="0">
                <a:solidFill>
                  <a:schemeClr val="tx2"/>
                </a:solidFill>
              </a:rPr>
              <a:t>= 1</a:t>
            </a:r>
          </a:p>
        </p:txBody>
      </p:sp>
      <p:sp>
        <p:nvSpPr>
          <p:cNvPr id="24585" name="TextBox 10"/>
          <p:cNvSpPr txBox="1">
            <a:spLocks noChangeArrowheads="1"/>
          </p:cNvSpPr>
          <p:nvPr/>
        </p:nvSpPr>
        <p:spPr bwMode="auto">
          <a:xfrm>
            <a:off x="5902882" y="2880385"/>
            <a:ext cx="62739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 err="1">
                <a:solidFill>
                  <a:schemeClr val="tx2"/>
                </a:solidFill>
              </a:rPr>
              <a:t>i</a:t>
            </a:r>
            <a:r>
              <a:rPr lang="en-US" sz="1800" dirty="0" smtClean="0">
                <a:solidFill>
                  <a:schemeClr val="tx2"/>
                </a:solidFill>
              </a:rPr>
              <a:t> </a:t>
            </a:r>
            <a:r>
              <a:rPr lang="en-US" sz="1800" dirty="0">
                <a:solidFill>
                  <a:schemeClr val="tx2"/>
                </a:solidFill>
              </a:rPr>
              <a:t>= 2</a:t>
            </a:r>
          </a:p>
        </p:txBody>
      </p:sp>
      <p:sp>
        <p:nvSpPr>
          <p:cNvPr id="24586" name="TextBox 11"/>
          <p:cNvSpPr txBox="1">
            <a:spLocks noChangeArrowheads="1"/>
          </p:cNvSpPr>
          <p:nvPr/>
        </p:nvSpPr>
        <p:spPr bwMode="auto">
          <a:xfrm>
            <a:off x="5902882" y="3202648"/>
            <a:ext cx="62739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 err="1">
                <a:solidFill>
                  <a:schemeClr val="tx2"/>
                </a:solidFill>
              </a:rPr>
              <a:t>i</a:t>
            </a:r>
            <a:r>
              <a:rPr lang="en-US" sz="1800" dirty="0" smtClean="0">
                <a:solidFill>
                  <a:schemeClr val="tx2"/>
                </a:solidFill>
              </a:rPr>
              <a:t> </a:t>
            </a:r>
            <a:r>
              <a:rPr lang="en-US" sz="1800" dirty="0">
                <a:solidFill>
                  <a:schemeClr val="tx2"/>
                </a:solidFill>
              </a:rPr>
              <a:t>= 3</a:t>
            </a:r>
          </a:p>
        </p:txBody>
      </p:sp>
      <p:sp>
        <p:nvSpPr>
          <p:cNvPr id="17" name="Left Brace 16"/>
          <p:cNvSpPr/>
          <p:nvPr/>
        </p:nvSpPr>
        <p:spPr>
          <a:xfrm>
            <a:off x="5733019" y="2353335"/>
            <a:ext cx="228600" cy="1143000"/>
          </a:xfrm>
          <a:prstGeom prst="leftBrace">
            <a:avLst/>
          </a:prstGeom>
          <a:ln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chemeClr val="tx2"/>
              </a:solidFill>
            </a:endParaRPr>
          </a:p>
        </p:txBody>
      </p:sp>
      <p:sp>
        <p:nvSpPr>
          <p:cNvPr id="93" name="TextBox 2"/>
          <p:cNvSpPr txBox="1">
            <a:spLocks noChangeArrowheads="1"/>
          </p:cNvSpPr>
          <p:nvPr/>
        </p:nvSpPr>
        <p:spPr bwMode="auto">
          <a:xfrm>
            <a:off x="4387002" y="4368836"/>
            <a:ext cx="134601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 smtClean="0">
                <a:solidFill>
                  <a:schemeClr val="tx2"/>
                </a:solidFill>
              </a:rPr>
              <a:t>j = height-1</a:t>
            </a:r>
            <a:endParaRPr lang="en-US" sz="1800" dirty="0">
              <a:solidFill>
                <a:schemeClr val="tx2"/>
              </a:solidFill>
            </a:endParaRPr>
          </a:p>
        </p:txBody>
      </p:sp>
      <p:sp>
        <p:nvSpPr>
          <p:cNvPr id="94" name="TextBox 7"/>
          <p:cNvSpPr txBox="1">
            <a:spLocks noChangeArrowheads="1"/>
          </p:cNvSpPr>
          <p:nvPr/>
        </p:nvSpPr>
        <p:spPr bwMode="auto">
          <a:xfrm>
            <a:off x="5887822" y="3832777"/>
            <a:ext cx="62739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 err="1">
                <a:solidFill>
                  <a:schemeClr val="tx2"/>
                </a:solidFill>
              </a:rPr>
              <a:t>i</a:t>
            </a:r>
            <a:r>
              <a:rPr lang="en-US" sz="1800" dirty="0" smtClean="0">
                <a:solidFill>
                  <a:schemeClr val="tx2"/>
                </a:solidFill>
              </a:rPr>
              <a:t> </a:t>
            </a:r>
            <a:r>
              <a:rPr lang="en-US" sz="1800" dirty="0">
                <a:solidFill>
                  <a:schemeClr val="tx2"/>
                </a:solidFill>
              </a:rPr>
              <a:t>= 0</a:t>
            </a:r>
          </a:p>
        </p:txBody>
      </p:sp>
      <p:sp>
        <p:nvSpPr>
          <p:cNvPr id="95" name="TextBox 9"/>
          <p:cNvSpPr txBox="1">
            <a:spLocks noChangeArrowheads="1"/>
          </p:cNvSpPr>
          <p:nvPr/>
        </p:nvSpPr>
        <p:spPr bwMode="auto">
          <a:xfrm>
            <a:off x="5887822" y="4183615"/>
            <a:ext cx="62739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>
                <a:solidFill>
                  <a:schemeClr val="tx2"/>
                </a:solidFill>
              </a:rPr>
              <a:t>i</a:t>
            </a:r>
            <a:r>
              <a:rPr lang="en-US" sz="1800" dirty="0" smtClean="0">
                <a:solidFill>
                  <a:schemeClr val="tx2"/>
                </a:solidFill>
              </a:rPr>
              <a:t> </a:t>
            </a:r>
            <a:r>
              <a:rPr lang="en-US" sz="1800" dirty="0">
                <a:solidFill>
                  <a:schemeClr val="tx2"/>
                </a:solidFill>
              </a:rPr>
              <a:t>= 1</a:t>
            </a:r>
          </a:p>
        </p:txBody>
      </p:sp>
      <p:sp>
        <p:nvSpPr>
          <p:cNvPr id="96" name="TextBox 10"/>
          <p:cNvSpPr txBox="1">
            <a:spLocks noChangeArrowheads="1"/>
          </p:cNvSpPr>
          <p:nvPr/>
        </p:nvSpPr>
        <p:spPr bwMode="auto">
          <a:xfrm>
            <a:off x="5887822" y="4512227"/>
            <a:ext cx="62739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 err="1">
                <a:solidFill>
                  <a:schemeClr val="tx2"/>
                </a:solidFill>
              </a:rPr>
              <a:t>i</a:t>
            </a:r>
            <a:r>
              <a:rPr lang="en-US" sz="1800" dirty="0" smtClean="0">
                <a:solidFill>
                  <a:schemeClr val="tx2"/>
                </a:solidFill>
              </a:rPr>
              <a:t> </a:t>
            </a:r>
            <a:r>
              <a:rPr lang="en-US" sz="1800" dirty="0">
                <a:solidFill>
                  <a:schemeClr val="tx2"/>
                </a:solidFill>
              </a:rPr>
              <a:t>= 2</a:t>
            </a:r>
          </a:p>
        </p:txBody>
      </p:sp>
      <p:sp>
        <p:nvSpPr>
          <p:cNvPr id="97" name="TextBox 11"/>
          <p:cNvSpPr txBox="1">
            <a:spLocks noChangeArrowheads="1"/>
          </p:cNvSpPr>
          <p:nvPr/>
        </p:nvSpPr>
        <p:spPr bwMode="auto">
          <a:xfrm>
            <a:off x="5887822" y="4834490"/>
            <a:ext cx="62739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 err="1">
                <a:solidFill>
                  <a:schemeClr val="tx2"/>
                </a:solidFill>
              </a:rPr>
              <a:t>i</a:t>
            </a:r>
            <a:r>
              <a:rPr lang="en-US" sz="1800" dirty="0" smtClean="0">
                <a:solidFill>
                  <a:schemeClr val="tx2"/>
                </a:solidFill>
              </a:rPr>
              <a:t> </a:t>
            </a:r>
            <a:r>
              <a:rPr lang="en-US" sz="1800" dirty="0">
                <a:solidFill>
                  <a:schemeClr val="tx2"/>
                </a:solidFill>
              </a:rPr>
              <a:t>= 3</a:t>
            </a:r>
          </a:p>
        </p:txBody>
      </p:sp>
      <p:sp>
        <p:nvSpPr>
          <p:cNvPr id="98" name="Left Brace 97"/>
          <p:cNvSpPr/>
          <p:nvPr/>
        </p:nvSpPr>
        <p:spPr>
          <a:xfrm>
            <a:off x="5717959" y="3985177"/>
            <a:ext cx="228600" cy="1143000"/>
          </a:xfrm>
          <a:prstGeom prst="leftBrace">
            <a:avLst/>
          </a:prstGeom>
          <a:ln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chemeClr val="tx2"/>
              </a:solidFill>
            </a:endParaRPr>
          </a:p>
        </p:txBody>
      </p:sp>
      <p:sp>
        <p:nvSpPr>
          <p:cNvPr id="23" name="Content Placeholder 2"/>
          <p:cNvSpPr txBox="1">
            <a:spLocks/>
          </p:cNvSpPr>
          <p:nvPr/>
        </p:nvSpPr>
        <p:spPr bwMode="auto">
          <a:xfrm>
            <a:off x="602710" y="1430868"/>
            <a:ext cx="4596152" cy="289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20000"/>
              </a:spcBef>
              <a:buFont typeface="Arial" charset="0"/>
              <a:buNone/>
            </a:pPr>
            <a:endParaRPr lang="en-US" dirty="0" smtClean="0">
              <a:latin typeface="+mn-lt"/>
              <a:ea typeface="+mn-ea"/>
              <a:cs typeface="+mn-cs"/>
            </a:endParaRPr>
          </a:p>
          <a:p>
            <a:pPr eaLnBrk="1" hangingPunct="1">
              <a:spcBef>
                <a:spcPct val="20000"/>
              </a:spcBef>
              <a:buFont typeface="Arial" charset="0"/>
              <a:buNone/>
            </a:pPr>
            <a:endParaRPr lang="en-US" dirty="0">
              <a:latin typeface="+mn-lt"/>
              <a:ea typeface="+mn-ea"/>
              <a:cs typeface="+mn-cs"/>
            </a:endParaRPr>
          </a:p>
          <a:p>
            <a:pPr eaLnBrk="1" hangingPunct="1">
              <a:spcBef>
                <a:spcPct val="20000"/>
              </a:spcBef>
              <a:buFont typeface="Arial" charset="0"/>
              <a:buNone/>
            </a:pPr>
            <a:r>
              <a:rPr lang="en-US" dirty="0">
                <a:latin typeface="+mn-lt"/>
                <a:ea typeface="+mn-ea"/>
                <a:cs typeface="+mn-cs"/>
              </a:rPr>
              <a:t>for (</a:t>
            </a:r>
            <a:r>
              <a:rPr lang="en-US" dirty="0" err="1">
                <a:latin typeface="+mn-lt"/>
                <a:ea typeface="+mn-ea"/>
                <a:cs typeface="+mn-cs"/>
              </a:rPr>
              <a:t>int</a:t>
            </a:r>
            <a:r>
              <a:rPr lang="en-US" dirty="0">
                <a:latin typeface="+mn-lt"/>
                <a:ea typeface="+mn-ea"/>
                <a:cs typeface="+mn-cs"/>
              </a:rPr>
              <a:t> j</a:t>
            </a:r>
            <a:r>
              <a:rPr lang="en-US" dirty="0" smtClean="0">
                <a:latin typeface="+mn-lt"/>
                <a:ea typeface="+mn-ea"/>
                <a:cs typeface="+mn-cs"/>
              </a:rPr>
              <a:t> </a:t>
            </a:r>
            <a:r>
              <a:rPr lang="en-US" dirty="0">
                <a:latin typeface="+mn-lt"/>
                <a:ea typeface="+mn-ea"/>
                <a:cs typeface="+mn-cs"/>
              </a:rPr>
              <a:t>= </a:t>
            </a:r>
            <a:r>
              <a:rPr lang="en-US" dirty="0" smtClean="0">
                <a:latin typeface="+mn-lt"/>
                <a:ea typeface="+mn-ea"/>
                <a:cs typeface="+mn-cs"/>
              </a:rPr>
              <a:t>height; </a:t>
            </a:r>
            <a:r>
              <a:rPr lang="en-US" dirty="0">
                <a:latin typeface="+mn-lt"/>
                <a:ea typeface="+mn-ea"/>
                <a:cs typeface="+mn-cs"/>
              </a:rPr>
              <a:t>j</a:t>
            </a:r>
            <a:r>
              <a:rPr lang="en-US" dirty="0" smtClean="0">
                <a:latin typeface="+mn-lt"/>
                <a:ea typeface="+mn-ea"/>
                <a:cs typeface="+mn-cs"/>
              </a:rPr>
              <a:t> </a:t>
            </a:r>
            <a:r>
              <a:rPr lang="en-US" dirty="0">
                <a:latin typeface="+mn-lt"/>
                <a:ea typeface="+mn-ea"/>
                <a:cs typeface="+mn-cs"/>
              </a:rPr>
              <a:t>&gt; 0; j</a:t>
            </a:r>
            <a:r>
              <a:rPr lang="en-US" dirty="0" smtClean="0">
                <a:latin typeface="+mn-lt"/>
                <a:ea typeface="+mn-ea"/>
                <a:cs typeface="+mn-cs"/>
              </a:rPr>
              <a:t>-</a:t>
            </a:r>
            <a:r>
              <a:rPr lang="en-US" dirty="0">
                <a:latin typeface="+mn-lt"/>
                <a:ea typeface="+mn-ea"/>
                <a:cs typeface="+mn-cs"/>
              </a:rPr>
              <a:t>-)</a:t>
            </a:r>
          </a:p>
          <a:p>
            <a:pPr eaLnBrk="1" hangingPunct="1">
              <a:spcBef>
                <a:spcPct val="20000"/>
              </a:spcBef>
              <a:buFont typeface="Arial" charset="0"/>
              <a:buNone/>
            </a:pPr>
            <a:r>
              <a:rPr lang="en-US" dirty="0">
                <a:latin typeface="+mn-lt"/>
                <a:ea typeface="+mn-ea"/>
                <a:cs typeface="+mn-cs"/>
              </a:rPr>
              <a:t>  for (</a:t>
            </a:r>
            <a:r>
              <a:rPr lang="en-US" dirty="0" err="1">
                <a:latin typeface="+mn-lt"/>
                <a:ea typeface="+mn-ea"/>
                <a:cs typeface="+mn-cs"/>
              </a:rPr>
              <a:t>int</a:t>
            </a:r>
            <a:r>
              <a:rPr lang="en-US" dirty="0">
                <a:latin typeface="+mn-lt"/>
                <a:ea typeface="+mn-ea"/>
                <a:cs typeface="+mn-cs"/>
              </a:rPr>
              <a:t> </a:t>
            </a:r>
            <a:r>
              <a:rPr lang="en-US" dirty="0" err="1" smtClean="0">
                <a:latin typeface="+mn-lt"/>
                <a:ea typeface="+mn-ea"/>
                <a:cs typeface="+mn-cs"/>
              </a:rPr>
              <a:t>i</a:t>
            </a:r>
            <a:r>
              <a:rPr lang="en-US" dirty="0" smtClean="0">
                <a:latin typeface="+mn-lt"/>
                <a:ea typeface="+mn-ea"/>
                <a:cs typeface="+mn-cs"/>
              </a:rPr>
              <a:t> </a:t>
            </a:r>
            <a:r>
              <a:rPr lang="en-US" dirty="0">
                <a:latin typeface="+mn-lt"/>
                <a:ea typeface="+mn-ea"/>
                <a:cs typeface="+mn-cs"/>
              </a:rPr>
              <a:t>= 0</a:t>
            </a:r>
            <a:r>
              <a:rPr lang="en-US" dirty="0" smtClean="0">
                <a:latin typeface="+mn-lt"/>
                <a:ea typeface="+mn-ea"/>
                <a:cs typeface="+mn-cs"/>
              </a:rPr>
              <a:t>; </a:t>
            </a:r>
            <a:r>
              <a:rPr lang="en-US" dirty="0" err="1" smtClean="0">
                <a:latin typeface="+mn-lt"/>
                <a:ea typeface="+mn-ea"/>
                <a:cs typeface="+mn-cs"/>
              </a:rPr>
              <a:t>i</a:t>
            </a:r>
            <a:r>
              <a:rPr lang="en-US" dirty="0" smtClean="0">
                <a:latin typeface="+mn-lt"/>
                <a:ea typeface="+mn-ea"/>
                <a:cs typeface="+mn-cs"/>
              </a:rPr>
              <a:t> </a:t>
            </a:r>
            <a:r>
              <a:rPr lang="en-US" dirty="0">
                <a:latin typeface="+mn-lt"/>
                <a:ea typeface="+mn-ea"/>
                <a:cs typeface="+mn-cs"/>
              </a:rPr>
              <a:t>&lt; </a:t>
            </a:r>
            <a:r>
              <a:rPr lang="en-US" dirty="0" smtClean="0">
                <a:latin typeface="+mn-lt"/>
                <a:ea typeface="+mn-ea"/>
                <a:cs typeface="+mn-cs"/>
              </a:rPr>
              <a:t>width; </a:t>
            </a:r>
            <a:r>
              <a:rPr lang="en-US" dirty="0">
                <a:latin typeface="+mn-lt"/>
                <a:ea typeface="+mn-ea"/>
                <a:cs typeface="+mn-cs"/>
              </a:rPr>
              <a:t>i</a:t>
            </a:r>
            <a:r>
              <a:rPr lang="en-US" dirty="0" smtClean="0">
                <a:latin typeface="+mn-lt"/>
                <a:ea typeface="+mn-ea"/>
                <a:cs typeface="+mn-cs"/>
              </a:rPr>
              <a:t>+</a:t>
            </a:r>
            <a:r>
              <a:rPr lang="en-US" dirty="0">
                <a:latin typeface="+mn-lt"/>
                <a:ea typeface="+mn-ea"/>
                <a:cs typeface="+mn-cs"/>
              </a:rPr>
              <a:t>+)</a:t>
            </a:r>
          </a:p>
          <a:p>
            <a:pPr eaLnBrk="1" hangingPunct="1">
              <a:spcBef>
                <a:spcPct val="20000"/>
              </a:spcBef>
              <a:buFont typeface="Arial" charset="0"/>
              <a:buNone/>
            </a:pPr>
            <a:r>
              <a:rPr lang="en-US" dirty="0">
                <a:latin typeface="+mn-lt"/>
                <a:ea typeface="+mn-ea"/>
                <a:cs typeface="+mn-cs"/>
              </a:rPr>
              <a:t>    </a:t>
            </a:r>
            <a:r>
              <a:rPr lang="en-US" dirty="0" smtClean="0">
                <a:latin typeface="+mn-lt"/>
                <a:ea typeface="+mn-ea"/>
                <a:cs typeface="+mn-cs"/>
              </a:rPr>
              <a:t>*image(</a:t>
            </a:r>
            <a:r>
              <a:rPr lang="en-US" dirty="0" err="1" smtClean="0">
                <a:latin typeface="+mn-lt"/>
                <a:ea typeface="+mn-ea"/>
                <a:cs typeface="+mn-cs"/>
              </a:rPr>
              <a:t>i,j</a:t>
            </a:r>
            <a:r>
              <a:rPr lang="en-US" dirty="0" smtClean="0">
                <a:latin typeface="+mn-lt"/>
                <a:ea typeface="+mn-ea"/>
                <a:cs typeface="+mn-cs"/>
              </a:rPr>
              <a:t>) </a:t>
            </a:r>
            <a:r>
              <a:rPr lang="en-US" dirty="0">
                <a:latin typeface="+mn-lt"/>
                <a:ea typeface="+mn-ea"/>
                <a:cs typeface="+mn-cs"/>
              </a:rPr>
              <a:t>= </a:t>
            </a:r>
            <a:r>
              <a:rPr lang="en-US" dirty="0" smtClean="0">
                <a:latin typeface="+mn-lt"/>
                <a:ea typeface="+mn-ea"/>
                <a:cs typeface="+mn-cs"/>
              </a:rPr>
              <a:t>*image(i,j-1) </a:t>
            </a:r>
            <a:endParaRPr lang="en-US" dirty="0">
              <a:latin typeface="+mn-lt"/>
              <a:ea typeface="+mn-ea"/>
              <a:cs typeface="+mn-cs"/>
            </a:endParaRPr>
          </a:p>
          <a:p>
            <a:pPr>
              <a:spcBef>
                <a:spcPct val="20000"/>
              </a:spcBef>
              <a:buFont typeface="Arial" charset="0"/>
              <a:buNone/>
            </a:pPr>
            <a:r>
              <a:rPr lang="en-US" sz="2100" dirty="0">
                <a:solidFill>
                  <a:srgbClr val="3366FF"/>
                </a:solidFill>
                <a:cs typeface="Arial" charset="0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12090268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457200">
              <a:buAutoNum type="arabicParenR"/>
            </a:pPr>
            <a:r>
              <a:rPr lang="en-US" b="1" dirty="0" smtClean="0"/>
              <a:t>Is </a:t>
            </a:r>
            <a:r>
              <a:rPr lang="en-US" b="1" dirty="0"/>
              <a:t>loop interchanging correct? Can I always do that?</a:t>
            </a:r>
          </a:p>
          <a:p>
            <a:pPr marL="457200" lvl="1" indent="0">
              <a:buNone/>
            </a:pPr>
            <a:r>
              <a:rPr lang="en-US" b="1" dirty="0" smtClean="0">
                <a:solidFill>
                  <a:srgbClr val="FF0000"/>
                </a:solidFill>
              </a:rPr>
              <a:t>A transformation is only correct if it does not modify the semantics of the original program.</a:t>
            </a:r>
          </a:p>
          <a:p>
            <a:pPr marL="457200" lvl="1" indent="0">
              <a:buNone/>
            </a:pPr>
            <a:endParaRPr lang="en-US" b="1" dirty="0" smtClean="0">
              <a:solidFill>
                <a:srgbClr val="FF0000"/>
              </a:solidFill>
            </a:endParaRPr>
          </a:p>
          <a:p>
            <a:pPr marL="457200" lvl="1" indent="0">
              <a:buNone/>
            </a:pPr>
            <a:r>
              <a:rPr lang="en-US" b="1" dirty="0" smtClean="0">
                <a:solidFill>
                  <a:srgbClr val="FF0000"/>
                </a:solidFill>
              </a:rPr>
              <a:t>Remember:</a:t>
            </a:r>
            <a:endParaRPr lang="en-US" b="1" dirty="0">
              <a:solidFill>
                <a:srgbClr val="FF0000"/>
              </a:solidFill>
            </a:endParaRPr>
          </a:p>
          <a:p>
            <a:pPr lvl="1" indent="-342900">
              <a:buFontTx/>
              <a:buChar char="-"/>
            </a:pPr>
            <a:r>
              <a:rPr lang="en-US" dirty="0" smtClean="0">
                <a:solidFill>
                  <a:srgbClr val="FF0000"/>
                </a:solidFill>
              </a:rPr>
              <a:t>If there are data dependences between statements, the dependent statements must execute in the order of the original code. </a:t>
            </a:r>
          </a:p>
          <a:p>
            <a:pPr marL="400050" lvl="1" indent="0">
              <a:buNone/>
            </a:pPr>
            <a:endParaRPr lang="en-US" dirty="0">
              <a:solidFill>
                <a:srgbClr val="FF0000"/>
              </a:solidFill>
            </a:endParaRPr>
          </a:p>
          <a:p>
            <a:pPr lvl="1" indent="-342900">
              <a:buFontTx/>
              <a:buChar char="-"/>
            </a:pPr>
            <a:r>
              <a:rPr lang="en-US" dirty="0" smtClean="0">
                <a:solidFill>
                  <a:srgbClr val="FF0000"/>
                </a:solidFill>
              </a:rPr>
              <a:t>If there are not data dependences between statements, the statements can execute in any order</a:t>
            </a:r>
            <a:endParaRPr lang="en-US" b="1" dirty="0">
              <a:solidFill>
                <a:srgbClr val="FF0000"/>
              </a:solidFill>
            </a:endParaRPr>
          </a:p>
          <a:p>
            <a:pPr marL="40005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b="1" dirty="0">
              <a:solidFill>
                <a:srgbClr val="FF0000"/>
              </a:solidFill>
            </a:endParaRPr>
          </a:p>
          <a:p>
            <a:pPr marL="457200" lvl="1" indent="0">
              <a:buNone/>
            </a:pPr>
            <a:endParaRPr lang="en-US" b="1" dirty="0" smtClean="0">
              <a:solidFill>
                <a:srgbClr val="FF0000"/>
              </a:solidFill>
            </a:endParaRPr>
          </a:p>
          <a:p>
            <a:endParaRPr lang="en-US" dirty="0">
              <a:solidFill>
                <a:srgbClr val="008000"/>
              </a:solidFill>
            </a:endParaRPr>
          </a:p>
          <a:p>
            <a:endParaRPr lang="en-US" dirty="0">
              <a:solidFill>
                <a:srgbClr val="008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43328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" charset="0"/>
                <a:ea typeface="ＭＳ Ｐゴシック" charset="0"/>
              </a:rPr>
              <a:t>Example</a:t>
            </a:r>
            <a:r>
              <a:rPr lang="en-US" dirty="0">
                <a:latin typeface="Times" charset="0"/>
                <a:ea typeface="ＭＳ Ｐゴシック" charset="0"/>
              </a:rPr>
              <a:t> </a:t>
            </a:r>
            <a:r>
              <a:rPr lang="en-US" dirty="0" smtClean="0">
                <a:latin typeface="Times" charset="0"/>
                <a:ea typeface="ＭＳ Ｐゴシック" charset="0"/>
              </a:rPr>
              <a:t>3</a:t>
            </a:r>
            <a:endParaRPr lang="en-US" dirty="0">
              <a:latin typeface="Times" charset="0"/>
              <a:ea typeface="ＭＳ Ｐゴシック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738266" y="1436005"/>
            <a:ext cx="35294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tx2"/>
                </a:solidFill>
              </a:rPr>
              <a:t>Code with loop interchange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75" name="Content Placeholder 2"/>
          <p:cNvSpPr txBox="1">
            <a:spLocks/>
          </p:cNvSpPr>
          <p:nvPr/>
        </p:nvSpPr>
        <p:spPr bwMode="auto">
          <a:xfrm>
            <a:off x="602710" y="1430868"/>
            <a:ext cx="4596152" cy="24019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20000"/>
              </a:spcBef>
              <a:buFont typeface="Arial" charset="0"/>
              <a:buNone/>
            </a:pPr>
            <a:endParaRPr lang="en-US" dirty="0" smtClean="0">
              <a:latin typeface="+mn-lt"/>
              <a:ea typeface="+mn-ea"/>
              <a:cs typeface="+mn-cs"/>
            </a:endParaRPr>
          </a:p>
          <a:p>
            <a:pPr eaLnBrk="1" hangingPunct="1">
              <a:spcBef>
                <a:spcPct val="20000"/>
              </a:spcBef>
              <a:buFont typeface="Arial" charset="0"/>
              <a:buNone/>
            </a:pPr>
            <a:r>
              <a:rPr lang="en-US" sz="2000" dirty="0" smtClean="0">
                <a:latin typeface="+mn-lt"/>
                <a:ea typeface="+mn-ea"/>
                <a:cs typeface="+mn-cs"/>
              </a:rPr>
              <a:t>for </a:t>
            </a:r>
            <a:r>
              <a:rPr lang="en-US" sz="2000" dirty="0">
                <a:latin typeface="+mn-lt"/>
                <a:ea typeface="+mn-ea"/>
                <a:cs typeface="+mn-cs"/>
              </a:rPr>
              <a:t>(</a:t>
            </a:r>
            <a:r>
              <a:rPr lang="en-US" sz="2000" dirty="0" err="1">
                <a:latin typeface="+mn-lt"/>
                <a:ea typeface="+mn-ea"/>
                <a:cs typeface="+mn-cs"/>
              </a:rPr>
              <a:t>int</a:t>
            </a:r>
            <a:r>
              <a:rPr lang="en-US" sz="2000" dirty="0">
                <a:latin typeface="+mn-lt"/>
                <a:ea typeface="+mn-ea"/>
                <a:cs typeface="+mn-cs"/>
              </a:rPr>
              <a:t> j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> </a:t>
            </a:r>
            <a:r>
              <a:rPr lang="en-US" sz="2000" dirty="0">
                <a:latin typeface="+mn-lt"/>
                <a:ea typeface="+mn-ea"/>
                <a:cs typeface="+mn-cs"/>
              </a:rPr>
              <a:t>= 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>height; </a:t>
            </a:r>
            <a:r>
              <a:rPr lang="en-US" sz="2000" dirty="0">
                <a:latin typeface="+mn-lt"/>
                <a:ea typeface="+mn-ea"/>
                <a:cs typeface="+mn-cs"/>
              </a:rPr>
              <a:t>j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> </a:t>
            </a:r>
            <a:r>
              <a:rPr lang="en-US" sz="2000" dirty="0">
                <a:latin typeface="+mn-lt"/>
                <a:ea typeface="+mn-ea"/>
                <a:cs typeface="+mn-cs"/>
              </a:rPr>
              <a:t>&gt; 0; j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>-</a:t>
            </a:r>
            <a:r>
              <a:rPr lang="en-US" sz="2000" dirty="0">
                <a:latin typeface="+mn-lt"/>
                <a:ea typeface="+mn-ea"/>
                <a:cs typeface="+mn-cs"/>
              </a:rPr>
              <a:t>-)</a:t>
            </a:r>
          </a:p>
          <a:p>
            <a:pPr eaLnBrk="1" hangingPunct="1">
              <a:spcBef>
                <a:spcPct val="20000"/>
              </a:spcBef>
              <a:buFont typeface="Arial" charset="0"/>
              <a:buNone/>
            </a:pPr>
            <a:r>
              <a:rPr lang="en-US" sz="2000" dirty="0">
                <a:latin typeface="+mn-lt"/>
                <a:ea typeface="+mn-ea"/>
                <a:cs typeface="+mn-cs"/>
              </a:rPr>
              <a:t>  for (</a:t>
            </a:r>
            <a:r>
              <a:rPr lang="en-US" sz="2000" dirty="0" err="1">
                <a:latin typeface="+mn-lt"/>
                <a:ea typeface="+mn-ea"/>
                <a:cs typeface="+mn-cs"/>
              </a:rPr>
              <a:t>int</a:t>
            </a:r>
            <a:r>
              <a:rPr lang="en-US" sz="2000" dirty="0">
                <a:latin typeface="+mn-lt"/>
                <a:ea typeface="+mn-ea"/>
                <a:cs typeface="+mn-cs"/>
              </a:rPr>
              <a:t> </a:t>
            </a:r>
            <a:r>
              <a:rPr lang="en-US" sz="2000" dirty="0" err="1" smtClean="0">
                <a:latin typeface="+mn-lt"/>
                <a:ea typeface="+mn-ea"/>
                <a:cs typeface="+mn-cs"/>
              </a:rPr>
              <a:t>i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> </a:t>
            </a:r>
            <a:r>
              <a:rPr lang="en-US" sz="2000" dirty="0">
                <a:latin typeface="+mn-lt"/>
                <a:ea typeface="+mn-ea"/>
                <a:cs typeface="+mn-cs"/>
              </a:rPr>
              <a:t>= 0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>; </a:t>
            </a:r>
            <a:r>
              <a:rPr lang="en-US" sz="2000" dirty="0" err="1" smtClean="0">
                <a:latin typeface="+mn-lt"/>
                <a:ea typeface="+mn-ea"/>
                <a:cs typeface="+mn-cs"/>
              </a:rPr>
              <a:t>i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> </a:t>
            </a:r>
            <a:r>
              <a:rPr lang="en-US" sz="2000" dirty="0">
                <a:latin typeface="+mn-lt"/>
                <a:ea typeface="+mn-ea"/>
                <a:cs typeface="+mn-cs"/>
              </a:rPr>
              <a:t>&lt; 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>width; </a:t>
            </a:r>
            <a:r>
              <a:rPr lang="en-US" sz="2000" dirty="0">
                <a:latin typeface="+mn-lt"/>
                <a:ea typeface="+mn-ea"/>
                <a:cs typeface="+mn-cs"/>
              </a:rPr>
              <a:t>i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>+</a:t>
            </a:r>
            <a:r>
              <a:rPr lang="en-US" sz="2000" dirty="0">
                <a:latin typeface="+mn-lt"/>
                <a:ea typeface="+mn-ea"/>
                <a:cs typeface="+mn-cs"/>
              </a:rPr>
              <a:t>+)</a:t>
            </a:r>
          </a:p>
          <a:p>
            <a:pPr eaLnBrk="1" hangingPunct="1">
              <a:spcBef>
                <a:spcPct val="20000"/>
              </a:spcBef>
              <a:buFont typeface="Arial" charset="0"/>
              <a:buNone/>
            </a:pPr>
            <a:r>
              <a:rPr lang="en-US" sz="2000" dirty="0">
                <a:latin typeface="+mn-lt"/>
                <a:ea typeface="+mn-ea"/>
                <a:cs typeface="+mn-cs"/>
              </a:rPr>
              <a:t>    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>*image(</a:t>
            </a:r>
            <a:r>
              <a:rPr lang="en-US" sz="2000" dirty="0" err="1" smtClean="0">
                <a:latin typeface="+mn-lt"/>
                <a:ea typeface="+mn-ea"/>
                <a:cs typeface="+mn-cs"/>
              </a:rPr>
              <a:t>i,j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>) </a:t>
            </a:r>
            <a:r>
              <a:rPr lang="en-US" sz="2000" dirty="0">
                <a:latin typeface="+mn-lt"/>
                <a:ea typeface="+mn-ea"/>
                <a:cs typeface="+mn-cs"/>
              </a:rPr>
              <a:t>= 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>*image(i,j-1) </a:t>
            </a:r>
            <a:endParaRPr lang="en-US" sz="2000" dirty="0">
              <a:latin typeface="+mn-lt"/>
              <a:ea typeface="+mn-ea"/>
              <a:cs typeface="+mn-cs"/>
            </a:endParaRPr>
          </a:p>
          <a:p>
            <a:pPr>
              <a:spcBef>
                <a:spcPct val="20000"/>
              </a:spcBef>
              <a:buFont typeface="Arial" charset="0"/>
              <a:buNone/>
            </a:pPr>
            <a:r>
              <a:rPr lang="en-US" sz="2100" dirty="0">
                <a:solidFill>
                  <a:srgbClr val="3366FF"/>
                </a:solidFill>
                <a:cs typeface="Arial" charset="0"/>
              </a:rPr>
              <a:t> </a:t>
            </a:r>
          </a:p>
        </p:txBody>
      </p:sp>
      <p:sp>
        <p:nvSpPr>
          <p:cNvPr id="76" name="Content Placeholder 2"/>
          <p:cNvSpPr txBox="1">
            <a:spLocks/>
          </p:cNvSpPr>
          <p:nvPr/>
        </p:nvSpPr>
        <p:spPr bwMode="auto">
          <a:xfrm>
            <a:off x="4714963" y="1416168"/>
            <a:ext cx="4596152" cy="24019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20000"/>
              </a:spcBef>
              <a:buFont typeface="Arial" charset="0"/>
              <a:buNone/>
            </a:pPr>
            <a:endParaRPr lang="en-US" dirty="0" smtClean="0">
              <a:latin typeface="+mn-lt"/>
              <a:ea typeface="+mn-ea"/>
              <a:cs typeface="+mn-cs"/>
            </a:endParaRPr>
          </a:p>
          <a:p>
            <a:pPr eaLnBrk="1" hangingPunct="1">
              <a:spcBef>
                <a:spcPct val="20000"/>
              </a:spcBef>
            </a:pPr>
            <a:r>
              <a:rPr lang="en-US" sz="2000" dirty="0">
                <a:latin typeface="+mn-lt"/>
                <a:ea typeface="+mn-ea"/>
                <a:cs typeface="+mn-cs"/>
              </a:rPr>
              <a:t>for (</a:t>
            </a:r>
            <a:r>
              <a:rPr lang="en-US" sz="2000" dirty="0" err="1">
                <a:latin typeface="+mn-lt"/>
                <a:ea typeface="+mn-ea"/>
                <a:cs typeface="+mn-cs"/>
              </a:rPr>
              <a:t>int</a:t>
            </a:r>
            <a:r>
              <a:rPr lang="en-US" sz="2000" dirty="0">
                <a:latin typeface="+mn-lt"/>
                <a:ea typeface="+mn-ea"/>
                <a:cs typeface="+mn-cs"/>
              </a:rPr>
              <a:t> </a:t>
            </a:r>
            <a:r>
              <a:rPr lang="en-US" sz="2000" dirty="0" err="1">
                <a:latin typeface="+mn-lt"/>
                <a:ea typeface="+mn-ea"/>
                <a:cs typeface="+mn-cs"/>
              </a:rPr>
              <a:t>i</a:t>
            </a:r>
            <a:r>
              <a:rPr lang="en-US" sz="2000" dirty="0">
                <a:latin typeface="+mn-lt"/>
                <a:ea typeface="+mn-ea"/>
                <a:cs typeface="+mn-cs"/>
              </a:rPr>
              <a:t> = 0; </a:t>
            </a:r>
            <a:r>
              <a:rPr lang="en-US" sz="2000" dirty="0" err="1">
                <a:latin typeface="+mn-lt"/>
                <a:ea typeface="+mn-ea"/>
                <a:cs typeface="+mn-cs"/>
              </a:rPr>
              <a:t>i</a:t>
            </a:r>
            <a:r>
              <a:rPr lang="en-US" sz="2000" dirty="0">
                <a:latin typeface="+mn-lt"/>
                <a:ea typeface="+mn-ea"/>
                <a:cs typeface="+mn-cs"/>
              </a:rPr>
              <a:t> &lt; width; </a:t>
            </a:r>
            <a:r>
              <a:rPr lang="en-US" sz="2000" dirty="0" err="1">
                <a:latin typeface="+mn-lt"/>
                <a:ea typeface="+mn-ea"/>
                <a:cs typeface="+mn-cs"/>
              </a:rPr>
              <a:t>i</a:t>
            </a:r>
            <a:r>
              <a:rPr lang="en-US" sz="2000" dirty="0">
                <a:latin typeface="+mn-lt"/>
                <a:ea typeface="+mn-ea"/>
                <a:cs typeface="+mn-cs"/>
              </a:rPr>
              <a:t>++)</a:t>
            </a:r>
          </a:p>
          <a:p>
            <a:pPr eaLnBrk="1" hangingPunct="1">
              <a:spcBef>
                <a:spcPct val="20000"/>
              </a:spcBef>
            </a:pPr>
            <a:r>
              <a:rPr lang="en-US" sz="2000" dirty="0">
                <a:latin typeface="+mn-lt"/>
                <a:ea typeface="+mn-ea"/>
                <a:cs typeface="+mn-cs"/>
              </a:rPr>
              <a:t>  for (</a:t>
            </a:r>
            <a:r>
              <a:rPr lang="en-US" sz="2000" dirty="0" err="1">
                <a:latin typeface="+mn-lt"/>
                <a:ea typeface="+mn-ea"/>
                <a:cs typeface="+mn-cs"/>
              </a:rPr>
              <a:t>int</a:t>
            </a:r>
            <a:r>
              <a:rPr lang="en-US" sz="2000" dirty="0">
                <a:latin typeface="+mn-lt"/>
                <a:ea typeface="+mn-ea"/>
                <a:cs typeface="+mn-cs"/>
              </a:rPr>
              <a:t> j = height; j &gt; 0; j--)</a:t>
            </a:r>
          </a:p>
          <a:p>
            <a:pPr eaLnBrk="1" hangingPunct="1">
              <a:spcBef>
                <a:spcPct val="20000"/>
              </a:spcBef>
              <a:buFont typeface="Arial" charset="0"/>
              <a:buNone/>
            </a:pPr>
            <a:r>
              <a:rPr lang="en-US" sz="2000" dirty="0">
                <a:latin typeface="+mn-lt"/>
                <a:ea typeface="+mn-ea"/>
                <a:cs typeface="+mn-cs"/>
              </a:rPr>
              <a:t>     *image(</a:t>
            </a:r>
            <a:r>
              <a:rPr lang="en-US" sz="2000" dirty="0" err="1">
                <a:latin typeface="+mn-lt"/>
                <a:ea typeface="+mn-ea"/>
                <a:cs typeface="+mn-cs"/>
              </a:rPr>
              <a:t>i,j</a:t>
            </a:r>
            <a:r>
              <a:rPr lang="en-US" sz="2000" dirty="0">
                <a:latin typeface="+mn-lt"/>
                <a:ea typeface="+mn-ea"/>
                <a:cs typeface="+mn-cs"/>
              </a:rPr>
              <a:t>) = *image(i,j-1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>) </a:t>
            </a:r>
            <a:endParaRPr lang="en-US" sz="2000" dirty="0">
              <a:latin typeface="+mn-lt"/>
              <a:ea typeface="+mn-ea"/>
              <a:cs typeface="+mn-cs"/>
            </a:endParaRPr>
          </a:p>
          <a:p>
            <a:pPr>
              <a:spcBef>
                <a:spcPct val="20000"/>
              </a:spcBef>
              <a:buFont typeface="Arial" charset="0"/>
              <a:buNone/>
            </a:pPr>
            <a:r>
              <a:rPr lang="en-US" sz="2100" dirty="0">
                <a:solidFill>
                  <a:srgbClr val="3366FF"/>
                </a:solidFill>
                <a:cs typeface="Arial" charset="0"/>
              </a:rPr>
              <a:t> </a:t>
            </a:r>
          </a:p>
        </p:txBody>
      </p:sp>
      <p:sp>
        <p:nvSpPr>
          <p:cNvPr id="46" name="Oval 45"/>
          <p:cNvSpPr/>
          <p:nvPr/>
        </p:nvSpPr>
        <p:spPr>
          <a:xfrm>
            <a:off x="2816989" y="3143791"/>
            <a:ext cx="1018572" cy="350838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16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16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1753853" y="4846626"/>
            <a:ext cx="1018572" cy="350838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16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16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2816989" y="3526381"/>
            <a:ext cx="1018572" cy="350838"/>
          </a:xfrm>
          <a:prstGeom prst="ellipse">
            <a:avLst/>
          </a:prstGeom>
          <a:solidFill>
            <a:srgbClr val="FF6600">
              <a:alpha val="16000"/>
            </a:srgbClr>
          </a:solidFill>
          <a:ln>
            <a:solidFill>
              <a:srgbClr val="FF66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1753900" y="5168343"/>
            <a:ext cx="1018572" cy="350838"/>
          </a:xfrm>
          <a:prstGeom prst="ellipse">
            <a:avLst/>
          </a:prstGeom>
          <a:solidFill>
            <a:srgbClr val="FF6600">
              <a:alpha val="16000"/>
            </a:srgbClr>
          </a:solidFill>
          <a:ln>
            <a:solidFill>
              <a:srgbClr val="FF66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2817036" y="3820563"/>
            <a:ext cx="1018572" cy="350838"/>
          </a:xfrm>
          <a:prstGeom prst="ellipse">
            <a:avLst/>
          </a:prstGeom>
          <a:solidFill>
            <a:srgbClr val="008000">
              <a:alpha val="16000"/>
            </a:srgbClr>
          </a:solidFill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1753900" y="5488503"/>
            <a:ext cx="1018572" cy="350838"/>
          </a:xfrm>
          <a:prstGeom prst="ellipse">
            <a:avLst/>
          </a:prstGeom>
          <a:solidFill>
            <a:srgbClr val="008000">
              <a:alpha val="16000"/>
            </a:srgbClr>
          </a:solidFill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2817036" y="4152849"/>
            <a:ext cx="1018572" cy="350838"/>
          </a:xfrm>
          <a:prstGeom prst="ellipse">
            <a:avLst/>
          </a:prstGeom>
          <a:solidFill>
            <a:schemeClr val="accent5">
              <a:alpha val="16000"/>
            </a:schemeClr>
          </a:solidFill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1753853" y="5878918"/>
            <a:ext cx="1018572" cy="350838"/>
          </a:xfrm>
          <a:prstGeom prst="ellipse">
            <a:avLst/>
          </a:prstGeom>
          <a:solidFill>
            <a:schemeClr val="accent5">
              <a:alpha val="16000"/>
            </a:schemeClr>
          </a:solidFill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2"/>
          <p:cNvSpPr txBox="1">
            <a:spLocks noChangeArrowheads="1"/>
          </p:cNvSpPr>
          <p:nvPr/>
        </p:nvSpPr>
        <p:spPr bwMode="auto">
          <a:xfrm>
            <a:off x="524312" y="3657570"/>
            <a:ext cx="51195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 smtClean="0">
                <a:solidFill>
                  <a:schemeClr val="tx2"/>
                </a:solidFill>
              </a:rPr>
              <a:t>j=h</a:t>
            </a:r>
            <a:endParaRPr lang="en-US" sz="1800" dirty="0">
              <a:solidFill>
                <a:schemeClr val="tx2"/>
              </a:solidFill>
            </a:endParaRPr>
          </a:p>
        </p:txBody>
      </p:sp>
      <p:sp>
        <p:nvSpPr>
          <p:cNvPr id="55" name="TextBox 7"/>
          <p:cNvSpPr txBox="1">
            <a:spLocks noChangeArrowheads="1"/>
          </p:cNvSpPr>
          <p:nvPr/>
        </p:nvSpPr>
        <p:spPr bwMode="auto">
          <a:xfrm>
            <a:off x="1145662" y="3121511"/>
            <a:ext cx="62739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>
                <a:solidFill>
                  <a:schemeClr val="tx2"/>
                </a:solidFill>
              </a:rPr>
              <a:t>i</a:t>
            </a:r>
            <a:r>
              <a:rPr lang="en-US" sz="1800" dirty="0" smtClean="0">
                <a:solidFill>
                  <a:schemeClr val="tx2"/>
                </a:solidFill>
              </a:rPr>
              <a:t> </a:t>
            </a:r>
            <a:r>
              <a:rPr lang="en-US" sz="1800" dirty="0">
                <a:solidFill>
                  <a:schemeClr val="tx2"/>
                </a:solidFill>
              </a:rPr>
              <a:t>= 0</a:t>
            </a:r>
          </a:p>
        </p:txBody>
      </p:sp>
      <p:sp>
        <p:nvSpPr>
          <p:cNvPr id="56" name="TextBox 9"/>
          <p:cNvSpPr txBox="1">
            <a:spLocks noChangeArrowheads="1"/>
          </p:cNvSpPr>
          <p:nvPr/>
        </p:nvSpPr>
        <p:spPr bwMode="auto">
          <a:xfrm>
            <a:off x="1145662" y="3472349"/>
            <a:ext cx="62739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>
                <a:solidFill>
                  <a:schemeClr val="tx2"/>
                </a:solidFill>
              </a:rPr>
              <a:t>i</a:t>
            </a:r>
            <a:r>
              <a:rPr lang="en-US" sz="1800" dirty="0" smtClean="0">
                <a:solidFill>
                  <a:schemeClr val="tx2"/>
                </a:solidFill>
              </a:rPr>
              <a:t> </a:t>
            </a:r>
            <a:r>
              <a:rPr lang="en-US" sz="1800" dirty="0">
                <a:solidFill>
                  <a:schemeClr val="tx2"/>
                </a:solidFill>
              </a:rPr>
              <a:t>= 1</a:t>
            </a:r>
          </a:p>
        </p:txBody>
      </p:sp>
      <p:sp>
        <p:nvSpPr>
          <p:cNvPr id="57" name="TextBox 10"/>
          <p:cNvSpPr txBox="1">
            <a:spLocks noChangeArrowheads="1"/>
          </p:cNvSpPr>
          <p:nvPr/>
        </p:nvSpPr>
        <p:spPr bwMode="auto">
          <a:xfrm>
            <a:off x="1145662" y="3800961"/>
            <a:ext cx="62739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 err="1">
                <a:solidFill>
                  <a:schemeClr val="tx2"/>
                </a:solidFill>
              </a:rPr>
              <a:t>i</a:t>
            </a:r>
            <a:r>
              <a:rPr lang="en-US" sz="1800" dirty="0" smtClean="0">
                <a:solidFill>
                  <a:schemeClr val="tx2"/>
                </a:solidFill>
              </a:rPr>
              <a:t> </a:t>
            </a:r>
            <a:r>
              <a:rPr lang="en-US" sz="1800" dirty="0">
                <a:solidFill>
                  <a:schemeClr val="tx2"/>
                </a:solidFill>
              </a:rPr>
              <a:t>= 2</a:t>
            </a:r>
          </a:p>
        </p:txBody>
      </p:sp>
      <p:sp>
        <p:nvSpPr>
          <p:cNvPr id="58" name="TextBox 11"/>
          <p:cNvSpPr txBox="1">
            <a:spLocks noChangeArrowheads="1"/>
          </p:cNvSpPr>
          <p:nvPr/>
        </p:nvSpPr>
        <p:spPr bwMode="auto">
          <a:xfrm>
            <a:off x="1145662" y="4123224"/>
            <a:ext cx="62739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 err="1">
                <a:solidFill>
                  <a:schemeClr val="tx2"/>
                </a:solidFill>
              </a:rPr>
              <a:t>i</a:t>
            </a:r>
            <a:r>
              <a:rPr lang="en-US" sz="1800" dirty="0" smtClean="0">
                <a:solidFill>
                  <a:schemeClr val="tx2"/>
                </a:solidFill>
              </a:rPr>
              <a:t> </a:t>
            </a:r>
            <a:r>
              <a:rPr lang="en-US" sz="1800" dirty="0">
                <a:solidFill>
                  <a:schemeClr val="tx2"/>
                </a:solidFill>
              </a:rPr>
              <a:t>= 3</a:t>
            </a:r>
          </a:p>
        </p:txBody>
      </p:sp>
      <p:sp>
        <p:nvSpPr>
          <p:cNvPr id="60" name="Left Brace 59"/>
          <p:cNvSpPr/>
          <p:nvPr/>
        </p:nvSpPr>
        <p:spPr>
          <a:xfrm>
            <a:off x="975799" y="3273911"/>
            <a:ext cx="228600" cy="1143000"/>
          </a:xfrm>
          <a:prstGeom prst="leftBrace">
            <a:avLst/>
          </a:prstGeom>
          <a:ln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chemeClr val="tx2"/>
              </a:solidFill>
            </a:endParaRPr>
          </a:p>
        </p:txBody>
      </p:sp>
      <p:sp>
        <p:nvSpPr>
          <p:cNvPr id="61" name="TextBox 2"/>
          <p:cNvSpPr txBox="1">
            <a:spLocks noChangeArrowheads="1"/>
          </p:cNvSpPr>
          <p:nvPr/>
        </p:nvSpPr>
        <p:spPr bwMode="auto">
          <a:xfrm>
            <a:off x="197348" y="5278815"/>
            <a:ext cx="84546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 smtClean="0">
                <a:solidFill>
                  <a:schemeClr val="tx2"/>
                </a:solidFill>
              </a:rPr>
              <a:t>j = h-1</a:t>
            </a:r>
            <a:endParaRPr lang="en-US" sz="1800" dirty="0">
              <a:solidFill>
                <a:schemeClr val="tx2"/>
              </a:solidFill>
            </a:endParaRPr>
          </a:p>
        </p:txBody>
      </p:sp>
      <p:sp>
        <p:nvSpPr>
          <p:cNvPr id="63" name="TextBox 7"/>
          <p:cNvSpPr txBox="1">
            <a:spLocks noChangeArrowheads="1"/>
          </p:cNvSpPr>
          <p:nvPr/>
        </p:nvSpPr>
        <p:spPr bwMode="auto">
          <a:xfrm>
            <a:off x="1130602" y="4753353"/>
            <a:ext cx="62739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 err="1">
                <a:solidFill>
                  <a:schemeClr val="tx2"/>
                </a:solidFill>
              </a:rPr>
              <a:t>i</a:t>
            </a:r>
            <a:r>
              <a:rPr lang="en-US" sz="1800" dirty="0" smtClean="0">
                <a:solidFill>
                  <a:schemeClr val="tx2"/>
                </a:solidFill>
              </a:rPr>
              <a:t> </a:t>
            </a:r>
            <a:r>
              <a:rPr lang="en-US" sz="1800" dirty="0">
                <a:solidFill>
                  <a:schemeClr val="tx2"/>
                </a:solidFill>
              </a:rPr>
              <a:t>= 0</a:t>
            </a:r>
          </a:p>
        </p:txBody>
      </p:sp>
      <p:sp>
        <p:nvSpPr>
          <p:cNvPr id="67" name="TextBox 9"/>
          <p:cNvSpPr txBox="1">
            <a:spLocks noChangeArrowheads="1"/>
          </p:cNvSpPr>
          <p:nvPr/>
        </p:nvSpPr>
        <p:spPr bwMode="auto">
          <a:xfrm>
            <a:off x="1130602" y="5104191"/>
            <a:ext cx="62739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>
                <a:solidFill>
                  <a:schemeClr val="tx2"/>
                </a:solidFill>
              </a:rPr>
              <a:t>i</a:t>
            </a:r>
            <a:r>
              <a:rPr lang="en-US" sz="1800" dirty="0" smtClean="0">
                <a:solidFill>
                  <a:schemeClr val="tx2"/>
                </a:solidFill>
              </a:rPr>
              <a:t> </a:t>
            </a:r>
            <a:r>
              <a:rPr lang="en-US" sz="1800" dirty="0">
                <a:solidFill>
                  <a:schemeClr val="tx2"/>
                </a:solidFill>
              </a:rPr>
              <a:t>= 1</a:t>
            </a:r>
          </a:p>
        </p:txBody>
      </p:sp>
      <p:sp>
        <p:nvSpPr>
          <p:cNvPr id="68" name="TextBox 10"/>
          <p:cNvSpPr txBox="1">
            <a:spLocks noChangeArrowheads="1"/>
          </p:cNvSpPr>
          <p:nvPr/>
        </p:nvSpPr>
        <p:spPr bwMode="auto">
          <a:xfrm>
            <a:off x="1130602" y="5432803"/>
            <a:ext cx="62739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>
                <a:solidFill>
                  <a:schemeClr val="tx2"/>
                </a:solidFill>
              </a:rPr>
              <a:t>i</a:t>
            </a:r>
            <a:r>
              <a:rPr lang="en-US" sz="1800" dirty="0" smtClean="0">
                <a:solidFill>
                  <a:schemeClr val="tx2"/>
                </a:solidFill>
              </a:rPr>
              <a:t> </a:t>
            </a:r>
            <a:r>
              <a:rPr lang="en-US" sz="1800" dirty="0">
                <a:solidFill>
                  <a:schemeClr val="tx2"/>
                </a:solidFill>
              </a:rPr>
              <a:t>= 2</a:t>
            </a:r>
          </a:p>
        </p:txBody>
      </p:sp>
      <p:sp>
        <p:nvSpPr>
          <p:cNvPr id="70" name="TextBox 11"/>
          <p:cNvSpPr txBox="1">
            <a:spLocks noChangeArrowheads="1"/>
          </p:cNvSpPr>
          <p:nvPr/>
        </p:nvSpPr>
        <p:spPr bwMode="auto">
          <a:xfrm>
            <a:off x="1130602" y="5755066"/>
            <a:ext cx="62739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 err="1">
                <a:solidFill>
                  <a:schemeClr val="tx2"/>
                </a:solidFill>
              </a:rPr>
              <a:t>i</a:t>
            </a:r>
            <a:r>
              <a:rPr lang="en-US" sz="1800" dirty="0" smtClean="0">
                <a:solidFill>
                  <a:schemeClr val="tx2"/>
                </a:solidFill>
              </a:rPr>
              <a:t> </a:t>
            </a:r>
            <a:r>
              <a:rPr lang="en-US" sz="1800" dirty="0">
                <a:solidFill>
                  <a:schemeClr val="tx2"/>
                </a:solidFill>
              </a:rPr>
              <a:t>= 3</a:t>
            </a:r>
          </a:p>
        </p:txBody>
      </p:sp>
      <p:sp>
        <p:nvSpPr>
          <p:cNvPr id="71" name="Left Brace 70"/>
          <p:cNvSpPr/>
          <p:nvPr/>
        </p:nvSpPr>
        <p:spPr>
          <a:xfrm>
            <a:off x="960739" y="4905753"/>
            <a:ext cx="228600" cy="1143000"/>
          </a:xfrm>
          <a:prstGeom prst="leftBrace">
            <a:avLst/>
          </a:prstGeom>
          <a:ln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chemeClr val="tx2"/>
              </a:solidFill>
            </a:endParaRPr>
          </a:p>
        </p:txBody>
      </p:sp>
      <p:sp>
        <p:nvSpPr>
          <p:cNvPr id="72" name="Content Placeholder 2"/>
          <p:cNvSpPr txBox="1">
            <a:spLocks/>
          </p:cNvSpPr>
          <p:nvPr/>
        </p:nvSpPr>
        <p:spPr bwMode="auto">
          <a:xfrm>
            <a:off x="1702712" y="3153336"/>
            <a:ext cx="2971800" cy="32919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ct val="20000"/>
              </a:spcBef>
              <a:buFont typeface="Arial" charset="0"/>
              <a:buNone/>
            </a:pPr>
            <a:r>
              <a:rPr lang="en-US" sz="1800" dirty="0" smtClean="0">
                <a:solidFill>
                  <a:srgbClr val="FF0000"/>
                </a:solidFill>
                <a:cs typeface="Arial" charset="0"/>
              </a:rPr>
              <a:t>*</a:t>
            </a:r>
            <a:r>
              <a:rPr lang="en-US" sz="1800" dirty="0" err="1" smtClean="0">
                <a:solidFill>
                  <a:srgbClr val="FF0000"/>
                </a:solidFill>
                <a:cs typeface="Arial" charset="0"/>
              </a:rPr>
              <a:t>im</a:t>
            </a:r>
            <a:r>
              <a:rPr lang="en-US" sz="1800" dirty="0" smtClean="0">
                <a:solidFill>
                  <a:srgbClr val="FF0000"/>
                </a:solidFill>
                <a:cs typeface="Arial" charset="0"/>
              </a:rPr>
              <a:t>(0,h) </a:t>
            </a:r>
            <a:r>
              <a:rPr lang="en-US" sz="1800" dirty="0">
                <a:solidFill>
                  <a:srgbClr val="FF0000"/>
                </a:solidFill>
                <a:cs typeface="Arial" charset="0"/>
              </a:rPr>
              <a:t>= </a:t>
            </a:r>
            <a:r>
              <a:rPr lang="en-US" sz="1800" dirty="0" smtClean="0">
                <a:solidFill>
                  <a:srgbClr val="FF0000"/>
                </a:solidFill>
                <a:cs typeface="Arial" charset="0"/>
              </a:rPr>
              <a:t>*</a:t>
            </a:r>
            <a:r>
              <a:rPr lang="en-US" sz="1800" dirty="0" err="1" smtClean="0">
                <a:solidFill>
                  <a:srgbClr val="FF0000"/>
                </a:solidFill>
                <a:cs typeface="Arial" charset="0"/>
              </a:rPr>
              <a:t>im</a:t>
            </a:r>
            <a:r>
              <a:rPr lang="en-US" sz="1800" dirty="0" smtClean="0">
                <a:solidFill>
                  <a:srgbClr val="FF0000"/>
                </a:solidFill>
                <a:cs typeface="Arial" charset="0"/>
              </a:rPr>
              <a:t>(0,h-1);</a:t>
            </a:r>
          </a:p>
          <a:p>
            <a:pPr>
              <a:spcBef>
                <a:spcPct val="20000"/>
              </a:spcBef>
            </a:pPr>
            <a:r>
              <a:rPr lang="en-US" sz="1800" dirty="0">
                <a:solidFill>
                  <a:srgbClr val="FF0000"/>
                </a:solidFill>
                <a:cs typeface="Arial" charset="0"/>
              </a:rPr>
              <a:t>*</a:t>
            </a:r>
            <a:r>
              <a:rPr lang="en-US" sz="1800" dirty="0" err="1">
                <a:solidFill>
                  <a:srgbClr val="FF0000"/>
                </a:solidFill>
                <a:cs typeface="Arial" charset="0"/>
              </a:rPr>
              <a:t>im</a:t>
            </a:r>
            <a:r>
              <a:rPr lang="en-US" sz="1800" dirty="0" smtClean="0">
                <a:solidFill>
                  <a:srgbClr val="FF0000"/>
                </a:solidFill>
                <a:cs typeface="Arial" charset="0"/>
              </a:rPr>
              <a:t>(1,h) </a:t>
            </a:r>
            <a:r>
              <a:rPr lang="en-US" sz="1800" dirty="0">
                <a:solidFill>
                  <a:srgbClr val="FF0000"/>
                </a:solidFill>
                <a:cs typeface="Arial" charset="0"/>
              </a:rPr>
              <a:t>= *</a:t>
            </a:r>
            <a:r>
              <a:rPr lang="en-US" sz="1800" dirty="0" err="1">
                <a:solidFill>
                  <a:srgbClr val="FF0000"/>
                </a:solidFill>
                <a:cs typeface="Arial" charset="0"/>
              </a:rPr>
              <a:t>im</a:t>
            </a:r>
            <a:r>
              <a:rPr lang="en-US" sz="1800" dirty="0" smtClean="0">
                <a:solidFill>
                  <a:srgbClr val="FF0000"/>
                </a:solidFill>
                <a:cs typeface="Arial" charset="0"/>
              </a:rPr>
              <a:t>(1,h-1)</a:t>
            </a:r>
            <a:r>
              <a:rPr lang="en-US" sz="1800" dirty="0">
                <a:solidFill>
                  <a:srgbClr val="FF0000"/>
                </a:solidFill>
                <a:cs typeface="Arial" charset="0"/>
              </a:rPr>
              <a:t>;</a:t>
            </a:r>
          </a:p>
          <a:p>
            <a:pPr>
              <a:spcBef>
                <a:spcPct val="20000"/>
              </a:spcBef>
            </a:pPr>
            <a:r>
              <a:rPr lang="en-US" sz="1800" dirty="0">
                <a:solidFill>
                  <a:srgbClr val="FF0000"/>
                </a:solidFill>
                <a:cs typeface="Arial" charset="0"/>
              </a:rPr>
              <a:t>*</a:t>
            </a:r>
            <a:r>
              <a:rPr lang="en-US" sz="1800" dirty="0" err="1">
                <a:solidFill>
                  <a:srgbClr val="FF0000"/>
                </a:solidFill>
                <a:cs typeface="Arial" charset="0"/>
              </a:rPr>
              <a:t>im</a:t>
            </a:r>
            <a:r>
              <a:rPr lang="en-US" sz="1800" dirty="0" smtClean="0">
                <a:solidFill>
                  <a:srgbClr val="FF0000"/>
                </a:solidFill>
                <a:cs typeface="Arial" charset="0"/>
              </a:rPr>
              <a:t>(2,h) </a:t>
            </a:r>
            <a:r>
              <a:rPr lang="en-US" sz="1800" dirty="0">
                <a:solidFill>
                  <a:srgbClr val="FF0000"/>
                </a:solidFill>
                <a:cs typeface="Arial" charset="0"/>
              </a:rPr>
              <a:t>= *</a:t>
            </a:r>
            <a:r>
              <a:rPr lang="en-US" sz="1800" dirty="0" err="1">
                <a:solidFill>
                  <a:srgbClr val="FF0000"/>
                </a:solidFill>
                <a:cs typeface="Arial" charset="0"/>
              </a:rPr>
              <a:t>im</a:t>
            </a:r>
            <a:r>
              <a:rPr lang="en-US" sz="1800" dirty="0" smtClean="0">
                <a:solidFill>
                  <a:srgbClr val="FF0000"/>
                </a:solidFill>
                <a:cs typeface="Arial" charset="0"/>
              </a:rPr>
              <a:t>(2,h-1)</a:t>
            </a:r>
            <a:r>
              <a:rPr lang="en-US" sz="1800" dirty="0">
                <a:solidFill>
                  <a:srgbClr val="FF0000"/>
                </a:solidFill>
                <a:cs typeface="Arial" charset="0"/>
              </a:rPr>
              <a:t>;</a:t>
            </a:r>
          </a:p>
          <a:p>
            <a:pPr>
              <a:spcBef>
                <a:spcPct val="20000"/>
              </a:spcBef>
            </a:pPr>
            <a:r>
              <a:rPr lang="en-US" sz="1800" dirty="0">
                <a:solidFill>
                  <a:srgbClr val="FF0000"/>
                </a:solidFill>
                <a:cs typeface="Arial" charset="0"/>
              </a:rPr>
              <a:t>*</a:t>
            </a:r>
            <a:r>
              <a:rPr lang="en-US" sz="1800" dirty="0" err="1">
                <a:solidFill>
                  <a:srgbClr val="FF0000"/>
                </a:solidFill>
                <a:cs typeface="Arial" charset="0"/>
              </a:rPr>
              <a:t>im</a:t>
            </a:r>
            <a:r>
              <a:rPr lang="en-US" sz="1800" dirty="0" smtClean="0">
                <a:solidFill>
                  <a:srgbClr val="FF0000"/>
                </a:solidFill>
                <a:cs typeface="Arial" charset="0"/>
              </a:rPr>
              <a:t>(3,h) </a:t>
            </a:r>
            <a:r>
              <a:rPr lang="en-US" sz="1800" dirty="0">
                <a:solidFill>
                  <a:srgbClr val="FF0000"/>
                </a:solidFill>
                <a:cs typeface="Arial" charset="0"/>
              </a:rPr>
              <a:t>= *</a:t>
            </a:r>
            <a:r>
              <a:rPr lang="en-US" sz="1800" dirty="0" err="1">
                <a:solidFill>
                  <a:srgbClr val="FF0000"/>
                </a:solidFill>
                <a:cs typeface="Arial" charset="0"/>
              </a:rPr>
              <a:t>im</a:t>
            </a:r>
            <a:r>
              <a:rPr lang="en-US" sz="1800" dirty="0" smtClean="0">
                <a:solidFill>
                  <a:srgbClr val="FF0000"/>
                </a:solidFill>
                <a:cs typeface="Arial" charset="0"/>
              </a:rPr>
              <a:t>(3,h-1)</a:t>
            </a:r>
            <a:r>
              <a:rPr lang="en-US" sz="1800" dirty="0">
                <a:solidFill>
                  <a:srgbClr val="FF0000"/>
                </a:solidFill>
                <a:cs typeface="Arial" charset="0"/>
              </a:rPr>
              <a:t>;</a:t>
            </a:r>
          </a:p>
          <a:p>
            <a:pPr>
              <a:spcBef>
                <a:spcPct val="20000"/>
              </a:spcBef>
              <a:buFont typeface="Arial" charset="0"/>
              <a:buNone/>
            </a:pPr>
            <a:endParaRPr lang="en-US" sz="1800" dirty="0">
              <a:solidFill>
                <a:srgbClr val="FF0000"/>
              </a:solidFill>
              <a:cs typeface="Arial" charset="0"/>
            </a:endParaRPr>
          </a:p>
          <a:p>
            <a:pPr>
              <a:spcBef>
                <a:spcPct val="20000"/>
              </a:spcBef>
              <a:buFont typeface="Arial" charset="0"/>
              <a:buNone/>
            </a:pPr>
            <a:r>
              <a:rPr lang="en-US" sz="1800" dirty="0" smtClean="0">
                <a:solidFill>
                  <a:srgbClr val="FF0000"/>
                </a:solidFill>
                <a:cs typeface="Arial" charset="0"/>
              </a:rPr>
              <a:t>*</a:t>
            </a:r>
            <a:r>
              <a:rPr lang="en-US" sz="1800" dirty="0" err="1" smtClean="0">
                <a:solidFill>
                  <a:srgbClr val="FF0000"/>
                </a:solidFill>
                <a:cs typeface="Arial" charset="0"/>
              </a:rPr>
              <a:t>im</a:t>
            </a:r>
            <a:r>
              <a:rPr lang="en-US" sz="1800" dirty="0" smtClean="0">
                <a:solidFill>
                  <a:srgbClr val="FF0000"/>
                </a:solidFill>
                <a:cs typeface="Arial" charset="0"/>
              </a:rPr>
              <a:t>(0,h-1) </a:t>
            </a:r>
            <a:r>
              <a:rPr lang="en-US" sz="1800" dirty="0">
                <a:solidFill>
                  <a:srgbClr val="FF0000"/>
                </a:solidFill>
                <a:cs typeface="Arial" charset="0"/>
              </a:rPr>
              <a:t>= *</a:t>
            </a:r>
            <a:r>
              <a:rPr lang="en-US" sz="1800" dirty="0" err="1">
                <a:solidFill>
                  <a:srgbClr val="FF0000"/>
                </a:solidFill>
                <a:cs typeface="Arial" charset="0"/>
              </a:rPr>
              <a:t>im</a:t>
            </a:r>
            <a:r>
              <a:rPr lang="en-US" sz="1800" dirty="0" smtClean="0">
                <a:solidFill>
                  <a:srgbClr val="FF0000"/>
                </a:solidFill>
                <a:cs typeface="Arial" charset="0"/>
              </a:rPr>
              <a:t>(0,h-2)</a:t>
            </a:r>
            <a:r>
              <a:rPr lang="en-US" sz="1800" dirty="0">
                <a:solidFill>
                  <a:srgbClr val="FF0000"/>
                </a:solidFill>
                <a:cs typeface="Arial" charset="0"/>
              </a:rPr>
              <a:t>;</a:t>
            </a:r>
          </a:p>
          <a:p>
            <a:pPr>
              <a:spcBef>
                <a:spcPct val="20000"/>
              </a:spcBef>
            </a:pPr>
            <a:r>
              <a:rPr lang="en-US" sz="1800" dirty="0">
                <a:solidFill>
                  <a:srgbClr val="FF0000"/>
                </a:solidFill>
                <a:cs typeface="Arial" charset="0"/>
              </a:rPr>
              <a:t>*</a:t>
            </a:r>
            <a:r>
              <a:rPr lang="en-US" sz="1800" dirty="0" err="1">
                <a:solidFill>
                  <a:srgbClr val="FF0000"/>
                </a:solidFill>
                <a:cs typeface="Arial" charset="0"/>
              </a:rPr>
              <a:t>im</a:t>
            </a:r>
            <a:r>
              <a:rPr lang="en-US" sz="1800" dirty="0" smtClean="0">
                <a:solidFill>
                  <a:srgbClr val="FF0000"/>
                </a:solidFill>
                <a:cs typeface="Arial" charset="0"/>
              </a:rPr>
              <a:t>(</a:t>
            </a:r>
            <a:r>
              <a:rPr lang="en-US" sz="1800" dirty="0">
                <a:solidFill>
                  <a:srgbClr val="FF0000"/>
                </a:solidFill>
                <a:cs typeface="Arial" charset="0"/>
              </a:rPr>
              <a:t>1</a:t>
            </a:r>
            <a:r>
              <a:rPr lang="en-US" sz="1800" dirty="0" smtClean="0">
                <a:solidFill>
                  <a:srgbClr val="FF0000"/>
                </a:solidFill>
                <a:cs typeface="Arial" charset="0"/>
              </a:rPr>
              <a:t>,h-1) </a:t>
            </a:r>
            <a:r>
              <a:rPr lang="en-US" sz="1800" dirty="0">
                <a:solidFill>
                  <a:srgbClr val="FF0000"/>
                </a:solidFill>
                <a:cs typeface="Arial" charset="0"/>
              </a:rPr>
              <a:t>= *</a:t>
            </a:r>
            <a:r>
              <a:rPr lang="en-US" sz="1800" dirty="0" err="1">
                <a:solidFill>
                  <a:srgbClr val="FF0000"/>
                </a:solidFill>
                <a:cs typeface="Arial" charset="0"/>
              </a:rPr>
              <a:t>im</a:t>
            </a:r>
            <a:r>
              <a:rPr lang="en-US" sz="1800" dirty="0" smtClean="0">
                <a:solidFill>
                  <a:srgbClr val="FF0000"/>
                </a:solidFill>
                <a:cs typeface="Arial" charset="0"/>
              </a:rPr>
              <a:t>(</a:t>
            </a:r>
            <a:r>
              <a:rPr lang="en-US" sz="1800" dirty="0">
                <a:solidFill>
                  <a:srgbClr val="FF0000"/>
                </a:solidFill>
                <a:cs typeface="Arial" charset="0"/>
              </a:rPr>
              <a:t>1</a:t>
            </a:r>
            <a:r>
              <a:rPr lang="en-US" sz="1800" dirty="0" smtClean="0">
                <a:solidFill>
                  <a:srgbClr val="FF0000"/>
                </a:solidFill>
                <a:cs typeface="Arial" charset="0"/>
              </a:rPr>
              <a:t>,h-2)</a:t>
            </a:r>
            <a:r>
              <a:rPr lang="en-US" sz="1800" dirty="0">
                <a:solidFill>
                  <a:srgbClr val="FF0000"/>
                </a:solidFill>
                <a:cs typeface="Arial" charset="0"/>
              </a:rPr>
              <a:t>;</a:t>
            </a:r>
          </a:p>
          <a:p>
            <a:pPr>
              <a:spcBef>
                <a:spcPct val="20000"/>
              </a:spcBef>
            </a:pPr>
            <a:r>
              <a:rPr lang="en-US" sz="1800" dirty="0">
                <a:solidFill>
                  <a:srgbClr val="FF0000"/>
                </a:solidFill>
                <a:cs typeface="Arial" charset="0"/>
              </a:rPr>
              <a:t>*</a:t>
            </a:r>
            <a:r>
              <a:rPr lang="en-US" sz="1800" dirty="0" err="1">
                <a:solidFill>
                  <a:srgbClr val="FF0000"/>
                </a:solidFill>
                <a:cs typeface="Arial" charset="0"/>
              </a:rPr>
              <a:t>im</a:t>
            </a:r>
            <a:r>
              <a:rPr lang="en-US" sz="1800" dirty="0" smtClean="0">
                <a:solidFill>
                  <a:srgbClr val="FF0000"/>
                </a:solidFill>
                <a:cs typeface="Arial" charset="0"/>
              </a:rPr>
              <a:t>(</a:t>
            </a:r>
            <a:r>
              <a:rPr lang="en-US" sz="1800" dirty="0">
                <a:solidFill>
                  <a:srgbClr val="FF0000"/>
                </a:solidFill>
                <a:cs typeface="Arial" charset="0"/>
              </a:rPr>
              <a:t>2</a:t>
            </a:r>
            <a:r>
              <a:rPr lang="en-US" sz="1800" dirty="0" smtClean="0">
                <a:solidFill>
                  <a:srgbClr val="FF0000"/>
                </a:solidFill>
                <a:cs typeface="Arial" charset="0"/>
              </a:rPr>
              <a:t>,h-1) </a:t>
            </a:r>
            <a:r>
              <a:rPr lang="en-US" sz="1800" dirty="0">
                <a:solidFill>
                  <a:srgbClr val="FF0000"/>
                </a:solidFill>
                <a:cs typeface="Arial" charset="0"/>
              </a:rPr>
              <a:t>= *</a:t>
            </a:r>
            <a:r>
              <a:rPr lang="en-US" sz="1800" dirty="0" err="1">
                <a:solidFill>
                  <a:srgbClr val="FF0000"/>
                </a:solidFill>
                <a:cs typeface="Arial" charset="0"/>
              </a:rPr>
              <a:t>im</a:t>
            </a:r>
            <a:r>
              <a:rPr lang="en-US" sz="1800" dirty="0" smtClean="0">
                <a:solidFill>
                  <a:srgbClr val="FF0000"/>
                </a:solidFill>
                <a:cs typeface="Arial" charset="0"/>
              </a:rPr>
              <a:t>(</a:t>
            </a:r>
            <a:r>
              <a:rPr lang="en-US" sz="1800" dirty="0">
                <a:solidFill>
                  <a:srgbClr val="FF0000"/>
                </a:solidFill>
                <a:cs typeface="Arial" charset="0"/>
              </a:rPr>
              <a:t>2</a:t>
            </a:r>
            <a:r>
              <a:rPr lang="en-US" sz="1800" dirty="0" smtClean="0">
                <a:solidFill>
                  <a:srgbClr val="FF0000"/>
                </a:solidFill>
                <a:cs typeface="Arial" charset="0"/>
              </a:rPr>
              <a:t>,h-2)</a:t>
            </a:r>
            <a:r>
              <a:rPr lang="en-US" sz="1800" dirty="0">
                <a:solidFill>
                  <a:srgbClr val="FF0000"/>
                </a:solidFill>
                <a:cs typeface="Arial" charset="0"/>
              </a:rPr>
              <a:t>;</a:t>
            </a:r>
          </a:p>
          <a:p>
            <a:pPr>
              <a:spcBef>
                <a:spcPct val="20000"/>
              </a:spcBef>
            </a:pPr>
            <a:r>
              <a:rPr lang="en-US" sz="1800" dirty="0">
                <a:solidFill>
                  <a:srgbClr val="FF0000"/>
                </a:solidFill>
                <a:cs typeface="Arial" charset="0"/>
              </a:rPr>
              <a:t>*</a:t>
            </a:r>
            <a:r>
              <a:rPr lang="en-US" sz="1800" dirty="0" err="1">
                <a:solidFill>
                  <a:srgbClr val="FF0000"/>
                </a:solidFill>
                <a:cs typeface="Arial" charset="0"/>
              </a:rPr>
              <a:t>im</a:t>
            </a:r>
            <a:r>
              <a:rPr lang="en-US" sz="1800" dirty="0" smtClean="0">
                <a:solidFill>
                  <a:srgbClr val="FF0000"/>
                </a:solidFill>
                <a:cs typeface="Arial" charset="0"/>
              </a:rPr>
              <a:t>(</a:t>
            </a:r>
            <a:r>
              <a:rPr lang="en-US" sz="1800" dirty="0">
                <a:solidFill>
                  <a:srgbClr val="FF0000"/>
                </a:solidFill>
                <a:cs typeface="Arial" charset="0"/>
              </a:rPr>
              <a:t>3</a:t>
            </a:r>
            <a:r>
              <a:rPr lang="en-US" sz="1800" dirty="0" smtClean="0">
                <a:solidFill>
                  <a:srgbClr val="FF0000"/>
                </a:solidFill>
                <a:cs typeface="Arial" charset="0"/>
              </a:rPr>
              <a:t>,h-1) </a:t>
            </a:r>
            <a:r>
              <a:rPr lang="en-US" sz="1800" dirty="0">
                <a:solidFill>
                  <a:srgbClr val="FF0000"/>
                </a:solidFill>
                <a:cs typeface="Arial" charset="0"/>
              </a:rPr>
              <a:t>= *</a:t>
            </a:r>
            <a:r>
              <a:rPr lang="en-US" sz="1800" dirty="0" err="1">
                <a:solidFill>
                  <a:srgbClr val="FF0000"/>
                </a:solidFill>
                <a:cs typeface="Arial" charset="0"/>
              </a:rPr>
              <a:t>im</a:t>
            </a:r>
            <a:r>
              <a:rPr lang="en-US" sz="1800" dirty="0" smtClean="0">
                <a:solidFill>
                  <a:srgbClr val="FF0000"/>
                </a:solidFill>
                <a:cs typeface="Arial" charset="0"/>
              </a:rPr>
              <a:t>(</a:t>
            </a:r>
            <a:r>
              <a:rPr lang="en-US" sz="1800" dirty="0">
                <a:solidFill>
                  <a:srgbClr val="FF0000"/>
                </a:solidFill>
                <a:cs typeface="Arial" charset="0"/>
              </a:rPr>
              <a:t>3</a:t>
            </a:r>
            <a:r>
              <a:rPr lang="en-US" sz="1800" dirty="0" smtClean="0">
                <a:solidFill>
                  <a:srgbClr val="FF0000"/>
                </a:solidFill>
                <a:cs typeface="Arial" charset="0"/>
              </a:rPr>
              <a:t>,h-2)</a:t>
            </a:r>
            <a:r>
              <a:rPr lang="en-US" sz="1800" dirty="0">
                <a:solidFill>
                  <a:srgbClr val="FF0000"/>
                </a:solidFill>
                <a:cs typeface="Arial" charset="0"/>
              </a:rPr>
              <a:t>;</a:t>
            </a:r>
          </a:p>
          <a:p>
            <a:pPr>
              <a:spcBef>
                <a:spcPct val="20000"/>
              </a:spcBef>
              <a:buFont typeface="Arial" charset="0"/>
              <a:buNone/>
            </a:pPr>
            <a:endParaRPr lang="en-US" sz="1800" dirty="0" smtClean="0">
              <a:solidFill>
                <a:srgbClr val="FF0000"/>
              </a:solidFill>
              <a:cs typeface="Arial" charset="0"/>
            </a:endParaRPr>
          </a:p>
        </p:txBody>
      </p:sp>
      <p:sp>
        <p:nvSpPr>
          <p:cNvPr id="73" name="Oval 72"/>
          <p:cNvSpPr/>
          <p:nvPr/>
        </p:nvSpPr>
        <p:spPr>
          <a:xfrm>
            <a:off x="7249010" y="3197896"/>
            <a:ext cx="1018572" cy="350838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16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16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/>
          <p:cNvSpPr/>
          <p:nvPr/>
        </p:nvSpPr>
        <p:spPr>
          <a:xfrm>
            <a:off x="5951913" y="3541651"/>
            <a:ext cx="1018572" cy="350838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16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16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/>
          <p:cNvSpPr/>
          <p:nvPr/>
        </p:nvSpPr>
        <p:spPr>
          <a:xfrm>
            <a:off x="7249010" y="3580486"/>
            <a:ext cx="1018572" cy="350838"/>
          </a:xfrm>
          <a:prstGeom prst="ellipse">
            <a:avLst/>
          </a:prstGeom>
          <a:solidFill>
            <a:srgbClr val="FF6600">
              <a:alpha val="16000"/>
            </a:srgbClr>
          </a:solidFill>
          <a:ln>
            <a:solidFill>
              <a:srgbClr val="FF66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/>
          <p:cNvSpPr/>
          <p:nvPr/>
        </p:nvSpPr>
        <p:spPr>
          <a:xfrm>
            <a:off x="5951960" y="3863368"/>
            <a:ext cx="1018572" cy="350838"/>
          </a:xfrm>
          <a:prstGeom prst="ellipse">
            <a:avLst/>
          </a:prstGeom>
          <a:solidFill>
            <a:srgbClr val="FF6600">
              <a:alpha val="16000"/>
            </a:srgbClr>
          </a:solidFill>
          <a:ln>
            <a:solidFill>
              <a:srgbClr val="FF66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/>
          <p:cNvSpPr/>
          <p:nvPr/>
        </p:nvSpPr>
        <p:spPr>
          <a:xfrm>
            <a:off x="7249057" y="3874668"/>
            <a:ext cx="1018572" cy="350838"/>
          </a:xfrm>
          <a:prstGeom prst="ellipse">
            <a:avLst/>
          </a:prstGeom>
          <a:solidFill>
            <a:srgbClr val="008000">
              <a:alpha val="16000"/>
            </a:srgbClr>
          </a:solidFill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Content Placeholder 2"/>
          <p:cNvSpPr txBox="1">
            <a:spLocks/>
          </p:cNvSpPr>
          <p:nvPr/>
        </p:nvSpPr>
        <p:spPr bwMode="auto">
          <a:xfrm>
            <a:off x="5900772" y="3200634"/>
            <a:ext cx="2971800" cy="32919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ct val="20000"/>
              </a:spcBef>
              <a:buFont typeface="Arial" charset="0"/>
              <a:buNone/>
            </a:pPr>
            <a:r>
              <a:rPr lang="en-US" sz="1800" dirty="0" smtClean="0">
                <a:solidFill>
                  <a:srgbClr val="FF0000"/>
                </a:solidFill>
                <a:cs typeface="Arial" charset="0"/>
              </a:rPr>
              <a:t>*</a:t>
            </a:r>
            <a:r>
              <a:rPr lang="en-US" sz="1800" dirty="0" err="1" smtClean="0">
                <a:solidFill>
                  <a:srgbClr val="FF0000"/>
                </a:solidFill>
                <a:cs typeface="Arial" charset="0"/>
              </a:rPr>
              <a:t>im</a:t>
            </a:r>
            <a:r>
              <a:rPr lang="en-US" sz="1800" dirty="0" smtClean="0">
                <a:solidFill>
                  <a:srgbClr val="FF0000"/>
                </a:solidFill>
                <a:cs typeface="Arial" charset="0"/>
              </a:rPr>
              <a:t>(0,h)    = *</a:t>
            </a:r>
            <a:r>
              <a:rPr lang="en-US" sz="1800" dirty="0" err="1" smtClean="0">
                <a:solidFill>
                  <a:srgbClr val="FF0000"/>
                </a:solidFill>
                <a:cs typeface="Arial" charset="0"/>
              </a:rPr>
              <a:t>im</a:t>
            </a:r>
            <a:r>
              <a:rPr lang="en-US" sz="1800" dirty="0" smtClean="0">
                <a:solidFill>
                  <a:srgbClr val="FF0000"/>
                </a:solidFill>
                <a:cs typeface="Arial" charset="0"/>
              </a:rPr>
              <a:t>(0,h-1);</a:t>
            </a:r>
          </a:p>
          <a:p>
            <a:pPr>
              <a:spcBef>
                <a:spcPct val="20000"/>
              </a:spcBef>
            </a:pPr>
            <a:r>
              <a:rPr lang="en-US" sz="1800" dirty="0">
                <a:solidFill>
                  <a:srgbClr val="FF0000"/>
                </a:solidFill>
                <a:cs typeface="Arial" charset="0"/>
              </a:rPr>
              <a:t>*</a:t>
            </a:r>
            <a:r>
              <a:rPr lang="en-US" sz="1800" dirty="0" err="1">
                <a:solidFill>
                  <a:srgbClr val="FF0000"/>
                </a:solidFill>
                <a:cs typeface="Arial" charset="0"/>
              </a:rPr>
              <a:t>im</a:t>
            </a:r>
            <a:r>
              <a:rPr lang="en-US" sz="1800" dirty="0" smtClean="0">
                <a:solidFill>
                  <a:srgbClr val="FF0000"/>
                </a:solidFill>
                <a:cs typeface="Arial" charset="0"/>
              </a:rPr>
              <a:t>(0,h-1) </a:t>
            </a:r>
            <a:r>
              <a:rPr lang="en-US" sz="1800" dirty="0">
                <a:solidFill>
                  <a:srgbClr val="FF0000"/>
                </a:solidFill>
                <a:cs typeface="Arial" charset="0"/>
              </a:rPr>
              <a:t>= *</a:t>
            </a:r>
            <a:r>
              <a:rPr lang="en-US" sz="1800" dirty="0" err="1">
                <a:solidFill>
                  <a:srgbClr val="FF0000"/>
                </a:solidFill>
                <a:cs typeface="Arial" charset="0"/>
              </a:rPr>
              <a:t>im</a:t>
            </a:r>
            <a:r>
              <a:rPr lang="en-US" sz="1800" dirty="0" smtClean="0">
                <a:solidFill>
                  <a:srgbClr val="FF0000"/>
                </a:solidFill>
                <a:cs typeface="Arial" charset="0"/>
              </a:rPr>
              <a:t>(0,h-2)</a:t>
            </a:r>
            <a:r>
              <a:rPr lang="en-US" sz="1800" dirty="0">
                <a:solidFill>
                  <a:srgbClr val="FF0000"/>
                </a:solidFill>
                <a:cs typeface="Arial" charset="0"/>
              </a:rPr>
              <a:t>;</a:t>
            </a:r>
          </a:p>
          <a:p>
            <a:pPr>
              <a:spcBef>
                <a:spcPct val="20000"/>
              </a:spcBef>
            </a:pPr>
            <a:r>
              <a:rPr lang="en-US" sz="1800" dirty="0">
                <a:solidFill>
                  <a:srgbClr val="FF0000"/>
                </a:solidFill>
                <a:cs typeface="Arial" charset="0"/>
              </a:rPr>
              <a:t>*</a:t>
            </a:r>
            <a:r>
              <a:rPr lang="en-US" sz="1800" dirty="0" err="1">
                <a:solidFill>
                  <a:srgbClr val="FF0000"/>
                </a:solidFill>
                <a:cs typeface="Arial" charset="0"/>
              </a:rPr>
              <a:t>im</a:t>
            </a:r>
            <a:r>
              <a:rPr lang="en-US" sz="1800" dirty="0" smtClean="0">
                <a:solidFill>
                  <a:srgbClr val="FF0000"/>
                </a:solidFill>
                <a:cs typeface="Arial" charset="0"/>
              </a:rPr>
              <a:t>(0,h-2) </a:t>
            </a:r>
            <a:r>
              <a:rPr lang="en-US" sz="1800" dirty="0">
                <a:solidFill>
                  <a:srgbClr val="FF0000"/>
                </a:solidFill>
                <a:cs typeface="Arial" charset="0"/>
              </a:rPr>
              <a:t>= *</a:t>
            </a:r>
            <a:r>
              <a:rPr lang="en-US" sz="1800" dirty="0" err="1">
                <a:solidFill>
                  <a:srgbClr val="FF0000"/>
                </a:solidFill>
                <a:cs typeface="Arial" charset="0"/>
              </a:rPr>
              <a:t>im</a:t>
            </a:r>
            <a:r>
              <a:rPr lang="en-US" sz="1800" dirty="0" smtClean="0">
                <a:solidFill>
                  <a:srgbClr val="FF0000"/>
                </a:solidFill>
                <a:cs typeface="Arial" charset="0"/>
              </a:rPr>
              <a:t>(0,h-3)</a:t>
            </a:r>
            <a:r>
              <a:rPr lang="en-US" sz="1800" dirty="0">
                <a:solidFill>
                  <a:srgbClr val="FF0000"/>
                </a:solidFill>
                <a:cs typeface="Arial" charset="0"/>
              </a:rPr>
              <a:t>;</a:t>
            </a:r>
          </a:p>
          <a:p>
            <a:pPr>
              <a:spcBef>
                <a:spcPct val="20000"/>
              </a:spcBef>
            </a:pPr>
            <a:r>
              <a:rPr lang="en-US" sz="1800" dirty="0">
                <a:solidFill>
                  <a:srgbClr val="FF0000"/>
                </a:solidFill>
                <a:cs typeface="Arial" charset="0"/>
              </a:rPr>
              <a:t>*</a:t>
            </a:r>
            <a:r>
              <a:rPr lang="en-US" sz="1800" dirty="0" err="1">
                <a:solidFill>
                  <a:srgbClr val="FF0000"/>
                </a:solidFill>
                <a:cs typeface="Arial" charset="0"/>
              </a:rPr>
              <a:t>im</a:t>
            </a:r>
            <a:r>
              <a:rPr lang="en-US" sz="1800" dirty="0" smtClean="0">
                <a:solidFill>
                  <a:srgbClr val="FF0000"/>
                </a:solidFill>
                <a:cs typeface="Arial" charset="0"/>
              </a:rPr>
              <a:t>(0,h-3) </a:t>
            </a:r>
            <a:r>
              <a:rPr lang="en-US" sz="1800" dirty="0">
                <a:solidFill>
                  <a:srgbClr val="FF0000"/>
                </a:solidFill>
                <a:cs typeface="Arial" charset="0"/>
              </a:rPr>
              <a:t>= *</a:t>
            </a:r>
            <a:r>
              <a:rPr lang="en-US" sz="1800" dirty="0" err="1">
                <a:solidFill>
                  <a:srgbClr val="FF0000"/>
                </a:solidFill>
                <a:cs typeface="Arial" charset="0"/>
              </a:rPr>
              <a:t>im</a:t>
            </a:r>
            <a:r>
              <a:rPr lang="en-US" sz="1800" dirty="0" smtClean="0">
                <a:solidFill>
                  <a:srgbClr val="FF0000"/>
                </a:solidFill>
                <a:cs typeface="Arial" charset="0"/>
              </a:rPr>
              <a:t>(0,h-4)</a:t>
            </a:r>
            <a:r>
              <a:rPr lang="en-US" sz="1800" dirty="0">
                <a:solidFill>
                  <a:srgbClr val="FF0000"/>
                </a:solidFill>
                <a:cs typeface="Arial" charset="0"/>
              </a:rPr>
              <a:t>;</a:t>
            </a:r>
          </a:p>
          <a:p>
            <a:pPr>
              <a:spcBef>
                <a:spcPct val="20000"/>
              </a:spcBef>
              <a:buFont typeface="Arial" charset="0"/>
              <a:buNone/>
            </a:pPr>
            <a:endParaRPr lang="en-US" sz="1800" dirty="0">
              <a:solidFill>
                <a:srgbClr val="FF0000"/>
              </a:solidFill>
              <a:cs typeface="Arial" charset="0"/>
            </a:endParaRPr>
          </a:p>
          <a:p>
            <a:pPr>
              <a:spcBef>
                <a:spcPct val="20000"/>
              </a:spcBef>
              <a:buFont typeface="Arial" charset="0"/>
              <a:buNone/>
            </a:pPr>
            <a:r>
              <a:rPr lang="en-US" sz="1800" dirty="0" smtClean="0">
                <a:solidFill>
                  <a:srgbClr val="FF0000"/>
                </a:solidFill>
                <a:cs typeface="Arial" charset="0"/>
              </a:rPr>
              <a:t>*</a:t>
            </a:r>
            <a:r>
              <a:rPr lang="en-US" sz="1800" dirty="0" err="1" smtClean="0">
                <a:solidFill>
                  <a:srgbClr val="FF0000"/>
                </a:solidFill>
                <a:cs typeface="Arial" charset="0"/>
              </a:rPr>
              <a:t>im</a:t>
            </a:r>
            <a:r>
              <a:rPr lang="en-US" sz="1800" dirty="0" smtClean="0">
                <a:solidFill>
                  <a:srgbClr val="FF0000"/>
                </a:solidFill>
                <a:cs typeface="Arial" charset="0"/>
              </a:rPr>
              <a:t>(1,h)    = </a:t>
            </a:r>
            <a:r>
              <a:rPr lang="en-US" sz="1800" dirty="0">
                <a:solidFill>
                  <a:srgbClr val="FF0000"/>
                </a:solidFill>
                <a:cs typeface="Arial" charset="0"/>
              </a:rPr>
              <a:t>*</a:t>
            </a:r>
            <a:r>
              <a:rPr lang="en-US" sz="1800" dirty="0" err="1">
                <a:solidFill>
                  <a:srgbClr val="FF0000"/>
                </a:solidFill>
                <a:cs typeface="Arial" charset="0"/>
              </a:rPr>
              <a:t>im</a:t>
            </a:r>
            <a:r>
              <a:rPr lang="en-US" sz="1800" dirty="0" smtClean="0">
                <a:solidFill>
                  <a:srgbClr val="FF0000"/>
                </a:solidFill>
                <a:cs typeface="Arial" charset="0"/>
              </a:rPr>
              <a:t>(1,h-1)</a:t>
            </a:r>
            <a:r>
              <a:rPr lang="en-US" sz="1800" dirty="0">
                <a:solidFill>
                  <a:srgbClr val="FF0000"/>
                </a:solidFill>
                <a:cs typeface="Arial" charset="0"/>
              </a:rPr>
              <a:t>;</a:t>
            </a:r>
          </a:p>
          <a:p>
            <a:pPr>
              <a:spcBef>
                <a:spcPct val="20000"/>
              </a:spcBef>
            </a:pPr>
            <a:r>
              <a:rPr lang="en-US" sz="1800" dirty="0">
                <a:solidFill>
                  <a:srgbClr val="FF0000"/>
                </a:solidFill>
                <a:cs typeface="Arial" charset="0"/>
              </a:rPr>
              <a:t>*</a:t>
            </a:r>
            <a:r>
              <a:rPr lang="en-US" sz="1800" dirty="0" err="1">
                <a:solidFill>
                  <a:srgbClr val="FF0000"/>
                </a:solidFill>
                <a:cs typeface="Arial" charset="0"/>
              </a:rPr>
              <a:t>im</a:t>
            </a:r>
            <a:r>
              <a:rPr lang="en-US" sz="1800" dirty="0" smtClean="0">
                <a:solidFill>
                  <a:srgbClr val="FF0000"/>
                </a:solidFill>
                <a:cs typeface="Arial" charset="0"/>
              </a:rPr>
              <a:t>(1,h-1) </a:t>
            </a:r>
            <a:r>
              <a:rPr lang="en-US" sz="1800" dirty="0">
                <a:solidFill>
                  <a:srgbClr val="FF0000"/>
                </a:solidFill>
                <a:cs typeface="Arial" charset="0"/>
              </a:rPr>
              <a:t>= *</a:t>
            </a:r>
            <a:r>
              <a:rPr lang="en-US" sz="1800" dirty="0" err="1">
                <a:solidFill>
                  <a:srgbClr val="FF0000"/>
                </a:solidFill>
                <a:cs typeface="Arial" charset="0"/>
              </a:rPr>
              <a:t>im</a:t>
            </a:r>
            <a:r>
              <a:rPr lang="en-US" sz="1800" dirty="0" smtClean="0">
                <a:solidFill>
                  <a:srgbClr val="FF0000"/>
                </a:solidFill>
                <a:cs typeface="Arial" charset="0"/>
              </a:rPr>
              <a:t>(</a:t>
            </a:r>
            <a:r>
              <a:rPr lang="en-US" sz="1800" dirty="0">
                <a:solidFill>
                  <a:srgbClr val="FF0000"/>
                </a:solidFill>
                <a:cs typeface="Arial" charset="0"/>
              </a:rPr>
              <a:t>1</a:t>
            </a:r>
            <a:r>
              <a:rPr lang="en-US" sz="1800" dirty="0" smtClean="0">
                <a:solidFill>
                  <a:srgbClr val="FF0000"/>
                </a:solidFill>
                <a:cs typeface="Arial" charset="0"/>
              </a:rPr>
              <a:t>,h-2);</a:t>
            </a:r>
            <a:r>
              <a:rPr lang="en-US" sz="1800" dirty="0">
                <a:solidFill>
                  <a:srgbClr val="FF0000"/>
                </a:solidFill>
                <a:cs typeface="Arial" charset="0"/>
              </a:rPr>
              <a:t> </a:t>
            </a:r>
          </a:p>
          <a:p>
            <a:pPr>
              <a:spcBef>
                <a:spcPct val="20000"/>
              </a:spcBef>
            </a:pPr>
            <a:r>
              <a:rPr lang="en-US" sz="1800" dirty="0">
                <a:solidFill>
                  <a:srgbClr val="FF0000"/>
                </a:solidFill>
                <a:cs typeface="Arial" charset="0"/>
              </a:rPr>
              <a:t>*</a:t>
            </a:r>
            <a:r>
              <a:rPr lang="en-US" sz="1800" dirty="0" err="1">
                <a:solidFill>
                  <a:srgbClr val="FF0000"/>
                </a:solidFill>
                <a:cs typeface="Arial" charset="0"/>
              </a:rPr>
              <a:t>im</a:t>
            </a:r>
            <a:r>
              <a:rPr lang="en-US" sz="1800" dirty="0">
                <a:solidFill>
                  <a:srgbClr val="FF0000"/>
                </a:solidFill>
                <a:cs typeface="Arial" charset="0"/>
              </a:rPr>
              <a:t>(1,h</a:t>
            </a:r>
            <a:r>
              <a:rPr lang="en-US" sz="1800" dirty="0" smtClean="0">
                <a:solidFill>
                  <a:srgbClr val="FF0000"/>
                </a:solidFill>
                <a:cs typeface="Arial" charset="0"/>
              </a:rPr>
              <a:t>-2) </a:t>
            </a:r>
            <a:r>
              <a:rPr lang="en-US" sz="1800" dirty="0">
                <a:solidFill>
                  <a:srgbClr val="FF0000"/>
                </a:solidFill>
                <a:cs typeface="Arial" charset="0"/>
              </a:rPr>
              <a:t>= *</a:t>
            </a:r>
            <a:r>
              <a:rPr lang="en-US" sz="1800" dirty="0" err="1">
                <a:solidFill>
                  <a:srgbClr val="FF0000"/>
                </a:solidFill>
                <a:cs typeface="Arial" charset="0"/>
              </a:rPr>
              <a:t>im</a:t>
            </a:r>
            <a:r>
              <a:rPr lang="en-US" sz="1800" dirty="0">
                <a:solidFill>
                  <a:srgbClr val="FF0000"/>
                </a:solidFill>
                <a:cs typeface="Arial" charset="0"/>
              </a:rPr>
              <a:t>(1,h</a:t>
            </a:r>
            <a:r>
              <a:rPr lang="en-US" sz="1800" dirty="0" smtClean="0">
                <a:solidFill>
                  <a:srgbClr val="FF0000"/>
                </a:solidFill>
                <a:cs typeface="Arial" charset="0"/>
              </a:rPr>
              <a:t>-3);</a:t>
            </a:r>
            <a:endParaRPr lang="en-US" sz="1800" dirty="0">
              <a:solidFill>
                <a:srgbClr val="FF0000"/>
              </a:solidFill>
              <a:cs typeface="Arial" charset="0"/>
            </a:endParaRPr>
          </a:p>
          <a:p>
            <a:pPr>
              <a:spcBef>
                <a:spcPct val="20000"/>
              </a:spcBef>
            </a:pPr>
            <a:r>
              <a:rPr lang="en-US" sz="1800" dirty="0">
                <a:solidFill>
                  <a:srgbClr val="FF0000"/>
                </a:solidFill>
                <a:cs typeface="Arial" charset="0"/>
              </a:rPr>
              <a:t>*</a:t>
            </a:r>
            <a:r>
              <a:rPr lang="en-US" sz="1800" dirty="0" err="1">
                <a:solidFill>
                  <a:srgbClr val="FF0000"/>
                </a:solidFill>
                <a:cs typeface="Arial" charset="0"/>
              </a:rPr>
              <a:t>im</a:t>
            </a:r>
            <a:r>
              <a:rPr lang="en-US" sz="1800" dirty="0" smtClean="0">
                <a:solidFill>
                  <a:srgbClr val="FF0000"/>
                </a:solidFill>
                <a:cs typeface="Arial" charset="0"/>
              </a:rPr>
              <a:t>(1,h-3) </a:t>
            </a:r>
            <a:r>
              <a:rPr lang="en-US" sz="1800" dirty="0">
                <a:solidFill>
                  <a:srgbClr val="FF0000"/>
                </a:solidFill>
                <a:cs typeface="Arial" charset="0"/>
              </a:rPr>
              <a:t>= *</a:t>
            </a:r>
            <a:r>
              <a:rPr lang="en-US" sz="1800" dirty="0" err="1">
                <a:solidFill>
                  <a:srgbClr val="FF0000"/>
                </a:solidFill>
                <a:cs typeface="Arial" charset="0"/>
              </a:rPr>
              <a:t>im</a:t>
            </a:r>
            <a:r>
              <a:rPr lang="en-US" sz="1800" dirty="0" smtClean="0">
                <a:solidFill>
                  <a:srgbClr val="FF0000"/>
                </a:solidFill>
                <a:cs typeface="Arial" charset="0"/>
              </a:rPr>
              <a:t>(1,h-4)</a:t>
            </a:r>
            <a:r>
              <a:rPr lang="en-US" sz="1800" dirty="0">
                <a:solidFill>
                  <a:srgbClr val="FF0000"/>
                </a:solidFill>
                <a:cs typeface="Arial" charset="0"/>
              </a:rPr>
              <a:t>;</a:t>
            </a:r>
          </a:p>
          <a:p>
            <a:pPr>
              <a:spcBef>
                <a:spcPct val="20000"/>
              </a:spcBef>
              <a:buFont typeface="Arial" charset="0"/>
              <a:buNone/>
            </a:pPr>
            <a:endParaRPr lang="en-US" sz="1800" dirty="0" smtClean="0">
              <a:solidFill>
                <a:srgbClr val="FF0000"/>
              </a:solidFill>
              <a:cs typeface="Arial" charset="0"/>
            </a:endParaRPr>
          </a:p>
        </p:txBody>
      </p:sp>
      <p:sp>
        <p:nvSpPr>
          <p:cNvPr id="102" name="Oval 101"/>
          <p:cNvSpPr/>
          <p:nvPr/>
        </p:nvSpPr>
        <p:spPr>
          <a:xfrm>
            <a:off x="5951960" y="4201086"/>
            <a:ext cx="1018572" cy="350838"/>
          </a:xfrm>
          <a:prstGeom prst="ellipse">
            <a:avLst/>
          </a:prstGeom>
          <a:solidFill>
            <a:srgbClr val="008000">
              <a:alpha val="16000"/>
            </a:srgbClr>
          </a:solidFill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/>
          <p:cNvSpPr/>
          <p:nvPr/>
        </p:nvSpPr>
        <p:spPr>
          <a:xfrm>
            <a:off x="7249057" y="4820710"/>
            <a:ext cx="1018572" cy="350838"/>
          </a:xfrm>
          <a:prstGeom prst="ellipse">
            <a:avLst/>
          </a:prstGeom>
          <a:solidFill>
            <a:schemeClr val="accent3">
              <a:lumMod val="40000"/>
              <a:lumOff val="60000"/>
              <a:alpha val="16000"/>
            </a:schemeClr>
          </a:solidFill>
          <a:ln>
            <a:solidFill>
              <a:schemeClr val="accent4">
                <a:lumMod val="9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/>
          <p:cNvSpPr/>
          <p:nvPr/>
        </p:nvSpPr>
        <p:spPr>
          <a:xfrm>
            <a:off x="7249057" y="5203300"/>
            <a:ext cx="1018572" cy="350838"/>
          </a:xfrm>
          <a:prstGeom prst="ellipse">
            <a:avLst/>
          </a:prstGeom>
          <a:solidFill>
            <a:srgbClr val="660066">
              <a:alpha val="16000"/>
            </a:srgbClr>
          </a:solidFill>
          <a:ln>
            <a:solidFill>
              <a:srgbClr val="66006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/>
          <p:cNvSpPr/>
          <p:nvPr/>
        </p:nvSpPr>
        <p:spPr>
          <a:xfrm>
            <a:off x="7249104" y="5497482"/>
            <a:ext cx="1018572" cy="350838"/>
          </a:xfrm>
          <a:prstGeom prst="ellipse">
            <a:avLst/>
          </a:prstGeom>
          <a:solidFill>
            <a:schemeClr val="accent3">
              <a:lumMod val="75000"/>
              <a:alpha val="34000"/>
            </a:schemeClr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5985072" y="5171548"/>
            <a:ext cx="1018619" cy="1027610"/>
            <a:chOff x="7401457" y="4973110"/>
            <a:chExt cx="1018619" cy="1027610"/>
          </a:xfrm>
        </p:grpSpPr>
        <p:sp>
          <p:nvSpPr>
            <p:cNvPr id="106" name="Oval 105"/>
            <p:cNvSpPr/>
            <p:nvPr/>
          </p:nvSpPr>
          <p:spPr>
            <a:xfrm>
              <a:off x="7401457" y="4973110"/>
              <a:ext cx="1018572" cy="350838"/>
            </a:xfrm>
            <a:prstGeom prst="ellipse">
              <a:avLst/>
            </a:prstGeom>
            <a:solidFill>
              <a:schemeClr val="accent3">
                <a:lumMod val="40000"/>
                <a:lumOff val="60000"/>
                <a:alpha val="16000"/>
              </a:schemeClr>
            </a:solidFill>
            <a:ln>
              <a:solidFill>
                <a:schemeClr val="accent4">
                  <a:lumMod val="9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/>
            <p:cNvSpPr/>
            <p:nvPr/>
          </p:nvSpPr>
          <p:spPr>
            <a:xfrm>
              <a:off x="7401457" y="5355700"/>
              <a:ext cx="1018572" cy="350838"/>
            </a:xfrm>
            <a:prstGeom prst="ellipse">
              <a:avLst/>
            </a:prstGeom>
            <a:solidFill>
              <a:srgbClr val="660066">
                <a:alpha val="16000"/>
              </a:srgbClr>
            </a:solidFill>
            <a:ln>
              <a:solidFill>
                <a:srgbClr val="660066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/>
            <p:cNvSpPr/>
            <p:nvPr/>
          </p:nvSpPr>
          <p:spPr>
            <a:xfrm>
              <a:off x="7401504" y="5649882"/>
              <a:ext cx="1018572" cy="350838"/>
            </a:xfrm>
            <a:prstGeom prst="ellipse">
              <a:avLst/>
            </a:prstGeom>
            <a:solidFill>
              <a:schemeClr val="accent3">
                <a:lumMod val="75000"/>
                <a:alpha val="34000"/>
              </a:schemeClr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9" name="Group 108"/>
          <p:cNvGrpSpPr/>
          <p:nvPr/>
        </p:nvGrpSpPr>
        <p:grpSpPr>
          <a:xfrm>
            <a:off x="4545366" y="3220176"/>
            <a:ext cx="1466816" cy="3002887"/>
            <a:chOff x="4545366" y="3220176"/>
            <a:chExt cx="1466816" cy="3002887"/>
          </a:xfrm>
        </p:grpSpPr>
        <p:sp>
          <p:nvSpPr>
            <p:cNvPr id="110" name="TextBox 2"/>
            <p:cNvSpPr txBox="1">
              <a:spLocks noChangeArrowheads="1"/>
            </p:cNvSpPr>
            <p:nvPr/>
          </p:nvSpPr>
          <p:spPr bwMode="auto">
            <a:xfrm>
              <a:off x="4545366" y="3756235"/>
              <a:ext cx="4991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800" dirty="0" err="1">
                  <a:solidFill>
                    <a:schemeClr val="tx2"/>
                  </a:solidFill>
                </a:rPr>
                <a:t>i</a:t>
              </a:r>
              <a:r>
                <a:rPr lang="en-US" sz="1800" dirty="0" smtClean="0">
                  <a:solidFill>
                    <a:schemeClr val="tx2"/>
                  </a:solidFill>
                </a:rPr>
                <a:t>=0</a:t>
              </a:r>
              <a:endParaRPr lang="en-US" sz="1800" dirty="0">
                <a:solidFill>
                  <a:schemeClr val="tx2"/>
                </a:solidFill>
              </a:endParaRPr>
            </a:p>
          </p:txBody>
        </p:sp>
        <p:sp>
          <p:nvSpPr>
            <p:cNvPr id="111" name="TextBox 7"/>
            <p:cNvSpPr txBox="1">
              <a:spLocks noChangeArrowheads="1"/>
            </p:cNvSpPr>
            <p:nvPr/>
          </p:nvSpPr>
          <p:spPr bwMode="auto">
            <a:xfrm>
              <a:off x="5166716" y="3220176"/>
              <a:ext cx="640219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800" dirty="0">
                  <a:solidFill>
                    <a:schemeClr val="tx2"/>
                  </a:solidFill>
                </a:rPr>
                <a:t>j = </a:t>
              </a:r>
              <a:r>
                <a:rPr lang="en-US" sz="1800" dirty="0" smtClean="0">
                  <a:solidFill>
                    <a:schemeClr val="tx2"/>
                  </a:solidFill>
                </a:rPr>
                <a:t>h</a:t>
              </a:r>
              <a:endParaRPr lang="en-US" sz="1800" dirty="0">
                <a:solidFill>
                  <a:schemeClr val="tx2"/>
                </a:solidFill>
              </a:endParaRPr>
            </a:p>
          </p:txBody>
        </p:sp>
        <p:sp>
          <p:nvSpPr>
            <p:cNvPr id="112" name="TextBox 9"/>
            <p:cNvSpPr txBox="1">
              <a:spLocks noChangeArrowheads="1"/>
            </p:cNvSpPr>
            <p:nvPr/>
          </p:nvSpPr>
          <p:spPr bwMode="auto">
            <a:xfrm>
              <a:off x="5166716" y="3571014"/>
              <a:ext cx="84546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800" dirty="0">
                  <a:solidFill>
                    <a:schemeClr val="tx2"/>
                  </a:solidFill>
                </a:rPr>
                <a:t>j = </a:t>
              </a:r>
              <a:r>
                <a:rPr lang="en-US" sz="1800" dirty="0" smtClean="0">
                  <a:solidFill>
                    <a:schemeClr val="tx2"/>
                  </a:solidFill>
                </a:rPr>
                <a:t>h-1</a:t>
              </a:r>
              <a:endParaRPr lang="en-US" sz="1800" dirty="0">
                <a:solidFill>
                  <a:schemeClr val="tx2"/>
                </a:solidFill>
              </a:endParaRPr>
            </a:p>
          </p:txBody>
        </p:sp>
        <p:sp>
          <p:nvSpPr>
            <p:cNvPr id="113" name="TextBox 10"/>
            <p:cNvSpPr txBox="1">
              <a:spLocks noChangeArrowheads="1"/>
            </p:cNvSpPr>
            <p:nvPr/>
          </p:nvSpPr>
          <p:spPr bwMode="auto">
            <a:xfrm>
              <a:off x="5166716" y="3899626"/>
              <a:ext cx="84546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800" dirty="0">
                  <a:solidFill>
                    <a:schemeClr val="tx2"/>
                  </a:solidFill>
                </a:rPr>
                <a:t>j = </a:t>
              </a:r>
              <a:r>
                <a:rPr lang="en-US" sz="1800" dirty="0" smtClean="0">
                  <a:solidFill>
                    <a:schemeClr val="tx2"/>
                  </a:solidFill>
                </a:rPr>
                <a:t>h-2</a:t>
              </a:r>
              <a:endParaRPr lang="en-US" sz="1800" dirty="0">
                <a:solidFill>
                  <a:schemeClr val="tx2"/>
                </a:solidFill>
              </a:endParaRPr>
            </a:p>
          </p:txBody>
        </p:sp>
        <p:sp>
          <p:nvSpPr>
            <p:cNvPr id="114" name="TextBox 11"/>
            <p:cNvSpPr txBox="1">
              <a:spLocks noChangeArrowheads="1"/>
            </p:cNvSpPr>
            <p:nvPr/>
          </p:nvSpPr>
          <p:spPr bwMode="auto">
            <a:xfrm>
              <a:off x="5166716" y="4221889"/>
              <a:ext cx="84546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800" dirty="0">
                  <a:solidFill>
                    <a:schemeClr val="tx2"/>
                  </a:solidFill>
                </a:rPr>
                <a:t>j </a:t>
              </a:r>
              <a:r>
                <a:rPr lang="en-US" sz="1800" dirty="0" smtClean="0">
                  <a:solidFill>
                    <a:schemeClr val="tx2"/>
                  </a:solidFill>
                </a:rPr>
                <a:t>= h-3</a:t>
              </a:r>
              <a:endParaRPr lang="en-US" sz="1800" dirty="0">
                <a:solidFill>
                  <a:schemeClr val="tx2"/>
                </a:solidFill>
              </a:endParaRPr>
            </a:p>
          </p:txBody>
        </p:sp>
        <p:sp>
          <p:nvSpPr>
            <p:cNvPr id="115" name="Left Brace 114"/>
            <p:cNvSpPr/>
            <p:nvPr/>
          </p:nvSpPr>
          <p:spPr>
            <a:xfrm>
              <a:off x="4996853" y="3372576"/>
              <a:ext cx="228600" cy="1143000"/>
            </a:xfrm>
            <a:prstGeom prst="leftBrace">
              <a:avLst/>
            </a:prstGeom>
            <a:ln>
              <a:solidFill>
                <a:schemeClr val="tx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16" name="TextBox 2"/>
            <p:cNvSpPr txBox="1">
              <a:spLocks noChangeArrowheads="1"/>
            </p:cNvSpPr>
            <p:nvPr/>
          </p:nvSpPr>
          <p:spPr bwMode="auto">
            <a:xfrm>
              <a:off x="4571934" y="5377480"/>
              <a:ext cx="4991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800" dirty="0" err="1" smtClean="0">
                  <a:solidFill>
                    <a:schemeClr val="tx2"/>
                  </a:solidFill>
                </a:rPr>
                <a:t>i</a:t>
              </a:r>
              <a:r>
                <a:rPr lang="en-US" sz="1800" dirty="0" smtClean="0">
                  <a:solidFill>
                    <a:schemeClr val="tx2"/>
                  </a:solidFill>
                </a:rPr>
                <a:t>=1</a:t>
              </a:r>
              <a:endParaRPr lang="en-US" sz="1800" dirty="0">
                <a:solidFill>
                  <a:schemeClr val="tx2"/>
                </a:solidFill>
              </a:endParaRPr>
            </a:p>
          </p:txBody>
        </p:sp>
        <p:sp>
          <p:nvSpPr>
            <p:cNvPr id="117" name="TextBox 7"/>
            <p:cNvSpPr txBox="1">
              <a:spLocks noChangeArrowheads="1"/>
            </p:cNvSpPr>
            <p:nvPr/>
          </p:nvSpPr>
          <p:spPr bwMode="auto">
            <a:xfrm>
              <a:off x="5151656" y="4852018"/>
              <a:ext cx="640219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800" dirty="0">
                  <a:solidFill>
                    <a:schemeClr val="tx2"/>
                  </a:solidFill>
                </a:rPr>
                <a:t>j = </a:t>
              </a:r>
              <a:r>
                <a:rPr lang="en-US" sz="1800" dirty="0" smtClean="0">
                  <a:solidFill>
                    <a:schemeClr val="tx2"/>
                  </a:solidFill>
                </a:rPr>
                <a:t>h</a:t>
              </a:r>
              <a:endParaRPr lang="en-US" sz="1800" dirty="0">
                <a:solidFill>
                  <a:schemeClr val="tx2"/>
                </a:solidFill>
              </a:endParaRPr>
            </a:p>
          </p:txBody>
        </p:sp>
        <p:sp>
          <p:nvSpPr>
            <p:cNvPr id="118" name="TextBox 9"/>
            <p:cNvSpPr txBox="1">
              <a:spLocks noChangeArrowheads="1"/>
            </p:cNvSpPr>
            <p:nvPr/>
          </p:nvSpPr>
          <p:spPr bwMode="auto">
            <a:xfrm>
              <a:off x="5151656" y="5202856"/>
              <a:ext cx="84546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800" dirty="0">
                  <a:solidFill>
                    <a:schemeClr val="tx2"/>
                  </a:solidFill>
                </a:rPr>
                <a:t>j = h</a:t>
              </a:r>
              <a:r>
                <a:rPr lang="en-US" sz="1800" dirty="0" smtClean="0">
                  <a:solidFill>
                    <a:schemeClr val="tx2"/>
                  </a:solidFill>
                </a:rPr>
                <a:t>-1</a:t>
              </a:r>
              <a:endParaRPr lang="en-US" sz="1800" dirty="0">
                <a:solidFill>
                  <a:schemeClr val="tx2"/>
                </a:solidFill>
              </a:endParaRPr>
            </a:p>
          </p:txBody>
        </p:sp>
        <p:sp>
          <p:nvSpPr>
            <p:cNvPr id="119" name="TextBox 10"/>
            <p:cNvSpPr txBox="1">
              <a:spLocks noChangeArrowheads="1"/>
            </p:cNvSpPr>
            <p:nvPr/>
          </p:nvSpPr>
          <p:spPr bwMode="auto">
            <a:xfrm>
              <a:off x="5151656" y="5531468"/>
              <a:ext cx="84546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800" dirty="0">
                  <a:solidFill>
                    <a:schemeClr val="tx2"/>
                  </a:solidFill>
                </a:rPr>
                <a:t>j = </a:t>
              </a:r>
              <a:r>
                <a:rPr lang="en-US" sz="1800" dirty="0" smtClean="0">
                  <a:solidFill>
                    <a:schemeClr val="tx2"/>
                  </a:solidFill>
                </a:rPr>
                <a:t>h-2</a:t>
              </a:r>
              <a:endParaRPr lang="en-US" sz="1800" dirty="0">
                <a:solidFill>
                  <a:schemeClr val="tx2"/>
                </a:solidFill>
              </a:endParaRPr>
            </a:p>
          </p:txBody>
        </p:sp>
        <p:sp>
          <p:nvSpPr>
            <p:cNvPr id="120" name="TextBox 11"/>
            <p:cNvSpPr txBox="1">
              <a:spLocks noChangeArrowheads="1"/>
            </p:cNvSpPr>
            <p:nvPr/>
          </p:nvSpPr>
          <p:spPr bwMode="auto">
            <a:xfrm>
              <a:off x="5151656" y="5853731"/>
              <a:ext cx="84546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800" dirty="0">
                  <a:solidFill>
                    <a:schemeClr val="tx2"/>
                  </a:solidFill>
                </a:rPr>
                <a:t>j = </a:t>
              </a:r>
              <a:r>
                <a:rPr lang="en-US" sz="1800" dirty="0" smtClean="0">
                  <a:solidFill>
                    <a:schemeClr val="tx2"/>
                  </a:solidFill>
                </a:rPr>
                <a:t>h-3</a:t>
              </a:r>
              <a:endParaRPr lang="en-US" sz="1800" dirty="0">
                <a:solidFill>
                  <a:schemeClr val="tx2"/>
                </a:solidFill>
              </a:endParaRPr>
            </a:p>
          </p:txBody>
        </p:sp>
        <p:sp>
          <p:nvSpPr>
            <p:cNvPr id="121" name="Left Brace 120"/>
            <p:cNvSpPr/>
            <p:nvPr/>
          </p:nvSpPr>
          <p:spPr>
            <a:xfrm>
              <a:off x="4981793" y="5004418"/>
              <a:ext cx="228600" cy="1143000"/>
            </a:xfrm>
            <a:prstGeom prst="leftBrace">
              <a:avLst/>
            </a:prstGeom>
            <a:ln>
              <a:solidFill>
                <a:schemeClr val="tx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chemeClr val="tx2"/>
                </a:solidFill>
              </a:endParaRPr>
            </a:p>
          </p:txBody>
        </p:sp>
      </p:grpSp>
      <p:sp>
        <p:nvSpPr>
          <p:cNvPr id="59" name="TextBox 58"/>
          <p:cNvSpPr txBox="1"/>
          <p:nvPr/>
        </p:nvSpPr>
        <p:spPr>
          <a:xfrm>
            <a:off x="1204399" y="1430868"/>
            <a:ext cx="1659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tx2"/>
                </a:solidFill>
              </a:rPr>
              <a:t>Original code</a:t>
            </a:r>
            <a:endParaRPr lang="en-US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54643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" charset="0"/>
                <a:ea typeface="ＭＳ Ｐゴシック" charset="0"/>
              </a:rPr>
              <a:t>Example</a:t>
            </a:r>
            <a:r>
              <a:rPr lang="en-US" dirty="0">
                <a:latin typeface="Times" charset="0"/>
                <a:ea typeface="ＭＳ Ｐゴシック" charset="0"/>
              </a:rPr>
              <a:t> </a:t>
            </a:r>
            <a:r>
              <a:rPr lang="en-US" dirty="0" smtClean="0">
                <a:latin typeface="Times" charset="0"/>
                <a:ea typeface="ＭＳ Ｐゴシック" charset="0"/>
              </a:rPr>
              <a:t>3</a:t>
            </a:r>
            <a:endParaRPr lang="en-US" dirty="0">
              <a:latin typeface="Times" charset="0"/>
              <a:ea typeface="ＭＳ Ｐゴシック" charset="0"/>
            </a:endParaRPr>
          </a:p>
        </p:txBody>
      </p:sp>
      <p:sp>
        <p:nvSpPr>
          <p:cNvPr id="75" name="Content Placeholder 2"/>
          <p:cNvSpPr txBox="1">
            <a:spLocks/>
          </p:cNvSpPr>
          <p:nvPr/>
        </p:nvSpPr>
        <p:spPr bwMode="auto">
          <a:xfrm>
            <a:off x="602710" y="1430868"/>
            <a:ext cx="4596152" cy="24019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20000"/>
              </a:spcBef>
              <a:buFont typeface="Arial" charset="0"/>
              <a:buNone/>
            </a:pPr>
            <a:endParaRPr lang="en-US" dirty="0" smtClean="0">
              <a:latin typeface="+mn-lt"/>
              <a:ea typeface="+mn-ea"/>
              <a:cs typeface="+mn-cs"/>
            </a:endParaRPr>
          </a:p>
          <a:p>
            <a:pPr eaLnBrk="1" hangingPunct="1">
              <a:spcBef>
                <a:spcPct val="20000"/>
              </a:spcBef>
              <a:buFont typeface="Arial" charset="0"/>
              <a:buNone/>
            </a:pPr>
            <a:r>
              <a:rPr lang="en-US" sz="2000" dirty="0" smtClean="0">
                <a:latin typeface="+mn-lt"/>
                <a:ea typeface="+mn-ea"/>
                <a:cs typeface="+mn-cs"/>
              </a:rPr>
              <a:t>for </a:t>
            </a:r>
            <a:r>
              <a:rPr lang="en-US" sz="2000" dirty="0">
                <a:latin typeface="+mn-lt"/>
                <a:ea typeface="+mn-ea"/>
                <a:cs typeface="+mn-cs"/>
              </a:rPr>
              <a:t>(</a:t>
            </a:r>
            <a:r>
              <a:rPr lang="en-US" sz="2000" dirty="0" err="1">
                <a:latin typeface="+mn-lt"/>
                <a:ea typeface="+mn-ea"/>
                <a:cs typeface="+mn-cs"/>
              </a:rPr>
              <a:t>int</a:t>
            </a:r>
            <a:r>
              <a:rPr lang="en-US" sz="2000" dirty="0">
                <a:latin typeface="+mn-lt"/>
                <a:ea typeface="+mn-ea"/>
                <a:cs typeface="+mn-cs"/>
              </a:rPr>
              <a:t> j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> </a:t>
            </a:r>
            <a:r>
              <a:rPr lang="en-US" sz="2000" dirty="0">
                <a:latin typeface="+mn-lt"/>
                <a:ea typeface="+mn-ea"/>
                <a:cs typeface="+mn-cs"/>
              </a:rPr>
              <a:t>= 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>height; </a:t>
            </a:r>
            <a:r>
              <a:rPr lang="en-US" sz="2000" dirty="0">
                <a:latin typeface="+mn-lt"/>
                <a:ea typeface="+mn-ea"/>
                <a:cs typeface="+mn-cs"/>
              </a:rPr>
              <a:t>j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> </a:t>
            </a:r>
            <a:r>
              <a:rPr lang="en-US" sz="2000" dirty="0">
                <a:latin typeface="+mn-lt"/>
                <a:ea typeface="+mn-ea"/>
                <a:cs typeface="+mn-cs"/>
              </a:rPr>
              <a:t>&gt; 0; j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>-</a:t>
            </a:r>
            <a:r>
              <a:rPr lang="en-US" sz="2000" dirty="0">
                <a:latin typeface="+mn-lt"/>
                <a:ea typeface="+mn-ea"/>
                <a:cs typeface="+mn-cs"/>
              </a:rPr>
              <a:t>-)</a:t>
            </a:r>
          </a:p>
          <a:p>
            <a:pPr eaLnBrk="1" hangingPunct="1">
              <a:spcBef>
                <a:spcPct val="20000"/>
              </a:spcBef>
              <a:buFont typeface="Arial" charset="0"/>
              <a:buNone/>
            </a:pPr>
            <a:r>
              <a:rPr lang="en-US" sz="2000" dirty="0">
                <a:latin typeface="+mn-lt"/>
                <a:ea typeface="+mn-ea"/>
                <a:cs typeface="+mn-cs"/>
              </a:rPr>
              <a:t>  for (</a:t>
            </a:r>
            <a:r>
              <a:rPr lang="en-US" sz="2000" dirty="0" err="1">
                <a:latin typeface="+mn-lt"/>
                <a:ea typeface="+mn-ea"/>
                <a:cs typeface="+mn-cs"/>
              </a:rPr>
              <a:t>int</a:t>
            </a:r>
            <a:r>
              <a:rPr lang="en-US" sz="2000" dirty="0">
                <a:latin typeface="+mn-lt"/>
                <a:ea typeface="+mn-ea"/>
                <a:cs typeface="+mn-cs"/>
              </a:rPr>
              <a:t> </a:t>
            </a:r>
            <a:r>
              <a:rPr lang="en-US" sz="2000" dirty="0" err="1" smtClean="0">
                <a:latin typeface="+mn-lt"/>
                <a:ea typeface="+mn-ea"/>
                <a:cs typeface="+mn-cs"/>
              </a:rPr>
              <a:t>i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> </a:t>
            </a:r>
            <a:r>
              <a:rPr lang="en-US" sz="2000" dirty="0">
                <a:latin typeface="+mn-lt"/>
                <a:ea typeface="+mn-ea"/>
                <a:cs typeface="+mn-cs"/>
              </a:rPr>
              <a:t>= 0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>; </a:t>
            </a:r>
            <a:r>
              <a:rPr lang="en-US" sz="2000" dirty="0" err="1" smtClean="0">
                <a:latin typeface="+mn-lt"/>
                <a:ea typeface="+mn-ea"/>
                <a:cs typeface="+mn-cs"/>
              </a:rPr>
              <a:t>i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> </a:t>
            </a:r>
            <a:r>
              <a:rPr lang="en-US" sz="2000" dirty="0">
                <a:latin typeface="+mn-lt"/>
                <a:ea typeface="+mn-ea"/>
                <a:cs typeface="+mn-cs"/>
              </a:rPr>
              <a:t>&lt; 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>width; </a:t>
            </a:r>
            <a:r>
              <a:rPr lang="en-US" sz="2000" dirty="0">
                <a:latin typeface="+mn-lt"/>
                <a:ea typeface="+mn-ea"/>
                <a:cs typeface="+mn-cs"/>
              </a:rPr>
              <a:t>i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>+</a:t>
            </a:r>
            <a:r>
              <a:rPr lang="en-US" sz="2000" dirty="0">
                <a:latin typeface="+mn-lt"/>
                <a:ea typeface="+mn-ea"/>
                <a:cs typeface="+mn-cs"/>
              </a:rPr>
              <a:t>+)</a:t>
            </a:r>
          </a:p>
          <a:p>
            <a:pPr eaLnBrk="1" hangingPunct="1">
              <a:spcBef>
                <a:spcPct val="20000"/>
              </a:spcBef>
              <a:buFont typeface="Arial" charset="0"/>
              <a:buNone/>
            </a:pPr>
            <a:r>
              <a:rPr lang="en-US" sz="2000" dirty="0">
                <a:latin typeface="+mn-lt"/>
                <a:ea typeface="+mn-ea"/>
                <a:cs typeface="+mn-cs"/>
              </a:rPr>
              <a:t>    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>*image(</a:t>
            </a:r>
            <a:r>
              <a:rPr lang="en-US" sz="2000" dirty="0" err="1" smtClean="0">
                <a:latin typeface="+mn-lt"/>
                <a:ea typeface="+mn-ea"/>
                <a:cs typeface="+mn-cs"/>
              </a:rPr>
              <a:t>i,j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>) </a:t>
            </a:r>
            <a:r>
              <a:rPr lang="en-US" sz="2000" dirty="0">
                <a:latin typeface="+mn-lt"/>
                <a:ea typeface="+mn-ea"/>
                <a:cs typeface="+mn-cs"/>
              </a:rPr>
              <a:t>= 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>*image(i,j-1) </a:t>
            </a:r>
            <a:endParaRPr lang="en-US" sz="2000" dirty="0">
              <a:latin typeface="+mn-lt"/>
              <a:ea typeface="+mn-ea"/>
              <a:cs typeface="+mn-cs"/>
            </a:endParaRPr>
          </a:p>
          <a:p>
            <a:pPr>
              <a:spcBef>
                <a:spcPct val="20000"/>
              </a:spcBef>
              <a:buFont typeface="Arial" charset="0"/>
              <a:buNone/>
            </a:pPr>
            <a:r>
              <a:rPr lang="en-US" sz="2100" dirty="0">
                <a:solidFill>
                  <a:srgbClr val="3366FF"/>
                </a:solidFill>
                <a:cs typeface="Arial" charset="0"/>
              </a:rPr>
              <a:t> </a:t>
            </a:r>
          </a:p>
        </p:txBody>
      </p:sp>
      <p:sp>
        <p:nvSpPr>
          <p:cNvPr id="76" name="Content Placeholder 2"/>
          <p:cNvSpPr txBox="1">
            <a:spLocks/>
          </p:cNvSpPr>
          <p:nvPr/>
        </p:nvSpPr>
        <p:spPr bwMode="auto">
          <a:xfrm>
            <a:off x="4714963" y="1416168"/>
            <a:ext cx="4596152" cy="24019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20000"/>
              </a:spcBef>
              <a:buFont typeface="Arial" charset="0"/>
              <a:buNone/>
            </a:pPr>
            <a:endParaRPr lang="en-US" dirty="0" smtClean="0">
              <a:latin typeface="+mn-lt"/>
              <a:ea typeface="+mn-ea"/>
              <a:cs typeface="+mn-cs"/>
            </a:endParaRPr>
          </a:p>
          <a:p>
            <a:pPr eaLnBrk="1" hangingPunct="1">
              <a:spcBef>
                <a:spcPct val="20000"/>
              </a:spcBef>
            </a:pPr>
            <a:r>
              <a:rPr lang="en-US" sz="2000" dirty="0">
                <a:latin typeface="+mn-lt"/>
                <a:ea typeface="+mn-ea"/>
                <a:cs typeface="+mn-cs"/>
              </a:rPr>
              <a:t>for (</a:t>
            </a:r>
            <a:r>
              <a:rPr lang="en-US" sz="2000" dirty="0" err="1">
                <a:latin typeface="+mn-lt"/>
                <a:ea typeface="+mn-ea"/>
                <a:cs typeface="+mn-cs"/>
              </a:rPr>
              <a:t>int</a:t>
            </a:r>
            <a:r>
              <a:rPr lang="en-US" sz="2000" dirty="0">
                <a:latin typeface="+mn-lt"/>
                <a:ea typeface="+mn-ea"/>
                <a:cs typeface="+mn-cs"/>
              </a:rPr>
              <a:t> </a:t>
            </a:r>
            <a:r>
              <a:rPr lang="en-US" sz="2000" dirty="0" err="1">
                <a:latin typeface="+mn-lt"/>
                <a:ea typeface="+mn-ea"/>
                <a:cs typeface="+mn-cs"/>
              </a:rPr>
              <a:t>i</a:t>
            </a:r>
            <a:r>
              <a:rPr lang="en-US" sz="2000" dirty="0">
                <a:latin typeface="+mn-lt"/>
                <a:ea typeface="+mn-ea"/>
                <a:cs typeface="+mn-cs"/>
              </a:rPr>
              <a:t> = 0; </a:t>
            </a:r>
            <a:r>
              <a:rPr lang="en-US" sz="2000" dirty="0" err="1">
                <a:latin typeface="+mn-lt"/>
                <a:ea typeface="+mn-ea"/>
                <a:cs typeface="+mn-cs"/>
              </a:rPr>
              <a:t>i</a:t>
            </a:r>
            <a:r>
              <a:rPr lang="en-US" sz="2000" dirty="0">
                <a:latin typeface="+mn-lt"/>
                <a:ea typeface="+mn-ea"/>
                <a:cs typeface="+mn-cs"/>
              </a:rPr>
              <a:t> &lt; width; </a:t>
            </a:r>
            <a:r>
              <a:rPr lang="en-US" sz="2000" dirty="0" err="1">
                <a:latin typeface="+mn-lt"/>
                <a:ea typeface="+mn-ea"/>
                <a:cs typeface="+mn-cs"/>
              </a:rPr>
              <a:t>i</a:t>
            </a:r>
            <a:r>
              <a:rPr lang="en-US" sz="2000" dirty="0">
                <a:latin typeface="+mn-lt"/>
                <a:ea typeface="+mn-ea"/>
                <a:cs typeface="+mn-cs"/>
              </a:rPr>
              <a:t>++)</a:t>
            </a:r>
          </a:p>
          <a:p>
            <a:pPr eaLnBrk="1" hangingPunct="1">
              <a:spcBef>
                <a:spcPct val="20000"/>
              </a:spcBef>
            </a:pPr>
            <a:r>
              <a:rPr lang="en-US" sz="2000" dirty="0">
                <a:latin typeface="+mn-lt"/>
                <a:ea typeface="+mn-ea"/>
                <a:cs typeface="+mn-cs"/>
              </a:rPr>
              <a:t>  for (</a:t>
            </a:r>
            <a:r>
              <a:rPr lang="en-US" sz="2000" dirty="0" err="1">
                <a:latin typeface="+mn-lt"/>
                <a:ea typeface="+mn-ea"/>
                <a:cs typeface="+mn-cs"/>
              </a:rPr>
              <a:t>int</a:t>
            </a:r>
            <a:r>
              <a:rPr lang="en-US" sz="2000" dirty="0">
                <a:latin typeface="+mn-lt"/>
                <a:ea typeface="+mn-ea"/>
                <a:cs typeface="+mn-cs"/>
              </a:rPr>
              <a:t> j = height; j &gt; 0; j--)</a:t>
            </a:r>
          </a:p>
          <a:p>
            <a:pPr eaLnBrk="1" hangingPunct="1">
              <a:spcBef>
                <a:spcPct val="20000"/>
              </a:spcBef>
              <a:buFont typeface="Arial" charset="0"/>
              <a:buNone/>
            </a:pPr>
            <a:r>
              <a:rPr lang="en-US" sz="2000" dirty="0">
                <a:latin typeface="+mn-lt"/>
                <a:ea typeface="+mn-ea"/>
                <a:cs typeface="+mn-cs"/>
              </a:rPr>
              <a:t>     *image(</a:t>
            </a:r>
            <a:r>
              <a:rPr lang="en-US" sz="2000" dirty="0" err="1">
                <a:latin typeface="+mn-lt"/>
                <a:ea typeface="+mn-ea"/>
                <a:cs typeface="+mn-cs"/>
              </a:rPr>
              <a:t>i,j</a:t>
            </a:r>
            <a:r>
              <a:rPr lang="en-US" sz="2000" dirty="0">
                <a:latin typeface="+mn-lt"/>
                <a:ea typeface="+mn-ea"/>
                <a:cs typeface="+mn-cs"/>
              </a:rPr>
              <a:t>) = *image(i,j-1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>) </a:t>
            </a:r>
            <a:endParaRPr lang="en-US" sz="2000" dirty="0">
              <a:latin typeface="+mn-lt"/>
              <a:ea typeface="+mn-ea"/>
              <a:cs typeface="+mn-cs"/>
            </a:endParaRPr>
          </a:p>
          <a:p>
            <a:pPr>
              <a:spcBef>
                <a:spcPct val="20000"/>
              </a:spcBef>
              <a:buFont typeface="Arial" charset="0"/>
              <a:buNone/>
            </a:pPr>
            <a:r>
              <a:rPr lang="en-US" sz="2100" dirty="0">
                <a:solidFill>
                  <a:srgbClr val="3366FF"/>
                </a:solidFill>
                <a:cs typeface="Arial" charset="0"/>
              </a:rPr>
              <a:t> </a:t>
            </a:r>
          </a:p>
        </p:txBody>
      </p:sp>
      <p:sp>
        <p:nvSpPr>
          <p:cNvPr id="46" name="Oval 45"/>
          <p:cNvSpPr/>
          <p:nvPr/>
        </p:nvSpPr>
        <p:spPr>
          <a:xfrm>
            <a:off x="2816989" y="3143791"/>
            <a:ext cx="1018572" cy="350838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16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16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1753853" y="4846626"/>
            <a:ext cx="1018572" cy="350838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16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16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2816989" y="3526381"/>
            <a:ext cx="1018572" cy="350838"/>
          </a:xfrm>
          <a:prstGeom prst="ellipse">
            <a:avLst/>
          </a:prstGeom>
          <a:solidFill>
            <a:srgbClr val="FF6600">
              <a:alpha val="16000"/>
            </a:srgbClr>
          </a:solidFill>
          <a:ln>
            <a:solidFill>
              <a:srgbClr val="FF66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1753900" y="5168343"/>
            <a:ext cx="1018572" cy="350838"/>
          </a:xfrm>
          <a:prstGeom prst="ellipse">
            <a:avLst/>
          </a:prstGeom>
          <a:solidFill>
            <a:srgbClr val="FF6600">
              <a:alpha val="16000"/>
            </a:srgbClr>
          </a:solidFill>
          <a:ln>
            <a:solidFill>
              <a:srgbClr val="FF66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2817036" y="3820563"/>
            <a:ext cx="1018572" cy="350838"/>
          </a:xfrm>
          <a:prstGeom prst="ellipse">
            <a:avLst/>
          </a:prstGeom>
          <a:solidFill>
            <a:srgbClr val="008000">
              <a:alpha val="16000"/>
            </a:srgbClr>
          </a:solidFill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1753900" y="5488503"/>
            <a:ext cx="1018572" cy="350838"/>
          </a:xfrm>
          <a:prstGeom prst="ellipse">
            <a:avLst/>
          </a:prstGeom>
          <a:solidFill>
            <a:srgbClr val="008000">
              <a:alpha val="16000"/>
            </a:srgbClr>
          </a:solidFill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2"/>
          <p:cNvSpPr txBox="1">
            <a:spLocks noChangeArrowheads="1"/>
          </p:cNvSpPr>
          <p:nvPr/>
        </p:nvSpPr>
        <p:spPr bwMode="auto">
          <a:xfrm>
            <a:off x="524312" y="3657570"/>
            <a:ext cx="51195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 smtClean="0">
                <a:solidFill>
                  <a:schemeClr val="tx2"/>
                </a:solidFill>
              </a:rPr>
              <a:t>j=h</a:t>
            </a:r>
            <a:endParaRPr lang="en-US" sz="1800" dirty="0">
              <a:solidFill>
                <a:schemeClr val="tx2"/>
              </a:solidFill>
            </a:endParaRPr>
          </a:p>
        </p:txBody>
      </p:sp>
      <p:sp>
        <p:nvSpPr>
          <p:cNvPr id="55" name="TextBox 7"/>
          <p:cNvSpPr txBox="1">
            <a:spLocks noChangeArrowheads="1"/>
          </p:cNvSpPr>
          <p:nvPr/>
        </p:nvSpPr>
        <p:spPr bwMode="auto">
          <a:xfrm>
            <a:off x="1145662" y="3121511"/>
            <a:ext cx="62739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>
                <a:solidFill>
                  <a:schemeClr val="tx2"/>
                </a:solidFill>
              </a:rPr>
              <a:t>i</a:t>
            </a:r>
            <a:r>
              <a:rPr lang="en-US" sz="1800" dirty="0" smtClean="0">
                <a:solidFill>
                  <a:schemeClr val="tx2"/>
                </a:solidFill>
              </a:rPr>
              <a:t> </a:t>
            </a:r>
            <a:r>
              <a:rPr lang="en-US" sz="1800" dirty="0">
                <a:solidFill>
                  <a:schemeClr val="tx2"/>
                </a:solidFill>
              </a:rPr>
              <a:t>= 0</a:t>
            </a:r>
          </a:p>
        </p:txBody>
      </p:sp>
      <p:sp>
        <p:nvSpPr>
          <p:cNvPr id="56" name="TextBox 9"/>
          <p:cNvSpPr txBox="1">
            <a:spLocks noChangeArrowheads="1"/>
          </p:cNvSpPr>
          <p:nvPr/>
        </p:nvSpPr>
        <p:spPr bwMode="auto">
          <a:xfrm>
            <a:off x="1145662" y="3472349"/>
            <a:ext cx="62739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>
                <a:solidFill>
                  <a:schemeClr val="tx2"/>
                </a:solidFill>
              </a:rPr>
              <a:t>i</a:t>
            </a:r>
            <a:r>
              <a:rPr lang="en-US" sz="1800" dirty="0" smtClean="0">
                <a:solidFill>
                  <a:schemeClr val="tx2"/>
                </a:solidFill>
              </a:rPr>
              <a:t> </a:t>
            </a:r>
            <a:r>
              <a:rPr lang="en-US" sz="1800" dirty="0">
                <a:solidFill>
                  <a:schemeClr val="tx2"/>
                </a:solidFill>
              </a:rPr>
              <a:t>= 1</a:t>
            </a:r>
          </a:p>
        </p:txBody>
      </p:sp>
      <p:sp>
        <p:nvSpPr>
          <p:cNvPr id="57" name="TextBox 10"/>
          <p:cNvSpPr txBox="1">
            <a:spLocks noChangeArrowheads="1"/>
          </p:cNvSpPr>
          <p:nvPr/>
        </p:nvSpPr>
        <p:spPr bwMode="auto">
          <a:xfrm>
            <a:off x="1145662" y="3800961"/>
            <a:ext cx="62739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 err="1">
                <a:solidFill>
                  <a:schemeClr val="tx2"/>
                </a:solidFill>
              </a:rPr>
              <a:t>i</a:t>
            </a:r>
            <a:r>
              <a:rPr lang="en-US" sz="1800" dirty="0" smtClean="0">
                <a:solidFill>
                  <a:schemeClr val="tx2"/>
                </a:solidFill>
              </a:rPr>
              <a:t> </a:t>
            </a:r>
            <a:r>
              <a:rPr lang="en-US" sz="1800" dirty="0">
                <a:solidFill>
                  <a:schemeClr val="tx2"/>
                </a:solidFill>
              </a:rPr>
              <a:t>= 2</a:t>
            </a:r>
          </a:p>
        </p:txBody>
      </p:sp>
      <p:sp>
        <p:nvSpPr>
          <p:cNvPr id="58" name="TextBox 11"/>
          <p:cNvSpPr txBox="1">
            <a:spLocks noChangeArrowheads="1"/>
          </p:cNvSpPr>
          <p:nvPr/>
        </p:nvSpPr>
        <p:spPr bwMode="auto">
          <a:xfrm>
            <a:off x="1145662" y="4123224"/>
            <a:ext cx="62739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 err="1">
                <a:solidFill>
                  <a:schemeClr val="tx2"/>
                </a:solidFill>
              </a:rPr>
              <a:t>i</a:t>
            </a:r>
            <a:r>
              <a:rPr lang="en-US" sz="1800" dirty="0" smtClean="0">
                <a:solidFill>
                  <a:schemeClr val="tx2"/>
                </a:solidFill>
              </a:rPr>
              <a:t> </a:t>
            </a:r>
            <a:r>
              <a:rPr lang="en-US" sz="1800" dirty="0">
                <a:solidFill>
                  <a:schemeClr val="tx2"/>
                </a:solidFill>
              </a:rPr>
              <a:t>= 3</a:t>
            </a:r>
          </a:p>
        </p:txBody>
      </p:sp>
      <p:sp>
        <p:nvSpPr>
          <p:cNvPr id="60" name="Left Brace 59"/>
          <p:cNvSpPr/>
          <p:nvPr/>
        </p:nvSpPr>
        <p:spPr>
          <a:xfrm>
            <a:off x="975799" y="3273911"/>
            <a:ext cx="228600" cy="1143000"/>
          </a:xfrm>
          <a:prstGeom prst="leftBrace">
            <a:avLst/>
          </a:prstGeom>
          <a:ln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chemeClr val="tx2"/>
              </a:solidFill>
            </a:endParaRPr>
          </a:p>
        </p:txBody>
      </p:sp>
      <p:sp>
        <p:nvSpPr>
          <p:cNvPr id="61" name="TextBox 2"/>
          <p:cNvSpPr txBox="1">
            <a:spLocks noChangeArrowheads="1"/>
          </p:cNvSpPr>
          <p:nvPr/>
        </p:nvSpPr>
        <p:spPr bwMode="auto">
          <a:xfrm>
            <a:off x="197348" y="5278815"/>
            <a:ext cx="84546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 smtClean="0">
                <a:solidFill>
                  <a:schemeClr val="tx2"/>
                </a:solidFill>
              </a:rPr>
              <a:t>j = h-1</a:t>
            </a:r>
            <a:endParaRPr lang="en-US" sz="1800" dirty="0">
              <a:solidFill>
                <a:schemeClr val="tx2"/>
              </a:solidFill>
            </a:endParaRPr>
          </a:p>
        </p:txBody>
      </p:sp>
      <p:sp>
        <p:nvSpPr>
          <p:cNvPr id="63" name="TextBox 7"/>
          <p:cNvSpPr txBox="1">
            <a:spLocks noChangeArrowheads="1"/>
          </p:cNvSpPr>
          <p:nvPr/>
        </p:nvSpPr>
        <p:spPr bwMode="auto">
          <a:xfrm>
            <a:off x="1130602" y="4753353"/>
            <a:ext cx="62739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 err="1">
                <a:solidFill>
                  <a:schemeClr val="tx2"/>
                </a:solidFill>
              </a:rPr>
              <a:t>i</a:t>
            </a:r>
            <a:r>
              <a:rPr lang="en-US" sz="1800" dirty="0" smtClean="0">
                <a:solidFill>
                  <a:schemeClr val="tx2"/>
                </a:solidFill>
              </a:rPr>
              <a:t> </a:t>
            </a:r>
            <a:r>
              <a:rPr lang="en-US" sz="1800" dirty="0">
                <a:solidFill>
                  <a:schemeClr val="tx2"/>
                </a:solidFill>
              </a:rPr>
              <a:t>= 0</a:t>
            </a:r>
          </a:p>
        </p:txBody>
      </p:sp>
      <p:sp>
        <p:nvSpPr>
          <p:cNvPr id="67" name="TextBox 9"/>
          <p:cNvSpPr txBox="1">
            <a:spLocks noChangeArrowheads="1"/>
          </p:cNvSpPr>
          <p:nvPr/>
        </p:nvSpPr>
        <p:spPr bwMode="auto">
          <a:xfrm>
            <a:off x="1130602" y="5104191"/>
            <a:ext cx="62739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>
                <a:solidFill>
                  <a:schemeClr val="tx2"/>
                </a:solidFill>
              </a:rPr>
              <a:t>i</a:t>
            </a:r>
            <a:r>
              <a:rPr lang="en-US" sz="1800" dirty="0" smtClean="0">
                <a:solidFill>
                  <a:schemeClr val="tx2"/>
                </a:solidFill>
              </a:rPr>
              <a:t> </a:t>
            </a:r>
            <a:r>
              <a:rPr lang="en-US" sz="1800" dirty="0">
                <a:solidFill>
                  <a:schemeClr val="tx2"/>
                </a:solidFill>
              </a:rPr>
              <a:t>= 1</a:t>
            </a:r>
          </a:p>
        </p:txBody>
      </p:sp>
      <p:sp>
        <p:nvSpPr>
          <p:cNvPr id="68" name="TextBox 10"/>
          <p:cNvSpPr txBox="1">
            <a:spLocks noChangeArrowheads="1"/>
          </p:cNvSpPr>
          <p:nvPr/>
        </p:nvSpPr>
        <p:spPr bwMode="auto">
          <a:xfrm>
            <a:off x="1130602" y="5432803"/>
            <a:ext cx="62739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>
                <a:solidFill>
                  <a:schemeClr val="tx2"/>
                </a:solidFill>
              </a:rPr>
              <a:t>i</a:t>
            </a:r>
            <a:r>
              <a:rPr lang="en-US" sz="1800" dirty="0" smtClean="0">
                <a:solidFill>
                  <a:schemeClr val="tx2"/>
                </a:solidFill>
              </a:rPr>
              <a:t> </a:t>
            </a:r>
            <a:r>
              <a:rPr lang="en-US" sz="1800" dirty="0">
                <a:solidFill>
                  <a:schemeClr val="tx2"/>
                </a:solidFill>
              </a:rPr>
              <a:t>= 2</a:t>
            </a:r>
          </a:p>
        </p:txBody>
      </p:sp>
      <p:sp>
        <p:nvSpPr>
          <p:cNvPr id="71" name="Left Brace 70"/>
          <p:cNvSpPr/>
          <p:nvPr/>
        </p:nvSpPr>
        <p:spPr>
          <a:xfrm>
            <a:off x="960739" y="4905753"/>
            <a:ext cx="228600" cy="1143000"/>
          </a:xfrm>
          <a:prstGeom prst="leftBrace">
            <a:avLst/>
          </a:prstGeom>
          <a:ln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chemeClr val="tx2"/>
              </a:solidFill>
            </a:endParaRPr>
          </a:p>
        </p:txBody>
      </p:sp>
      <p:sp>
        <p:nvSpPr>
          <p:cNvPr id="72" name="Content Placeholder 2"/>
          <p:cNvSpPr txBox="1">
            <a:spLocks/>
          </p:cNvSpPr>
          <p:nvPr/>
        </p:nvSpPr>
        <p:spPr bwMode="auto">
          <a:xfrm>
            <a:off x="1702712" y="3153336"/>
            <a:ext cx="2971800" cy="32919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ct val="20000"/>
              </a:spcBef>
              <a:buFont typeface="Arial" charset="0"/>
              <a:buNone/>
            </a:pPr>
            <a:r>
              <a:rPr lang="en-US" sz="1800" dirty="0" smtClean="0">
                <a:solidFill>
                  <a:srgbClr val="FF0000"/>
                </a:solidFill>
                <a:cs typeface="Arial" charset="0"/>
              </a:rPr>
              <a:t>*</a:t>
            </a:r>
            <a:r>
              <a:rPr lang="en-US" sz="1800" dirty="0" err="1" smtClean="0">
                <a:solidFill>
                  <a:srgbClr val="FF0000"/>
                </a:solidFill>
                <a:cs typeface="Arial" charset="0"/>
              </a:rPr>
              <a:t>im</a:t>
            </a:r>
            <a:r>
              <a:rPr lang="en-US" sz="1800" dirty="0" smtClean="0">
                <a:solidFill>
                  <a:srgbClr val="FF0000"/>
                </a:solidFill>
                <a:cs typeface="Arial" charset="0"/>
              </a:rPr>
              <a:t>(0,h) </a:t>
            </a:r>
            <a:r>
              <a:rPr lang="en-US" sz="1800" dirty="0">
                <a:solidFill>
                  <a:srgbClr val="FF0000"/>
                </a:solidFill>
                <a:cs typeface="Arial" charset="0"/>
              </a:rPr>
              <a:t>= </a:t>
            </a:r>
            <a:r>
              <a:rPr lang="en-US" sz="1800" dirty="0" smtClean="0">
                <a:solidFill>
                  <a:srgbClr val="FF0000"/>
                </a:solidFill>
                <a:cs typeface="Arial" charset="0"/>
              </a:rPr>
              <a:t>*</a:t>
            </a:r>
            <a:r>
              <a:rPr lang="en-US" sz="1800" dirty="0" err="1" smtClean="0">
                <a:solidFill>
                  <a:srgbClr val="FF0000"/>
                </a:solidFill>
                <a:cs typeface="Arial" charset="0"/>
              </a:rPr>
              <a:t>im</a:t>
            </a:r>
            <a:r>
              <a:rPr lang="en-US" sz="1800" dirty="0" smtClean="0">
                <a:solidFill>
                  <a:srgbClr val="FF0000"/>
                </a:solidFill>
                <a:cs typeface="Arial" charset="0"/>
              </a:rPr>
              <a:t>(0,h-1);</a:t>
            </a:r>
          </a:p>
          <a:p>
            <a:pPr>
              <a:spcBef>
                <a:spcPct val="20000"/>
              </a:spcBef>
            </a:pPr>
            <a:r>
              <a:rPr lang="en-US" sz="1800" dirty="0">
                <a:solidFill>
                  <a:srgbClr val="FF0000"/>
                </a:solidFill>
                <a:cs typeface="Arial" charset="0"/>
              </a:rPr>
              <a:t>*</a:t>
            </a:r>
            <a:r>
              <a:rPr lang="en-US" sz="1800" dirty="0" err="1">
                <a:solidFill>
                  <a:srgbClr val="FF0000"/>
                </a:solidFill>
                <a:cs typeface="Arial" charset="0"/>
              </a:rPr>
              <a:t>im</a:t>
            </a:r>
            <a:r>
              <a:rPr lang="en-US" sz="1800" dirty="0" smtClean="0">
                <a:solidFill>
                  <a:srgbClr val="FF0000"/>
                </a:solidFill>
                <a:cs typeface="Arial" charset="0"/>
              </a:rPr>
              <a:t>(1,h) </a:t>
            </a:r>
            <a:r>
              <a:rPr lang="en-US" sz="1800" dirty="0">
                <a:solidFill>
                  <a:srgbClr val="FF0000"/>
                </a:solidFill>
                <a:cs typeface="Arial" charset="0"/>
              </a:rPr>
              <a:t>= *</a:t>
            </a:r>
            <a:r>
              <a:rPr lang="en-US" sz="1800" dirty="0" err="1">
                <a:solidFill>
                  <a:srgbClr val="FF0000"/>
                </a:solidFill>
                <a:cs typeface="Arial" charset="0"/>
              </a:rPr>
              <a:t>im</a:t>
            </a:r>
            <a:r>
              <a:rPr lang="en-US" sz="1800" dirty="0" smtClean="0">
                <a:solidFill>
                  <a:srgbClr val="FF0000"/>
                </a:solidFill>
                <a:cs typeface="Arial" charset="0"/>
              </a:rPr>
              <a:t>(1,h-1)</a:t>
            </a:r>
            <a:r>
              <a:rPr lang="en-US" sz="1800" dirty="0">
                <a:solidFill>
                  <a:srgbClr val="FF0000"/>
                </a:solidFill>
                <a:cs typeface="Arial" charset="0"/>
              </a:rPr>
              <a:t>;</a:t>
            </a:r>
          </a:p>
          <a:p>
            <a:pPr>
              <a:spcBef>
                <a:spcPct val="20000"/>
              </a:spcBef>
            </a:pPr>
            <a:r>
              <a:rPr lang="en-US" sz="1800" dirty="0">
                <a:solidFill>
                  <a:srgbClr val="FF0000"/>
                </a:solidFill>
                <a:cs typeface="Arial" charset="0"/>
              </a:rPr>
              <a:t>*</a:t>
            </a:r>
            <a:r>
              <a:rPr lang="en-US" sz="1800" dirty="0" err="1">
                <a:solidFill>
                  <a:srgbClr val="FF0000"/>
                </a:solidFill>
                <a:cs typeface="Arial" charset="0"/>
              </a:rPr>
              <a:t>im</a:t>
            </a:r>
            <a:r>
              <a:rPr lang="en-US" sz="1800" dirty="0" smtClean="0">
                <a:solidFill>
                  <a:srgbClr val="FF0000"/>
                </a:solidFill>
                <a:cs typeface="Arial" charset="0"/>
              </a:rPr>
              <a:t>(2,h) </a:t>
            </a:r>
            <a:r>
              <a:rPr lang="en-US" sz="1800" dirty="0">
                <a:solidFill>
                  <a:srgbClr val="FF0000"/>
                </a:solidFill>
                <a:cs typeface="Arial" charset="0"/>
              </a:rPr>
              <a:t>= *</a:t>
            </a:r>
            <a:r>
              <a:rPr lang="en-US" sz="1800" dirty="0" err="1">
                <a:solidFill>
                  <a:srgbClr val="FF0000"/>
                </a:solidFill>
                <a:cs typeface="Arial" charset="0"/>
              </a:rPr>
              <a:t>im</a:t>
            </a:r>
            <a:r>
              <a:rPr lang="en-US" sz="1800" dirty="0" smtClean="0">
                <a:solidFill>
                  <a:srgbClr val="FF0000"/>
                </a:solidFill>
                <a:cs typeface="Arial" charset="0"/>
              </a:rPr>
              <a:t>(2,h-1)</a:t>
            </a:r>
            <a:r>
              <a:rPr lang="en-US" sz="1800" dirty="0">
                <a:solidFill>
                  <a:srgbClr val="FF0000"/>
                </a:solidFill>
                <a:cs typeface="Arial" charset="0"/>
              </a:rPr>
              <a:t>;</a:t>
            </a:r>
          </a:p>
          <a:p>
            <a:pPr>
              <a:spcBef>
                <a:spcPct val="20000"/>
              </a:spcBef>
            </a:pPr>
            <a:r>
              <a:rPr lang="en-US" sz="1800" dirty="0">
                <a:solidFill>
                  <a:srgbClr val="FF0000"/>
                </a:solidFill>
                <a:cs typeface="Arial" charset="0"/>
              </a:rPr>
              <a:t>*</a:t>
            </a:r>
            <a:r>
              <a:rPr lang="en-US" sz="1800" dirty="0" err="1">
                <a:solidFill>
                  <a:srgbClr val="FF0000"/>
                </a:solidFill>
                <a:cs typeface="Arial" charset="0"/>
              </a:rPr>
              <a:t>im</a:t>
            </a:r>
            <a:r>
              <a:rPr lang="en-US" sz="1800" dirty="0" smtClean="0">
                <a:solidFill>
                  <a:srgbClr val="FF0000"/>
                </a:solidFill>
                <a:cs typeface="Arial" charset="0"/>
              </a:rPr>
              <a:t>(3,h) </a:t>
            </a:r>
            <a:r>
              <a:rPr lang="en-US" sz="1800" dirty="0">
                <a:solidFill>
                  <a:srgbClr val="FF0000"/>
                </a:solidFill>
                <a:cs typeface="Arial" charset="0"/>
              </a:rPr>
              <a:t>= *</a:t>
            </a:r>
            <a:r>
              <a:rPr lang="en-US" sz="1800" dirty="0" err="1">
                <a:solidFill>
                  <a:srgbClr val="FF0000"/>
                </a:solidFill>
                <a:cs typeface="Arial" charset="0"/>
              </a:rPr>
              <a:t>im</a:t>
            </a:r>
            <a:r>
              <a:rPr lang="en-US" sz="1800" dirty="0" smtClean="0">
                <a:solidFill>
                  <a:srgbClr val="FF0000"/>
                </a:solidFill>
                <a:cs typeface="Arial" charset="0"/>
              </a:rPr>
              <a:t>(3,h-1)</a:t>
            </a:r>
            <a:r>
              <a:rPr lang="en-US" sz="1800" dirty="0">
                <a:solidFill>
                  <a:srgbClr val="FF0000"/>
                </a:solidFill>
                <a:cs typeface="Arial" charset="0"/>
              </a:rPr>
              <a:t>;</a:t>
            </a:r>
          </a:p>
          <a:p>
            <a:pPr>
              <a:spcBef>
                <a:spcPct val="20000"/>
              </a:spcBef>
              <a:buFont typeface="Arial" charset="0"/>
              <a:buNone/>
            </a:pPr>
            <a:endParaRPr lang="en-US" sz="1800" dirty="0">
              <a:solidFill>
                <a:srgbClr val="FF0000"/>
              </a:solidFill>
              <a:cs typeface="Arial" charset="0"/>
            </a:endParaRPr>
          </a:p>
          <a:p>
            <a:pPr>
              <a:spcBef>
                <a:spcPct val="20000"/>
              </a:spcBef>
              <a:buFont typeface="Arial" charset="0"/>
              <a:buNone/>
            </a:pPr>
            <a:r>
              <a:rPr lang="en-US" sz="1800" dirty="0" smtClean="0">
                <a:solidFill>
                  <a:srgbClr val="FF0000"/>
                </a:solidFill>
                <a:cs typeface="Arial" charset="0"/>
              </a:rPr>
              <a:t>*</a:t>
            </a:r>
            <a:r>
              <a:rPr lang="en-US" sz="1800" dirty="0" err="1" smtClean="0">
                <a:solidFill>
                  <a:srgbClr val="FF0000"/>
                </a:solidFill>
                <a:cs typeface="Arial" charset="0"/>
              </a:rPr>
              <a:t>im</a:t>
            </a:r>
            <a:r>
              <a:rPr lang="en-US" sz="1800" dirty="0" smtClean="0">
                <a:solidFill>
                  <a:srgbClr val="FF0000"/>
                </a:solidFill>
                <a:cs typeface="Arial" charset="0"/>
              </a:rPr>
              <a:t>(0,h-1) </a:t>
            </a:r>
            <a:r>
              <a:rPr lang="en-US" sz="1800" dirty="0">
                <a:solidFill>
                  <a:srgbClr val="FF0000"/>
                </a:solidFill>
                <a:cs typeface="Arial" charset="0"/>
              </a:rPr>
              <a:t>= *</a:t>
            </a:r>
            <a:r>
              <a:rPr lang="en-US" sz="1800" dirty="0" err="1">
                <a:solidFill>
                  <a:srgbClr val="FF0000"/>
                </a:solidFill>
                <a:cs typeface="Arial" charset="0"/>
              </a:rPr>
              <a:t>im</a:t>
            </a:r>
            <a:r>
              <a:rPr lang="en-US" sz="1800" dirty="0" smtClean="0">
                <a:solidFill>
                  <a:srgbClr val="FF0000"/>
                </a:solidFill>
                <a:cs typeface="Arial" charset="0"/>
              </a:rPr>
              <a:t>(0,h-2)</a:t>
            </a:r>
            <a:r>
              <a:rPr lang="en-US" sz="1800" dirty="0">
                <a:solidFill>
                  <a:srgbClr val="FF0000"/>
                </a:solidFill>
                <a:cs typeface="Arial" charset="0"/>
              </a:rPr>
              <a:t>;</a:t>
            </a:r>
          </a:p>
          <a:p>
            <a:pPr>
              <a:spcBef>
                <a:spcPct val="20000"/>
              </a:spcBef>
            </a:pPr>
            <a:r>
              <a:rPr lang="en-US" sz="1800" dirty="0">
                <a:solidFill>
                  <a:srgbClr val="FF0000"/>
                </a:solidFill>
                <a:cs typeface="Arial" charset="0"/>
              </a:rPr>
              <a:t>*</a:t>
            </a:r>
            <a:r>
              <a:rPr lang="en-US" sz="1800" dirty="0" err="1">
                <a:solidFill>
                  <a:srgbClr val="FF0000"/>
                </a:solidFill>
                <a:cs typeface="Arial" charset="0"/>
              </a:rPr>
              <a:t>im</a:t>
            </a:r>
            <a:r>
              <a:rPr lang="en-US" sz="1800" dirty="0" smtClean="0">
                <a:solidFill>
                  <a:srgbClr val="FF0000"/>
                </a:solidFill>
                <a:cs typeface="Arial" charset="0"/>
              </a:rPr>
              <a:t>(</a:t>
            </a:r>
            <a:r>
              <a:rPr lang="en-US" sz="1800" dirty="0">
                <a:solidFill>
                  <a:srgbClr val="FF0000"/>
                </a:solidFill>
                <a:cs typeface="Arial" charset="0"/>
              </a:rPr>
              <a:t>1</a:t>
            </a:r>
            <a:r>
              <a:rPr lang="en-US" sz="1800" dirty="0" smtClean="0">
                <a:solidFill>
                  <a:srgbClr val="FF0000"/>
                </a:solidFill>
                <a:cs typeface="Arial" charset="0"/>
              </a:rPr>
              <a:t>,h-1) </a:t>
            </a:r>
            <a:r>
              <a:rPr lang="en-US" sz="1800" dirty="0">
                <a:solidFill>
                  <a:srgbClr val="FF0000"/>
                </a:solidFill>
                <a:cs typeface="Arial" charset="0"/>
              </a:rPr>
              <a:t>= *</a:t>
            </a:r>
            <a:r>
              <a:rPr lang="en-US" sz="1800" dirty="0" err="1">
                <a:solidFill>
                  <a:srgbClr val="FF0000"/>
                </a:solidFill>
                <a:cs typeface="Arial" charset="0"/>
              </a:rPr>
              <a:t>im</a:t>
            </a:r>
            <a:r>
              <a:rPr lang="en-US" sz="1800" dirty="0" smtClean="0">
                <a:solidFill>
                  <a:srgbClr val="FF0000"/>
                </a:solidFill>
                <a:cs typeface="Arial" charset="0"/>
              </a:rPr>
              <a:t>(</a:t>
            </a:r>
            <a:r>
              <a:rPr lang="en-US" sz="1800" dirty="0">
                <a:solidFill>
                  <a:srgbClr val="FF0000"/>
                </a:solidFill>
                <a:cs typeface="Arial" charset="0"/>
              </a:rPr>
              <a:t>1</a:t>
            </a:r>
            <a:r>
              <a:rPr lang="en-US" sz="1800" dirty="0" smtClean="0">
                <a:solidFill>
                  <a:srgbClr val="FF0000"/>
                </a:solidFill>
                <a:cs typeface="Arial" charset="0"/>
              </a:rPr>
              <a:t>,h-2)</a:t>
            </a:r>
            <a:r>
              <a:rPr lang="en-US" sz="1800" dirty="0">
                <a:solidFill>
                  <a:srgbClr val="FF0000"/>
                </a:solidFill>
                <a:cs typeface="Arial" charset="0"/>
              </a:rPr>
              <a:t>;</a:t>
            </a:r>
          </a:p>
          <a:p>
            <a:pPr>
              <a:spcBef>
                <a:spcPct val="20000"/>
              </a:spcBef>
            </a:pPr>
            <a:r>
              <a:rPr lang="en-US" sz="1800" dirty="0">
                <a:solidFill>
                  <a:srgbClr val="FF0000"/>
                </a:solidFill>
                <a:cs typeface="Arial" charset="0"/>
              </a:rPr>
              <a:t>*</a:t>
            </a:r>
            <a:r>
              <a:rPr lang="en-US" sz="1800" dirty="0" err="1">
                <a:solidFill>
                  <a:srgbClr val="FF0000"/>
                </a:solidFill>
                <a:cs typeface="Arial" charset="0"/>
              </a:rPr>
              <a:t>im</a:t>
            </a:r>
            <a:r>
              <a:rPr lang="en-US" sz="1800" dirty="0" smtClean="0">
                <a:solidFill>
                  <a:srgbClr val="FF0000"/>
                </a:solidFill>
                <a:cs typeface="Arial" charset="0"/>
              </a:rPr>
              <a:t>(</a:t>
            </a:r>
            <a:r>
              <a:rPr lang="en-US" sz="1800" dirty="0">
                <a:solidFill>
                  <a:srgbClr val="FF0000"/>
                </a:solidFill>
                <a:cs typeface="Arial" charset="0"/>
              </a:rPr>
              <a:t>2</a:t>
            </a:r>
            <a:r>
              <a:rPr lang="en-US" sz="1800" dirty="0" smtClean="0">
                <a:solidFill>
                  <a:srgbClr val="FF0000"/>
                </a:solidFill>
                <a:cs typeface="Arial" charset="0"/>
              </a:rPr>
              <a:t>,h-1) </a:t>
            </a:r>
            <a:r>
              <a:rPr lang="en-US" sz="1800" dirty="0">
                <a:solidFill>
                  <a:srgbClr val="FF0000"/>
                </a:solidFill>
                <a:cs typeface="Arial" charset="0"/>
              </a:rPr>
              <a:t>= *</a:t>
            </a:r>
            <a:r>
              <a:rPr lang="en-US" sz="1800" dirty="0" err="1">
                <a:solidFill>
                  <a:srgbClr val="FF0000"/>
                </a:solidFill>
                <a:cs typeface="Arial" charset="0"/>
              </a:rPr>
              <a:t>im</a:t>
            </a:r>
            <a:r>
              <a:rPr lang="en-US" sz="1800" dirty="0" smtClean="0">
                <a:solidFill>
                  <a:srgbClr val="FF0000"/>
                </a:solidFill>
                <a:cs typeface="Arial" charset="0"/>
              </a:rPr>
              <a:t>(</a:t>
            </a:r>
            <a:r>
              <a:rPr lang="en-US" sz="1800" dirty="0">
                <a:solidFill>
                  <a:srgbClr val="FF0000"/>
                </a:solidFill>
                <a:cs typeface="Arial" charset="0"/>
              </a:rPr>
              <a:t>2</a:t>
            </a:r>
            <a:r>
              <a:rPr lang="en-US" sz="1800" dirty="0" smtClean="0">
                <a:solidFill>
                  <a:srgbClr val="FF0000"/>
                </a:solidFill>
                <a:cs typeface="Arial" charset="0"/>
              </a:rPr>
              <a:t>,h-2)</a:t>
            </a:r>
            <a:r>
              <a:rPr lang="en-US" sz="1800" dirty="0">
                <a:solidFill>
                  <a:srgbClr val="FF0000"/>
                </a:solidFill>
                <a:cs typeface="Arial" charset="0"/>
              </a:rPr>
              <a:t>;</a:t>
            </a:r>
          </a:p>
          <a:p>
            <a:pPr>
              <a:spcBef>
                <a:spcPct val="20000"/>
              </a:spcBef>
            </a:pPr>
            <a:r>
              <a:rPr lang="en-US" sz="1800" dirty="0">
                <a:solidFill>
                  <a:srgbClr val="FF0000"/>
                </a:solidFill>
                <a:cs typeface="Arial" charset="0"/>
              </a:rPr>
              <a:t>*</a:t>
            </a:r>
            <a:r>
              <a:rPr lang="en-US" sz="1800" dirty="0" err="1">
                <a:solidFill>
                  <a:srgbClr val="FF0000"/>
                </a:solidFill>
                <a:cs typeface="Arial" charset="0"/>
              </a:rPr>
              <a:t>im</a:t>
            </a:r>
            <a:r>
              <a:rPr lang="en-US" sz="1800" dirty="0" smtClean="0">
                <a:solidFill>
                  <a:srgbClr val="FF0000"/>
                </a:solidFill>
                <a:cs typeface="Arial" charset="0"/>
              </a:rPr>
              <a:t>(</a:t>
            </a:r>
            <a:r>
              <a:rPr lang="en-US" sz="1800" dirty="0">
                <a:solidFill>
                  <a:srgbClr val="FF0000"/>
                </a:solidFill>
                <a:cs typeface="Arial" charset="0"/>
              </a:rPr>
              <a:t>3</a:t>
            </a:r>
            <a:r>
              <a:rPr lang="en-US" sz="1800" dirty="0" smtClean="0">
                <a:solidFill>
                  <a:srgbClr val="FF0000"/>
                </a:solidFill>
                <a:cs typeface="Arial" charset="0"/>
              </a:rPr>
              <a:t>,h-1) </a:t>
            </a:r>
            <a:r>
              <a:rPr lang="en-US" sz="1800" dirty="0">
                <a:solidFill>
                  <a:srgbClr val="FF0000"/>
                </a:solidFill>
                <a:cs typeface="Arial" charset="0"/>
              </a:rPr>
              <a:t>= *</a:t>
            </a:r>
            <a:r>
              <a:rPr lang="en-US" sz="1800" dirty="0" err="1">
                <a:solidFill>
                  <a:srgbClr val="FF0000"/>
                </a:solidFill>
                <a:cs typeface="Arial" charset="0"/>
              </a:rPr>
              <a:t>im</a:t>
            </a:r>
            <a:r>
              <a:rPr lang="en-US" sz="1800" dirty="0" smtClean="0">
                <a:solidFill>
                  <a:srgbClr val="FF0000"/>
                </a:solidFill>
                <a:cs typeface="Arial" charset="0"/>
              </a:rPr>
              <a:t>(</a:t>
            </a:r>
            <a:r>
              <a:rPr lang="en-US" sz="1800" dirty="0">
                <a:solidFill>
                  <a:srgbClr val="FF0000"/>
                </a:solidFill>
                <a:cs typeface="Arial" charset="0"/>
              </a:rPr>
              <a:t>3</a:t>
            </a:r>
            <a:r>
              <a:rPr lang="en-US" sz="1800" dirty="0" smtClean="0">
                <a:solidFill>
                  <a:srgbClr val="FF0000"/>
                </a:solidFill>
                <a:cs typeface="Arial" charset="0"/>
              </a:rPr>
              <a:t>,h-2)</a:t>
            </a:r>
            <a:r>
              <a:rPr lang="en-US" sz="1800" dirty="0">
                <a:solidFill>
                  <a:srgbClr val="FF0000"/>
                </a:solidFill>
                <a:cs typeface="Arial" charset="0"/>
              </a:rPr>
              <a:t>;</a:t>
            </a:r>
          </a:p>
          <a:p>
            <a:pPr>
              <a:spcBef>
                <a:spcPct val="20000"/>
              </a:spcBef>
              <a:buFont typeface="Arial" charset="0"/>
              <a:buNone/>
            </a:pPr>
            <a:endParaRPr lang="en-US" sz="1800" dirty="0" smtClean="0">
              <a:solidFill>
                <a:srgbClr val="FF0000"/>
              </a:solidFill>
              <a:cs typeface="Arial" charset="0"/>
            </a:endParaRPr>
          </a:p>
        </p:txBody>
      </p:sp>
      <p:sp>
        <p:nvSpPr>
          <p:cNvPr id="73" name="Oval 72"/>
          <p:cNvSpPr/>
          <p:nvPr/>
        </p:nvSpPr>
        <p:spPr>
          <a:xfrm>
            <a:off x="7249010" y="3197896"/>
            <a:ext cx="1018572" cy="350838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16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16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/>
          <p:cNvSpPr/>
          <p:nvPr/>
        </p:nvSpPr>
        <p:spPr>
          <a:xfrm>
            <a:off x="5951913" y="3541651"/>
            <a:ext cx="1018572" cy="350838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16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16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/>
          <p:cNvSpPr/>
          <p:nvPr/>
        </p:nvSpPr>
        <p:spPr>
          <a:xfrm>
            <a:off x="7249010" y="3580486"/>
            <a:ext cx="1018572" cy="350838"/>
          </a:xfrm>
          <a:prstGeom prst="ellipse">
            <a:avLst/>
          </a:prstGeom>
          <a:solidFill>
            <a:srgbClr val="FF6600">
              <a:alpha val="16000"/>
            </a:srgbClr>
          </a:solidFill>
          <a:ln>
            <a:solidFill>
              <a:srgbClr val="FF66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/>
          <p:cNvSpPr/>
          <p:nvPr/>
        </p:nvSpPr>
        <p:spPr>
          <a:xfrm>
            <a:off x="5951960" y="3863368"/>
            <a:ext cx="1018572" cy="350838"/>
          </a:xfrm>
          <a:prstGeom prst="ellipse">
            <a:avLst/>
          </a:prstGeom>
          <a:solidFill>
            <a:srgbClr val="FF6600">
              <a:alpha val="16000"/>
            </a:srgbClr>
          </a:solidFill>
          <a:ln>
            <a:solidFill>
              <a:srgbClr val="FF66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/>
          <p:cNvSpPr/>
          <p:nvPr/>
        </p:nvSpPr>
        <p:spPr>
          <a:xfrm>
            <a:off x="7249057" y="3874668"/>
            <a:ext cx="1018572" cy="350838"/>
          </a:xfrm>
          <a:prstGeom prst="ellipse">
            <a:avLst/>
          </a:prstGeom>
          <a:solidFill>
            <a:srgbClr val="008000">
              <a:alpha val="16000"/>
            </a:srgbClr>
          </a:solidFill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4545366" y="3220176"/>
            <a:ext cx="1466816" cy="3002887"/>
            <a:chOff x="4545366" y="3220176"/>
            <a:chExt cx="1466816" cy="3002887"/>
          </a:xfrm>
        </p:grpSpPr>
        <p:sp>
          <p:nvSpPr>
            <p:cNvPr id="83" name="TextBox 2"/>
            <p:cNvSpPr txBox="1">
              <a:spLocks noChangeArrowheads="1"/>
            </p:cNvSpPr>
            <p:nvPr/>
          </p:nvSpPr>
          <p:spPr bwMode="auto">
            <a:xfrm>
              <a:off x="4545366" y="3756235"/>
              <a:ext cx="4991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800" dirty="0" err="1">
                  <a:solidFill>
                    <a:schemeClr val="tx2"/>
                  </a:solidFill>
                </a:rPr>
                <a:t>i</a:t>
              </a:r>
              <a:r>
                <a:rPr lang="en-US" sz="1800" dirty="0" smtClean="0">
                  <a:solidFill>
                    <a:schemeClr val="tx2"/>
                  </a:solidFill>
                </a:rPr>
                <a:t>=0</a:t>
              </a:r>
              <a:endParaRPr lang="en-US" sz="1800" dirty="0">
                <a:solidFill>
                  <a:schemeClr val="tx2"/>
                </a:solidFill>
              </a:endParaRPr>
            </a:p>
          </p:txBody>
        </p:sp>
        <p:sp>
          <p:nvSpPr>
            <p:cNvPr id="84" name="TextBox 7"/>
            <p:cNvSpPr txBox="1">
              <a:spLocks noChangeArrowheads="1"/>
            </p:cNvSpPr>
            <p:nvPr/>
          </p:nvSpPr>
          <p:spPr bwMode="auto">
            <a:xfrm>
              <a:off x="5166716" y="3220176"/>
              <a:ext cx="640219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800" dirty="0">
                  <a:solidFill>
                    <a:schemeClr val="tx2"/>
                  </a:solidFill>
                </a:rPr>
                <a:t>j = </a:t>
              </a:r>
              <a:r>
                <a:rPr lang="en-US" sz="1800" dirty="0" smtClean="0">
                  <a:solidFill>
                    <a:schemeClr val="tx2"/>
                  </a:solidFill>
                </a:rPr>
                <a:t>h</a:t>
              </a:r>
              <a:endParaRPr lang="en-US" sz="1800" dirty="0">
                <a:solidFill>
                  <a:schemeClr val="tx2"/>
                </a:solidFill>
              </a:endParaRPr>
            </a:p>
          </p:txBody>
        </p:sp>
        <p:sp>
          <p:nvSpPr>
            <p:cNvPr id="85" name="TextBox 9"/>
            <p:cNvSpPr txBox="1">
              <a:spLocks noChangeArrowheads="1"/>
            </p:cNvSpPr>
            <p:nvPr/>
          </p:nvSpPr>
          <p:spPr bwMode="auto">
            <a:xfrm>
              <a:off x="5166716" y="3571014"/>
              <a:ext cx="84546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800" dirty="0">
                  <a:solidFill>
                    <a:schemeClr val="tx2"/>
                  </a:solidFill>
                </a:rPr>
                <a:t>j = </a:t>
              </a:r>
              <a:r>
                <a:rPr lang="en-US" sz="1800" dirty="0" smtClean="0">
                  <a:solidFill>
                    <a:schemeClr val="tx2"/>
                  </a:solidFill>
                </a:rPr>
                <a:t>h-1</a:t>
              </a:r>
              <a:endParaRPr lang="en-US" sz="1800" dirty="0">
                <a:solidFill>
                  <a:schemeClr val="tx2"/>
                </a:solidFill>
              </a:endParaRPr>
            </a:p>
          </p:txBody>
        </p:sp>
        <p:sp>
          <p:nvSpPr>
            <p:cNvPr id="86" name="TextBox 10"/>
            <p:cNvSpPr txBox="1">
              <a:spLocks noChangeArrowheads="1"/>
            </p:cNvSpPr>
            <p:nvPr/>
          </p:nvSpPr>
          <p:spPr bwMode="auto">
            <a:xfrm>
              <a:off x="5166716" y="3899626"/>
              <a:ext cx="84546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800" dirty="0">
                  <a:solidFill>
                    <a:schemeClr val="tx2"/>
                  </a:solidFill>
                </a:rPr>
                <a:t>j = </a:t>
              </a:r>
              <a:r>
                <a:rPr lang="en-US" sz="1800" dirty="0" smtClean="0">
                  <a:solidFill>
                    <a:schemeClr val="tx2"/>
                  </a:solidFill>
                </a:rPr>
                <a:t>h-2</a:t>
              </a:r>
              <a:endParaRPr lang="en-US" sz="1800" dirty="0">
                <a:solidFill>
                  <a:schemeClr val="tx2"/>
                </a:solidFill>
              </a:endParaRPr>
            </a:p>
          </p:txBody>
        </p:sp>
        <p:sp>
          <p:nvSpPr>
            <p:cNvPr id="87" name="TextBox 11"/>
            <p:cNvSpPr txBox="1">
              <a:spLocks noChangeArrowheads="1"/>
            </p:cNvSpPr>
            <p:nvPr/>
          </p:nvSpPr>
          <p:spPr bwMode="auto">
            <a:xfrm>
              <a:off x="5166716" y="4221889"/>
              <a:ext cx="84546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800" dirty="0">
                  <a:solidFill>
                    <a:schemeClr val="tx2"/>
                  </a:solidFill>
                </a:rPr>
                <a:t>j </a:t>
              </a:r>
              <a:r>
                <a:rPr lang="en-US" sz="1800" dirty="0" smtClean="0">
                  <a:solidFill>
                    <a:schemeClr val="tx2"/>
                  </a:solidFill>
                </a:rPr>
                <a:t>= h-3</a:t>
              </a:r>
              <a:endParaRPr lang="en-US" sz="1800" dirty="0">
                <a:solidFill>
                  <a:schemeClr val="tx2"/>
                </a:solidFill>
              </a:endParaRPr>
            </a:p>
          </p:txBody>
        </p:sp>
        <p:sp>
          <p:nvSpPr>
            <p:cNvPr id="88" name="Left Brace 87"/>
            <p:cNvSpPr/>
            <p:nvPr/>
          </p:nvSpPr>
          <p:spPr>
            <a:xfrm>
              <a:off x="4996853" y="3372576"/>
              <a:ext cx="228600" cy="1143000"/>
            </a:xfrm>
            <a:prstGeom prst="leftBrace">
              <a:avLst/>
            </a:prstGeom>
            <a:ln>
              <a:solidFill>
                <a:schemeClr val="tx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89" name="TextBox 2"/>
            <p:cNvSpPr txBox="1">
              <a:spLocks noChangeArrowheads="1"/>
            </p:cNvSpPr>
            <p:nvPr/>
          </p:nvSpPr>
          <p:spPr bwMode="auto">
            <a:xfrm>
              <a:off x="4571934" y="5377480"/>
              <a:ext cx="4991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800" dirty="0" err="1" smtClean="0">
                  <a:solidFill>
                    <a:schemeClr val="tx2"/>
                  </a:solidFill>
                </a:rPr>
                <a:t>i</a:t>
              </a:r>
              <a:r>
                <a:rPr lang="en-US" sz="1800" dirty="0" smtClean="0">
                  <a:solidFill>
                    <a:schemeClr val="tx2"/>
                  </a:solidFill>
                </a:rPr>
                <a:t>=1</a:t>
              </a:r>
              <a:endParaRPr lang="en-US" sz="1800" dirty="0">
                <a:solidFill>
                  <a:schemeClr val="tx2"/>
                </a:solidFill>
              </a:endParaRPr>
            </a:p>
          </p:txBody>
        </p:sp>
        <p:sp>
          <p:nvSpPr>
            <p:cNvPr id="90" name="TextBox 7"/>
            <p:cNvSpPr txBox="1">
              <a:spLocks noChangeArrowheads="1"/>
            </p:cNvSpPr>
            <p:nvPr/>
          </p:nvSpPr>
          <p:spPr bwMode="auto">
            <a:xfrm>
              <a:off x="5151656" y="4852018"/>
              <a:ext cx="640219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800" dirty="0">
                  <a:solidFill>
                    <a:schemeClr val="tx2"/>
                  </a:solidFill>
                </a:rPr>
                <a:t>j = </a:t>
              </a:r>
              <a:r>
                <a:rPr lang="en-US" sz="1800" dirty="0" smtClean="0">
                  <a:solidFill>
                    <a:schemeClr val="tx2"/>
                  </a:solidFill>
                </a:rPr>
                <a:t>h</a:t>
              </a:r>
              <a:endParaRPr lang="en-US" sz="1800" dirty="0">
                <a:solidFill>
                  <a:schemeClr val="tx2"/>
                </a:solidFill>
              </a:endParaRPr>
            </a:p>
          </p:txBody>
        </p:sp>
        <p:sp>
          <p:nvSpPr>
            <p:cNvPr id="91" name="TextBox 9"/>
            <p:cNvSpPr txBox="1">
              <a:spLocks noChangeArrowheads="1"/>
            </p:cNvSpPr>
            <p:nvPr/>
          </p:nvSpPr>
          <p:spPr bwMode="auto">
            <a:xfrm>
              <a:off x="5151656" y="5202856"/>
              <a:ext cx="84546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800" dirty="0">
                  <a:solidFill>
                    <a:schemeClr val="tx2"/>
                  </a:solidFill>
                </a:rPr>
                <a:t>j = h</a:t>
              </a:r>
              <a:r>
                <a:rPr lang="en-US" sz="1800" dirty="0" smtClean="0">
                  <a:solidFill>
                    <a:schemeClr val="tx2"/>
                  </a:solidFill>
                </a:rPr>
                <a:t>-1</a:t>
              </a:r>
              <a:endParaRPr lang="en-US" sz="1800" dirty="0">
                <a:solidFill>
                  <a:schemeClr val="tx2"/>
                </a:solidFill>
              </a:endParaRPr>
            </a:p>
          </p:txBody>
        </p:sp>
        <p:sp>
          <p:nvSpPr>
            <p:cNvPr id="92" name="TextBox 10"/>
            <p:cNvSpPr txBox="1">
              <a:spLocks noChangeArrowheads="1"/>
            </p:cNvSpPr>
            <p:nvPr/>
          </p:nvSpPr>
          <p:spPr bwMode="auto">
            <a:xfrm>
              <a:off x="5151656" y="5531468"/>
              <a:ext cx="84546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800" dirty="0">
                  <a:solidFill>
                    <a:schemeClr val="tx2"/>
                  </a:solidFill>
                </a:rPr>
                <a:t>j = </a:t>
              </a:r>
              <a:r>
                <a:rPr lang="en-US" sz="1800" dirty="0" smtClean="0">
                  <a:solidFill>
                    <a:schemeClr val="tx2"/>
                  </a:solidFill>
                </a:rPr>
                <a:t>h-2</a:t>
              </a:r>
              <a:endParaRPr lang="en-US" sz="1800" dirty="0">
                <a:solidFill>
                  <a:schemeClr val="tx2"/>
                </a:solidFill>
              </a:endParaRPr>
            </a:p>
          </p:txBody>
        </p:sp>
        <p:sp>
          <p:nvSpPr>
            <p:cNvPr id="99" name="TextBox 11"/>
            <p:cNvSpPr txBox="1">
              <a:spLocks noChangeArrowheads="1"/>
            </p:cNvSpPr>
            <p:nvPr/>
          </p:nvSpPr>
          <p:spPr bwMode="auto">
            <a:xfrm>
              <a:off x="5151656" y="5853731"/>
              <a:ext cx="84546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800" dirty="0">
                  <a:solidFill>
                    <a:schemeClr val="tx2"/>
                  </a:solidFill>
                </a:rPr>
                <a:t>j = </a:t>
              </a:r>
              <a:r>
                <a:rPr lang="en-US" sz="1800" dirty="0" smtClean="0">
                  <a:solidFill>
                    <a:schemeClr val="tx2"/>
                  </a:solidFill>
                </a:rPr>
                <a:t>h-3</a:t>
              </a:r>
              <a:endParaRPr lang="en-US" sz="1800" dirty="0">
                <a:solidFill>
                  <a:schemeClr val="tx2"/>
                </a:solidFill>
              </a:endParaRPr>
            </a:p>
          </p:txBody>
        </p:sp>
        <p:sp>
          <p:nvSpPr>
            <p:cNvPr id="100" name="Left Brace 99"/>
            <p:cNvSpPr/>
            <p:nvPr/>
          </p:nvSpPr>
          <p:spPr>
            <a:xfrm>
              <a:off x="4981793" y="5004418"/>
              <a:ext cx="228600" cy="1143000"/>
            </a:xfrm>
            <a:prstGeom prst="leftBrace">
              <a:avLst/>
            </a:prstGeom>
            <a:ln>
              <a:solidFill>
                <a:schemeClr val="tx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chemeClr val="tx2"/>
                </a:solidFill>
              </a:endParaRPr>
            </a:p>
          </p:txBody>
        </p:sp>
      </p:grpSp>
      <p:sp>
        <p:nvSpPr>
          <p:cNvPr id="101" name="Content Placeholder 2"/>
          <p:cNvSpPr txBox="1">
            <a:spLocks/>
          </p:cNvSpPr>
          <p:nvPr/>
        </p:nvSpPr>
        <p:spPr bwMode="auto">
          <a:xfrm>
            <a:off x="5900772" y="3200634"/>
            <a:ext cx="2971800" cy="32919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ct val="20000"/>
              </a:spcBef>
              <a:buFont typeface="Arial" charset="0"/>
              <a:buNone/>
            </a:pPr>
            <a:r>
              <a:rPr lang="en-US" sz="1800" dirty="0" smtClean="0">
                <a:solidFill>
                  <a:srgbClr val="FF0000"/>
                </a:solidFill>
                <a:cs typeface="Arial" charset="0"/>
              </a:rPr>
              <a:t>*</a:t>
            </a:r>
            <a:r>
              <a:rPr lang="en-US" sz="1800" dirty="0" err="1" smtClean="0">
                <a:solidFill>
                  <a:srgbClr val="FF0000"/>
                </a:solidFill>
                <a:cs typeface="Arial" charset="0"/>
              </a:rPr>
              <a:t>im</a:t>
            </a:r>
            <a:r>
              <a:rPr lang="en-US" sz="1800" dirty="0" smtClean="0">
                <a:solidFill>
                  <a:srgbClr val="FF0000"/>
                </a:solidFill>
                <a:cs typeface="Arial" charset="0"/>
              </a:rPr>
              <a:t>(0,h)    = *</a:t>
            </a:r>
            <a:r>
              <a:rPr lang="en-US" sz="1800" dirty="0" err="1" smtClean="0">
                <a:solidFill>
                  <a:srgbClr val="FF0000"/>
                </a:solidFill>
                <a:cs typeface="Arial" charset="0"/>
              </a:rPr>
              <a:t>im</a:t>
            </a:r>
            <a:r>
              <a:rPr lang="en-US" sz="1800" dirty="0" smtClean="0">
                <a:solidFill>
                  <a:srgbClr val="FF0000"/>
                </a:solidFill>
                <a:cs typeface="Arial" charset="0"/>
              </a:rPr>
              <a:t>(0,h-1);</a:t>
            </a:r>
          </a:p>
          <a:p>
            <a:pPr>
              <a:spcBef>
                <a:spcPct val="20000"/>
              </a:spcBef>
            </a:pPr>
            <a:r>
              <a:rPr lang="en-US" sz="1800" dirty="0">
                <a:solidFill>
                  <a:srgbClr val="FF0000"/>
                </a:solidFill>
                <a:cs typeface="Arial" charset="0"/>
              </a:rPr>
              <a:t>*</a:t>
            </a:r>
            <a:r>
              <a:rPr lang="en-US" sz="1800" dirty="0" err="1">
                <a:solidFill>
                  <a:srgbClr val="FF0000"/>
                </a:solidFill>
                <a:cs typeface="Arial" charset="0"/>
              </a:rPr>
              <a:t>im</a:t>
            </a:r>
            <a:r>
              <a:rPr lang="en-US" sz="1800" dirty="0" smtClean="0">
                <a:solidFill>
                  <a:srgbClr val="FF0000"/>
                </a:solidFill>
                <a:cs typeface="Arial" charset="0"/>
              </a:rPr>
              <a:t>(0,h-1) </a:t>
            </a:r>
            <a:r>
              <a:rPr lang="en-US" sz="1800" dirty="0">
                <a:solidFill>
                  <a:srgbClr val="FF0000"/>
                </a:solidFill>
                <a:cs typeface="Arial" charset="0"/>
              </a:rPr>
              <a:t>= *</a:t>
            </a:r>
            <a:r>
              <a:rPr lang="en-US" sz="1800" dirty="0" err="1">
                <a:solidFill>
                  <a:srgbClr val="FF0000"/>
                </a:solidFill>
                <a:cs typeface="Arial" charset="0"/>
              </a:rPr>
              <a:t>im</a:t>
            </a:r>
            <a:r>
              <a:rPr lang="en-US" sz="1800" dirty="0" smtClean="0">
                <a:solidFill>
                  <a:srgbClr val="FF0000"/>
                </a:solidFill>
                <a:cs typeface="Arial" charset="0"/>
              </a:rPr>
              <a:t>(0,h-2)</a:t>
            </a:r>
            <a:r>
              <a:rPr lang="en-US" sz="1800" dirty="0">
                <a:solidFill>
                  <a:srgbClr val="FF0000"/>
                </a:solidFill>
                <a:cs typeface="Arial" charset="0"/>
              </a:rPr>
              <a:t>;</a:t>
            </a:r>
          </a:p>
          <a:p>
            <a:pPr>
              <a:spcBef>
                <a:spcPct val="20000"/>
              </a:spcBef>
            </a:pPr>
            <a:r>
              <a:rPr lang="en-US" sz="1800" dirty="0">
                <a:solidFill>
                  <a:srgbClr val="FF0000"/>
                </a:solidFill>
                <a:cs typeface="Arial" charset="0"/>
              </a:rPr>
              <a:t>*</a:t>
            </a:r>
            <a:r>
              <a:rPr lang="en-US" sz="1800" dirty="0" err="1">
                <a:solidFill>
                  <a:srgbClr val="FF0000"/>
                </a:solidFill>
                <a:cs typeface="Arial" charset="0"/>
              </a:rPr>
              <a:t>im</a:t>
            </a:r>
            <a:r>
              <a:rPr lang="en-US" sz="1800" dirty="0" smtClean="0">
                <a:solidFill>
                  <a:srgbClr val="FF0000"/>
                </a:solidFill>
                <a:cs typeface="Arial" charset="0"/>
              </a:rPr>
              <a:t>(0,h-2) </a:t>
            </a:r>
            <a:r>
              <a:rPr lang="en-US" sz="1800" dirty="0">
                <a:solidFill>
                  <a:srgbClr val="FF0000"/>
                </a:solidFill>
                <a:cs typeface="Arial" charset="0"/>
              </a:rPr>
              <a:t>= *</a:t>
            </a:r>
            <a:r>
              <a:rPr lang="en-US" sz="1800" dirty="0" err="1">
                <a:solidFill>
                  <a:srgbClr val="FF0000"/>
                </a:solidFill>
                <a:cs typeface="Arial" charset="0"/>
              </a:rPr>
              <a:t>im</a:t>
            </a:r>
            <a:r>
              <a:rPr lang="en-US" sz="1800" dirty="0" smtClean="0">
                <a:solidFill>
                  <a:srgbClr val="FF0000"/>
                </a:solidFill>
                <a:cs typeface="Arial" charset="0"/>
              </a:rPr>
              <a:t>(0,h-3)</a:t>
            </a:r>
            <a:r>
              <a:rPr lang="en-US" sz="1800" dirty="0">
                <a:solidFill>
                  <a:srgbClr val="FF0000"/>
                </a:solidFill>
                <a:cs typeface="Arial" charset="0"/>
              </a:rPr>
              <a:t>;</a:t>
            </a:r>
          </a:p>
          <a:p>
            <a:pPr>
              <a:spcBef>
                <a:spcPct val="20000"/>
              </a:spcBef>
            </a:pPr>
            <a:r>
              <a:rPr lang="en-US" sz="1800" dirty="0">
                <a:solidFill>
                  <a:srgbClr val="FF0000"/>
                </a:solidFill>
                <a:cs typeface="Arial" charset="0"/>
              </a:rPr>
              <a:t>*</a:t>
            </a:r>
            <a:r>
              <a:rPr lang="en-US" sz="1800" dirty="0" err="1">
                <a:solidFill>
                  <a:srgbClr val="FF0000"/>
                </a:solidFill>
                <a:cs typeface="Arial" charset="0"/>
              </a:rPr>
              <a:t>im</a:t>
            </a:r>
            <a:r>
              <a:rPr lang="en-US" sz="1800" dirty="0" smtClean="0">
                <a:solidFill>
                  <a:srgbClr val="FF0000"/>
                </a:solidFill>
                <a:cs typeface="Arial" charset="0"/>
              </a:rPr>
              <a:t>(0,h-3) </a:t>
            </a:r>
            <a:r>
              <a:rPr lang="en-US" sz="1800" dirty="0">
                <a:solidFill>
                  <a:srgbClr val="FF0000"/>
                </a:solidFill>
                <a:cs typeface="Arial" charset="0"/>
              </a:rPr>
              <a:t>= *</a:t>
            </a:r>
            <a:r>
              <a:rPr lang="en-US" sz="1800" dirty="0" err="1">
                <a:solidFill>
                  <a:srgbClr val="FF0000"/>
                </a:solidFill>
                <a:cs typeface="Arial" charset="0"/>
              </a:rPr>
              <a:t>im</a:t>
            </a:r>
            <a:r>
              <a:rPr lang="en-US" sz="1800" dirty="0" smtClean="0">
                <a:solidFill>
                  <a:srgbClr val="FF0000"/>
                </a:solidFill>
                <a:cs typeface="Arial" charset="0"/>
              </a:rPr>
              <a:t>(0,h-4)</a:t>
            </a:r>
            <a:r>
              <a:rPr lang="en-US" sz="1800" dirty="0">
                <a:solidFill>
                  <a:srgbClr val="FF0000"/>
                </a:solidFill>
                <a:cs typeface="Arial" charset="0"/>
              </a:rPr>
              <a:t>;</a:t>
            </a:r>
          </a:p>
          <a:p>
            <a:pPr>
              <a:spcBef>
                <a:spcPct val="20000"/>
              </a:spcBef>
              <a:buFont typeface="Arial" charset="0"/>
              <a:buNone/>
            </a:pPr>
            <a:endParaRPr lang="en-US" sz="1800" dirty="0">
              <a:solidFill>
                <a:srgbClr val="FF0000"/>
              </a:solidFill>
              <a:cs typeface="Arial" charset="0"/>
            </a:endParaRPr>
          </a:p>
          <a:p>
            <a:pPr>
              <a:spcBef>
                <a:spcPct val="20000"/>
              </a:spcBef>
              <a:buFont typeface="Arial" charset="0"/>
              <a:buNone/>
            </a:pPr>
            <a:r>
              <a:rPr lang="en-US" sz="1800" dirty="0" smtClean="0">
                <a:solidFill>
                  <a:srgbClr val="FF0000"/>
                </a:solidFill>
                <a:cs typeface="Arial" charset="0"/>
              </a:rPr>
              <a:t>*</a:t>
            </a:r>
            <a:r>
              <a:rPr lang="en-US" sz="1800" dirty="0" err="1" smtClean="0">
                <a:solidFill>
                  <a:srgbClr val="FF0000"/>
                </a:solidFill>
                <a:cs typeface="Arial" charset="0"/>
              </a:rPr>
              <a:t>im</a:t>
            </a:r>
            <a:r>
              <a:rPr lang="en-US" sz="1800" dirty="0" smtClean="0">
                <a:solidFill>
                  <a:srgbClr val="FF0000"/>
                </a:solidFill>
                <a:cs typeface="Arial" charset="0"/>
              </a:rPr>
              <a:t>(1,h)    = </a:t>
            </a:r>
            <a:r>
              <a:rPr lang="en-US" sz="1800" dirty="0">
                <a:solidFill>
                  <a:srgbClr val="FF0000"/>
                </a:solidFill>
                <a:cs typeface="Arial" charset="0"/>
              </a:rPr>
              <a:t>*</a:t>
            </a:r>
            <a:r>
              <a:rPr lang="en-US" sz="1800" dirty="0" err="1">
                <a:solidFill>
                  <a:srgbClr val="FF0000"/>
                </a:solidFill>
                <a:cs typeface="Arial" charset="0"/>
              </a:rPr>
              <a:t>im</a:t>
            </a:r>
            <a:r>
              <a:rPr lang="en-US" sz="1800" dirty="0" smtClean="0">
                <a:solidFill>
                  <a:srgbClr val="FF0000"/>
                </a:solidFill>
                <a:cs typeface="Arial" charset="0"/>
              </a:rPr>
              <a:t>(1,h-1)</a:t>
            </a:r>
            <a:r>
              <a:rPr lang="en-US" sz="1800" dirty="0">
                <a:solidFill>
                  <a:srgbClr val="FF0000"/>
                </a:solidFill>
                <a:cs typeface="Arial" charset="0"/>
              </a:rPr>
              <a:t>;</a:t>
            </a:r>
          </a:p>
          <a:p>
            <a:pPr>
              <a:spcBef>
                <a:spcPct val="20000"/>
              </a:spcBef>
            </a:pPr>
            <a:r>
              <a:rPr lang="en-US" sz="1800" dirty="0">
                <a:solidFill>
                  <a:srgbClr val="FF0000"/>
                </a:solidFill>
                <a:cs typeface="Arial" charset="0"/>
              </a:rPr>
              <a:t>*</a:t>
            </a:r>
            <a:r>
              <a:rPr lang="en-US" sz="1800" dirty="0" err="1">
                <a:solidFill>
                  <a:srgbClr val="FF0000"/>
                </a:solidFill>
                <a:cs typeface="Arial" charset="0"/>
              </a:rPr>
              <a:t>im</a:t>
            </a:r>
            <a:r>
              <a:rPr lang="en-US" sz="1800" dirty="0" smtClean="0">
                <a:solidFill>
                  <a:srgbClr val="FF0000"/>
                </a:solidFill>
                <a:cs typeface="Arial" charset="0"/>
              </a:rPr>
              <a:t>(1,h-1) </a:t>
            </a:r>
            <a:r>
              <a:rPr lang="en-US" sz="1800" dirty="0">
                <a:solidFill>
                  <a:srgbClr val="FF0000"/>
                </a:solidFill>
                <a:cs typeface="Arial" charset="0"/>
              </a:rPr>
              <a:t>= *</a:t>
            </a:r>
            <a:r>
              <a:rPr lang="en-US" sz="1800" dirty="0" err="1">
                <a:solidFill>
                  <a:srgbClr val="FF0000"/>
                </a:solidFill>
                <a:cs typeface="Arial" charset="0"/>
              </a:rPr>
              <a:t>im</a:t>
            </a:r>
            <a:r>
              <a:rPr lang="en-US" sz="1800" dirty="0" smtClean="0">
                <a:solidFill>
                  <a:srgbClr val="FF0000"/>
                </a:solidFill>
                <a:cs typeface="Arial" charset="0"/>
              </a:rPr>
              <a:t>(</a:t>
            </a:r>
            <a:r>
              <a:rPr lang="en-US" sz="1800" dirty="0">
                <a:solidFill>
                  <a:srgbClr val="FF0000"/>
                </a:solidFill>
                <a:cs typeface="Arial" charset="0"/>
              </a:rPr>
              <a:t>1</a:t>
            </a:r>
            <a:r>
              <a:rPr lang="en-US" sz="1800" dirty="0" smtClean="0">
                <a:solidFill>
                  <a:srgbClr val="FF0000"/>
                </a:solidFill>
                <a:cs typeface="Arial" charset="0"/>
              </a:rPr>
              <a:t>,h-2);</a:t>
            </a:r>
            <a:r>
              <a:rPr lang="en-US" sz="1800" dirty="0">
                <a:solidFill>
                  <a:srgbClr val="FF0000"/>
                </a:solidFill>
                <a:cs typeface="Arial" charset="0"/>
              </a:rPr>
              <a:t> </a:t>
            </a:r>
          </a:p>
          <a:p>
            <a:pPr>
              <a:spcBef>
                <a:spcPct val="20000"/>
              </a:spcBef>
            </a:pPr>
            <a:r>
              <a:rPr lang="en-US" sz="1800" dirty="0">
                <a:solidFill>
                  <a:srgbClr val="FF0000"/>
                </a:solidFill>
                <a:cs typeface="Arial" charset="0"/>
              </a:rPr>
              <a:t>*</a:t>
            </a:r>
            <a:r>
              <a:rPr lang="en-US" sz="1800" dirty="0" err="1">
                <a:solidFill>
                  <a:srgbClr val="FF0000"/>
                </a:solidFill>
                <a:cs typeface="Arial" charset="0"/>
              </a:rPr>
              <a:t>im</a:t>
            </a:r>
            <a:r>
              <a:rPr lang="en-US" sz="1800" dirty="0">
                <a:solidFill>
                  <a:srgbClr val="FF0000"/>
                </a:solidFill>
                <a:cs typeface="Arial" charset="0"/>
              </a:rPr>
              <a:t>(1,h</a:t>
            </a:r>
            <a:r>
              <a:rPr lang="en-US" sz="1800" dirty="0" smtClean="0">
                <a:solidFill>
                  <a:srgbClr val="FF0000"/>
                </a:solidFill>
                <a:cs typeface="Arial" charset="0"/>
              </a:rPr>
              <a:t>-2) </a:t>
            </a:r>
            <a:r>
              <a:rPr lang="en-US" sz="1800" dirty="0">
                <a:solidFill>
                  <a:srgbClr val="FF0000"/>
                </a:solidFill>
                <a:cs typeface="Arial" charset="0"/>
              </a:rPr>
              <a:t>= *</a:t>
            </a:r>
            <a:r>
              <a:rPr lang="en-US" sz="1800" dirty="0" err="1">
                <a:solidFill>
                  <a:srgbClr val="FF0000"/>
                </a:solidFill>
                <a:cs typeface="Arial" charset="0"/>
              </a:rPr>
              <a:t>im</a:t>
            </a:r>
            <a:r>
              <a:rPr lang="en-US" sz="1800" dirty="0">
                <a:solidFill>
                  <a:srgbClr val="FF0000"/>
                </a:solidFill>
                <a:cs typeface="Arial" charset="0"/>
              </a:rPr>
              <a:t>(1,h</a:t>
            </a:r>
            <a:r>
              <a:rPr lang="en-US" sz="1800" dirty="0" smtClean="0">
                <a:solidFill>
                  <a:srgbClr val="FF0000"/>
                </a:solidFill>
                <a:cs typeface="Arial" charset="0"/>
              </a:rPr>
              <a:t>-3);</a:t>
            </a:r>
            <a:endParaRPr lang="en-US" sz="1800" dirty="0">
              <a:solidFill>
                <a:srgbClr val="FF0000"/>
              </a:solidFill>
              <a:cs typeface="Arial" charset="0"/>
            </a:endParaRPr>
          </a:p>
          <a:p>
            <a:pPr>
              <a:spcBef>
                <a:spcPct val="20000"/>
              </a:spcBef>
            </a:pPr>
            <a:r>
              <a:rPr lang="en-US" sz="1800" dirty="0">
                <a:solidFill>
                  <a:srgbClr val="FF0000"/>
                </a:solidFill>
                <a:cs typeface="Arial" charset="0"/>
              </a:rPr>
              <a:t>*</a:t>
            </a:r>
            <a:r>
              <a:rPr lang="en-US" sz="1800" dirty="0" err="1">
                <a:solidFill>
                  <a:srgbClr val="FF0000"/>
                </a:solidFill>
                <a:cs typeface="Arial" charset="0"/>
              </a:rPr>
              <a:t>im</a:t>
            </a:r>
            <a:r>
              <a:rPr lang="en-US" sz="1800" dirty="0" smtClean="0">
                <a:solidFill>
                  <a:srgbClr val="FF0000"/>
                </a:solidFill>
                <a:cs typeface="Arial" charset="0"/>
              </a:rPr>
              <a:t>(1,h-3) </a:t>
            </a:r>
            <a:r>
              <a:rPr lang="en-US" sz="1800" dirty="0">
                <a:solidFill>
                  <a:srgbClr val="FF0000"/>
                </a:solidFill>
                <a:cs typeface="Arial" charset="0"/>
              </a:rPr>
              <a:t>= *</a:t>
            </a:r>
            <a:r>
              <a:rPr lang="en-US" sz="1800" dirty="0" err="1">
                <a:solidFill>
                  <a:srgbClr val="FF0000"/>
                </a:solidFill>
                <a:cs typeface="Arial" charset="0"/>
              </a:rPr>
              <a:t>im</a:t>
            </a:r>
            <a:r>
              <a:rPr lang="en-US" sz="1800" dirty="0" smtClean="0">
                <a:solidFill>
                  <a:srgbClr val="FF0000"/>
                </a:solidFill>
                <a:cs typeface="Arial" charset="0"/>
              </a:rPr>
              <a:t>(1,h-4)</a:t>
            </a:r>
            <a:r>
              <a:rPr lang="en-US" sz="1800" dirty="0">
                <a:solidFill>
                  <a:srgbClr val="FF0000"/>
                </a:solidFill>
                <a:cs typeface="Arial" charset="0"/>
              </a:rPr>
              <a:t>;</a:t>
            </a:r>
          </a:p>
          <a:p>
            <a:pPr>
              <a:spcBef>
                <a:spcPct val="20000"/>
              </a:spcBef>
              <a:buFont typeface="Arial" charset="0"/>
              <a:buNone/>
            </a:pPr>
            <a:endParaRPr lang="en-US" sz="1800" dirty="0" smtClean="0">
              <a:solidFill>
                <a:srgbClr val="FF0000"/>
              </a:solidFill>
              <a:cs typeface="Arial" charset="0"/>
            </a:endParaRPr>
          </a:p>
        </p:txBody>
      </p:sp>
      <p:sp>
        <p:nvSpPr>
          <p:cNvPr id="102" name="Oval 101"/>
          <p:cNvSpPr/>
          <p:nvPr/>
        </p:nvSpPr>
        <p:spPr>
          <a:xfrm>
            <a:off x="5951960" y="4201086"/>
            <a:ext cx="1018572" cy="350838"/>
          </a:xfrm>
          <a:prstGeom prst="ellipse">
            <a:avLst/>
          </a:prstGeom>
          <a:solidFill>
            <a:srgbClr val="008000">
              <a:alpha val="16000"/>
            </a:srgbClr>
          </a:solidFill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Arrow Connector 2"/>
          <p:cNvCxnSpPr/>
          <p:nvPr/>
        </p:nvCxnSpPr>
        <p:spPr>
          <a:xfrm flipH="1">
            <a:off x="2250488" y="3305736"/>
            <a:ext cx="566548" cy="160001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 flipH="1">
            <a:off x="2533762" y="3832777"/>
            <a:ext cx="463175" cy="138414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 flipH="1">
            <a:off x="2686163" y="4170293"/>
            <a:ext cx="463174" cy="144543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TextBox 11"/>
          <p:cNvSpPr txBox="1">
            <a:spLocks noChangeArrowheads="1"/>
          </p:cNvSpPr>
          <p:nvPr/>
        </p:nvSpPr>
        <p:spPr bwMode="auto">
          <a:xfrm>
            <a:off x="1130602" y="5786891"/>
            <a:ext cx="62739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 err="1">
                <a:solidFill>
                  <a:schemeClr val="tx2"/>
                </a:solidFill>
              </a:rPr>
              <a:t>i</a:t>
            </a:r>
            <a:r>
              <a:rPr lang="en-US" sz="1800" dirty="0" smtClean="0">
                <a:solidFill>
                  <a:schemeClr val="tx2"/>
                </a:solidFill>
              </a:rPr>
              <a:t> </a:t>
            </a:r>
            <a:r>
              <a:rPr lang="en-US" sz="1800" dirty="0">
                <a:solidFill>
                  <a:schemeClr val="tx2"/>
                </a:solidFill>
              </a:rPr>
              <a:t>= 3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6970485" y="3472349"/>
            <a:ext cx="278619" cy="18522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 flipH="1">
            <a:off x="6970391" y="3820563"/>
            <a:ext cx="278619" cy="18522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 flipH="1">
            <a:off x="6977703" y="4132895"/>
            <a:ext cx="278619" cy="18522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4738266" y="1436005"/>
            <a:ext cx="35294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tx2"/>
                </a:solidFill>
              </a:rPr>
              <a:t>Code with loop interchange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1204399" y="1430868"/>
            <a:ext cx="1659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tx2"/>
                </a:solidFill>
              </a:rPr>
              <a:t>Original code</a:t>
            </a:r>
            <a:endParaRPr lang="en-US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36398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Questions</a:t>
            </a:r>
            <a:endParaRPr lang="en-US" b="1" dirty="0"/>
          </a:p>
          <a:p>
            <a:pPr marL="914400" lvl="1" indent="-457200">
              <a:buAutoNum type="arabicParenR"/>
            </a:pPr>
            <a:r>
              <a:rPr lang="en-US" b="1" dirty="0" smtClean="0"/>
              <a:t>Is loop interchanging correct? Can I always do that?</a:t>
            </a:r>
          </a:p>
          <a:p>
            <a:pPr marL="457200" lvl="1" indent="0">
              <a:buNone/>
            </a:pPr>
            <a:r>
              <a:rPr lang="en-US" b="1" dirty="0" smtClean="0">
                <a:solidFill>
                  <a:srgbClr val="FF0000"/>
                </a:solidFill>
              </a:rPr>
              <a:t>Yes, loop interchange is correct in this case</a:t>
            </a:r>
          </a:p>
          <a:p>
            <a:pPr marL="457200" lvl="1" indent="0">
              <a:buNone/>
            </a:pPr>
            <a:r>
              <a:rPr lang="en-US" b="1" dirty="0" smtClean="0">
                <a:solidFill>
                  <a:srgbClr val="FF0000"/>
                </a:solidFill>
              </a:rPr>
              <a:t>I can only apply a code transformation if it respects the</a:t>
            </a:r>
          </a:p>
          <a:p>
            <a:pPr marL="457200" lvl="1" indent="0">
              <a:buNone/>
            </a:pPr>
            <a:r>
              <a:rPr lang="en-US" b="1" dirty="0" smtClean="0">
                <a:solidFill>
                  <a:srgbClr val="FF0000"/>
                </a:solidFill>
              </a:rPr>
              <a:t>data dependences of the original code.</a:t>
            </a:r>
          </a:p>
          <a:p>
            <a:pPr marL="457200" lvl="1" indent="0">
              <a:buNone/>
            </a:pPr>
            <a:r>
              <a:rPr lang="en-US" b="1" dirty="0" smtClean="0">
                <a:solidFill>
                  <a:srgbClr val="FF0000"/>
                </a:solidFill>
              </a:rPr>
              <a:t> </a:t>
            </a:r>
          </a:p>
          <a:p>
            <a:pPr marL="457200" lvl="1" indent="0">
              <a:buNone/>
            </a:pPr>
            <a:endParaRPr lang="en-US" b="1" dirty="0"/>
          </a:p>
          <a:p>
            <a:endParaRPr lang="en-US" dirty="0">
              <a:solidFill>
                <a:srgbClr val="008000"/>
              </a:solidFill>
            </a:endParaRPr>
          </a:p>
          <a:p>
            <a:endParaRPr lang="en-US" dirty="0">
              <a:solidFill>
                <a:srgbClr val="008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63359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mtClean="0">
                <a:ea typeface="ＭＳ Ｐゴシック" charset="-128"/>
              </a:rPr>
              <a:t>Data Dependence</a:t>
            </a:r>
          </a:p>
        </p:txBody>
      </p:sp>
      <p:sp>
        <p:nvSpPr>
          <p:cNvPr id="35845" name="TextBox 5"/>
          <p:cNvSpPr txBox="1">
            <a:spLocks noChangeArrowheads="1"/>
          </p:cNvSpPr>
          <p:nvPr/>
        </p:nvSpPr>
        <p:spPr bwMode="auto">
          <a:xfrm>
            <a:off x="2286000" y="1556266"/>
            <a:ext cx="275481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Flow </a:t>
            </a:r>
            <a:r>
              <a:rPr lang="en-US" dirty="0" smtClean="0">
                <a:solidFill>
                  <a:srgbClr val="FF0000"/>
                </a:solidFill>
              </a:rPr>
              <a:t>dependence (RAW) 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5846" name="TextBox 6"/>
          <p:cNvSpPr txBox="1">
            <a:spLocks noChangeArrowheads="1"/>
          </p:cNvSpPr>
          <p:nvPr/>
        </p:nvSpPr>
        <p:spPr bwMode="auto">
          <a:xfrm>
            <a:off x="2286000" y="2971800"/>
            <a:ext cx="275481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Anti </a:t>
            </a:r>
            <a:r>
              <a:rPr lang="en-US" dirty="0" smtClean="0">
                <a:solidFill>
                  <a:srgbClr val="FF0000"/>
                </a:solidFill>
              </a:rPr>
              <a:t>dependence (WAR)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5847" name="TextBox 7"/>
          <p:cNvSpPr txBox="1">
            <a:spLocks noChangeArrowheads="1"/>
          </p:cNvSpPr>
          <p:nvPr/>
        </p:nvSpPr>
        <p:spPr bwMode="auto">
          <a:xfrm>
            <a:off x="2286000" y="4343400"/>
            <a:ext cx="300300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Output </a:t>
            </a:r>
            <a:r>
              <a:rPr lang="en-US" dirty="0" smtClean="0">
                <a:solidFill>
                  <a:srgbClr val="FF0000"/>
                </a:solidFill>
              </a:rPr>
              <a:t>dependence (WAW)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5848" name="TextBox 8"/>
          <p:cNvSpPr txBox="1">
            <a:spLocks noChangeArrowheads="1"/>
          </p:cNvSpPr>
          <p:nvPr/>
        </p:nvSpPr>
        <p:spPr bwMode="auto">
          <a:xfrm>
            <a:off x="457200" y="2057400"/>
            <a:ext cx="1582738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000">
                <a:solidFill>
                  <a:srgbClr val="0000FF"/>
                </a:solidFill>
              </a:rPr>
              <a:t>S1: X = A+B</a:t>
            </a:r>
          </a:p>
          <a:p>
            <a:r>
              <a:rPr lang="en-US" sz="2000">
                <a:solidFill>
                  <a:srgbClr val="0000FF"/>
                </a:solidFill>
              </a:rPr>
              <a:t>S2: C= X+A</a:t>
            </a:r>
          </a:p>
        </p:txBody>
      </p:sp>
      <p:sp>
        <p:nvSpPr>
          <p:cNvPr id="35849" name="TextBox 9"/>
          <p:cNvSpPr txBox="1">
            <a:spLocks noChangeArrowheads="1"/>
          </p:cNvSpPr>
          <p:nvPr/>
        </p:nvSpPr>
        <p:spPr bwMode="auto">
          <a:xfrm>
            <a:off x="457200" y="3581400"/>
            <a:ext cx="1709738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000">
                <a:solidFill>
                  <a:srgbClr val="0000FF"/>
                </a:solidFill>
              </a:rPr>
              <a:t>S1: A = X + B</a:t>
            </a:r>
          </a:p>
          <a:p>
            <a:r>
              <a:rPr lang="en-US" sz="2000">
                <a:solidFill>
                  <a:srgbClr val="0000FF"/>
                </a:solidFill>
              </a:rPr>
              <a:t>S2: X= C + D</a:t>
            </a:r>
          </a:p>
        </p:txBody>
      </p:sp>
      <p:sp>
        <p:nvSpPr>
          <p:cNvPr id="35850" name="TextBox 10"/>
          <p:cNvSpPr txBox="1">
            <a:spLocks noChangeArrowheads="1"/>
          </p:cNvSpPr>
          <p:nvPr/>
        </p:nvSpPr>
        <p:spPr bwMode="auto">
          <a:xfrm>
            <a:off x="457200" y="4800600"/>
            <a:ext cx="1695450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000">
                <a:solidFill>
                  <a:srgbClr val="0000FF"/>
                </a:solidFill>
              </a:rPr>
              <a:t>S1: X = A+B</a:t>
            </a:r>
          </a:p>
          <a:p>
            <a:r>
              <a:rPr lang="en-US" sz="2000">
                <a:solidFill>
                  <a:srgbClr val="0000FF"/>
                </a:solidFill>
              </a:rPr>
              <a:t>S2: X= C + D</a:t>
            </a:r>
          </a:p>
        </p:txBody>
      </p:sp>
      <p:sp>
        <p:nvSpPr>
          <p:cNvPr id="12" name="Oval 11"/>
          <p:cNvSpPr/>
          <p:nvPr/>
        </p:nvSpPr>
        <p:spPr>
          <a:xfrm>
            <a:off x="5773738" y="1828800"/>
            <a:ext cx="457200" cy="457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5852" name="TextBox 12"/>
          <p:cNvSpPr txBox="1">
            <a:spLocks noChangeArrowheads="1"/>
          </p:cNvSpPr>
          <p:nvPr/>
        </p:nvSpPr>
        <p:spPr bwMode="auto">
          <a:xfrm>
            <a:off x="5753100" y="1828800"/>
            <a:ext cx="4984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000"/>
              <a:t>S1</a:t>
            </a:r>
          </a:p>
        </p:txBody>
      </p:sp>
      <p:sp>
        <p:nvSpPr>
          <p:cNvPr id="14" name="Oval 13"/>
          <p:cNvSpPr/>
          <p:nvPr/>
        </p:nvSpPr>
        <p:spPr>
          <a:xfrm>
            <a:off x="5773738" y="2590800"/>
            <a:ext cx="457200" cy="457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5854" name="TextBox 14"/>
          <p:cNvSpPr txBox="1">
            <a:spLocks noChangeArrowheads="1"/>
          </p:cNvSpPr>
          <p:nvPr/>
        </p:nvSpPr>
        <p:spPr bwMode="auto">
          <a:xfrm>
            <a:off x="5753100" y="2590800"/>
            <a:ext cx="4984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000"/>
              <a:t>S2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 rot="16200000" flipH="1">
            <a:off x="5849938" y="2438400"/>
            <a:ext cx="304800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Oval 21"/>
          <p:cNvSpPr/>
          <p:nvPr/>
        </p:nvSpPr>
        <p:spPr>
          <a:xfrm>
            <a:off x="5773738" y="3352800"/>
            <a:ext cx="457200" cy="457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5857" name="TextBox 22"/>
          <p:cNvSpPr txBox="1">
            <a:spLocks noChangeArrowheads="1"/>
          </p:cNvSpPr>
          <p:nvPr/>
        </p:nvSpPr>
        <p:spPr bwMode="auto">
          <a:xfrm>
            <a:off x="5753100" y="3352800"/>
            <a:ext cx="4984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000"/>
              <a:t>S1</a:t>
            </a:r>
          </a:p>
        </p:txBody>
      </p:sp>
      <p:sp>
        <p:nvSpPr>
          <p:cNvPr id="24" name="Oval 23"/>
          <p:cNvSpPr/>
          <p:nvPr/>
        </p:nvSpPr>
        <p:spPr>
          <a:xfrm>
            <a:off x="5773738" y="4114800"/>
            <a:ext cx="457200" cy="457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5859" name="TextBox 24"/>
          <p:cNvSpPr txBox="1">
            <a:spLocks noChangeArrowheads="1"/>
          </p:cNvSpPr>
          <p:nvPr/>
        </p:nvSpPr>
        <p:spPr bwMode="auto">
          <a:xfrm>
            <a:off x="5753100" y="4114800"/>
            <a:ext cx="4984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000"/>
              <a:t>S2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 rot="16200000" flipH="1">
            <a:off x="5849938" y="3962400"/>
            <a:ext cx="304800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Oval 27"/>
          <p:cNvSpPr/>
          <p:nvPr/>
        </p:nvSpPr>
        <p:spPr>
          <a:xfrm>
            <a:off x="5773738" y="4800600"/>
            <a:ext cx="457200" cy="457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5862" name="TextBox 28"/>
          <p:cNvSpPr txBox="1">
            <a:spLocks noChangeArrowheads="1"/>
          </p:cNvSpPr>
          <p:nvPr/>
        </p:nvSpPr>
        <p:spPr bwMode="auto">
          <a:xfrm>
            <a:off x="5753100" y="4800600"/>
            <a:ext cx="4984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000"/>
              <a:t>S1</a:t>
            </a:r>
          </a:p>
        </p:txBody>
      </p:sp>
      <p:sp>
        <p:nvSpPr>
          <p:cNvPr id="30" name="Oval 29"/>
          <p:cNvSpPr/>
          <p:nvPr/>
        </p:nvSpPr>
        <p:spPr>
          <a:xfrm>
            <a:off x="5773738" y="5562600"/>
            <a:ext cx="457200" cy="457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5864" name="TextBox 30"/>
          <p:cNvSpPr txBox="1">
            <a:spLocks noChangeArrowheads="1"/>
          </p:cNvSpPr>
          <p:nvPr/>
        </p:nvSpPr>
        <p:spPr bwMode="auto">
          <a:xfrm>
            <a:off x="5753100" y="5562600"/>
            <a:ext cx="4984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000"/>
              <a:t>S2</a:t>
            </a:r>
          </a:p>
        </p:txBody>
      </p:sp>
      <p:cxnSp>
        <p:nvCxnSpPr>
          <p:cNvPr id="32" name="Straight Arrow Connector 31"/>
          <p:cNvCxnSpPr/>
          <p:nvPr/>
        </p:nvCxnSpPr>
        <p:spPr>
          <a:xfrm rot="16200000" flipH="1">
            <a:off x="5849938" y="5410200"/>
            <a:ext cx="304800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5927725" y="3886200"/>
            <a:ext cx="152400" cy="158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Oval 34"/>
          <p:cNvSpPr/>
          <p:nvPr/>
        </p:nvSpPr>
        <p:spPr>
          <a:xfrm>
            <a:off x="5961063" y="5316538"/>
            <a:ext cx="76200" cy="762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E96D090-7118-964B-9FA4-DD9AD730B3FD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23843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" charset="0"/>
                <a:ea typeface="ＭＳ Ｐゴシック" charset="0"/>
              </a:rPr>
              <a:t>Example</a:t>
            </a:r>
            <a:r>
              <a:rPr lang="en-US" dirty="0">
                <a:latin typeface="Times" charset="0"/>
                <a:ea typeface="ＭＳ Ｐゴシック" charset="0"/>
              </a:rPr>
              <a:t> </a:t>
            </a:r>
            <a:r>
              <a:rPr lang="en-US" dirty="0" smtClean="0">
                <a:latin typeface="Times" charset="0"/>
                <a:ea typeface="ＭＳ Ｐゴシック" charset="0"/>
              </a:rPr>
              <a:t>3</a:t>
            </a:r>
            <a:endParaRPr lang="en-US" dirty="0">
              <a:latin typeface="Times" charset="0"/>
              <a:ea typeface="ＭＳ Ｐゴシック" charset="0"/>
            </a:endParaRPr>
          </a:p>
        </p:txBody>
      </p:sp>
      <p:sp>
        <p:nvSpPr>
          <p:cNvPr id="76" name="Content Placeholder 2"/>
          <p:cNvSpPr txBox="1">
            <a:spLocks/>
          </p:cNvSpPr>
          <p:nvPr/>
        </p:nvSpPr>
        <p:spPr bwMode="auto">
          <a:xfrm>
            <a:off x="585867" y="1416168"/>
            <a:ext cx="4596152" cy="24019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20000"/>
              </a:spcBef>
              <a:buFont typeface="Arial" charset="0"/>
              <a:buNone/>
            </a:pPr>
            <a:endParaRPr lang="en-US" dirty="0" smtClean="0">
              <a:latin typeface="+mn-lt"/>
              <a:ea typeface="+mn-ea"/>
              <a:cs typeface="+mn-cs"/>
            </a:endParaRPr>
          </a:p>
          <a:p>
            <a:pPr eaLnBrk="1" hangingPunct="1">
              <a:spcBef>
                <a:spcPct val="20000"/>
              </a:spcBef>
            </a:pPr>
            <a:r>
              <a:rPr lang="en-US" sz="2000" dirty="0" smtClean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#pragma </a:t>
            </a:r>
            <a:r>
              <a:rPr lang="en-US" sz="2000" dirty="0" err="1" smtClean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omp</a:t>
            </a:r>
            <a:r>
              <a:rPr lang="en-US" sz="2000" dirty="0" smtClean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 parallel for </a:t>
            </a:r>
          </a:p>
          <a:p>
            <a:pPr eaLnBrk="1" hangingPunct="1">
              <a:spcBef>
                <a:spcPct val="20000"/>
              </a:spcBef>
            </a:pPr>
            <a:r>
              <a:rPr lang="en-US" sz="2000" dirty="0" smtClean="0">
                <a:latin typeface="+mn-lt"/>
                <a:ea typeface="+mn-ea"/>
                <a:cs typeface="+mn-cs"/>
              </a:rPr>
              <a:t>for </a:t>
            </a:r>
            <a:r>
              <a:rPr lang="en-US" sz="2000" dirty="0">
                <a:latin typeface="+mn-lt"/>
                <a:ea typeface="+mn-ea"/>
                <a:cs typeface="+mn-cs"/>
              </a:rPr>
              <a:t>(</a:t>
            </a:r>
            <a:r>
              <a:rPr lang="en-US" sz="2000" dirty="0" err="1">
                <a:latin typeface="+mn-lt"/>
                <a:ea typeface="+mn-ea"/>
                <a:cs typeface="+mn-cs"/>
              </a:rPr>
              <a:t>int</a:t>
            </a:r>
            <a:r>
              <a:rPr lang="en-US" sz="2000" dirty="0">
                <a:latin typeface="+mn-lt"/>
                <a:ea typeface="+mn-ea"/>
                <a:cs typeface="+mn-cs"/>
              </a:rPr>
              <a:t> </a:t>
            </a:r>
            <a:r>
              <a:rPr lang="en-US" sz="2000" dirty="0" err="1">
                <a:latin typeface="+mn-lt"/>
                <a:ea typeface="+mn-ea"/>
                <a:cs typeface="+mn-cs"/>
              </a:rPr>
              <a:t>i</a:t>
            </a:r>
            <a:r>
              <a:rPr lang="en-US" sz="2000" dirty="0">
                <a:latin typeface="+mn-lt"/>
                <a:ea typeface="+mn-ea"/>
                <a:cs typeface="+mn-cs"/>
              </a:rPr>
              <a:t> = 0; </a:t>
            </a:r>
            <a:r>
              <a:rPr lang="en-US" sz="2000" dirty="0" err="1">
                <a:latin typeface="+mn-lt"/>
                <a:ea typeface="+mn-ea"/>
                <a:cs typeface="+mn-cs"/>
              </a:rPr>
              <a:t>i</a:t>
            </a:r>
            <a:r>
              <a:rPr lang="en-US" sz="2000" dirty="0">
                <a:latin typeface="+mn-lt"/>
                <a:ea typeface="+mn-ea"/>
                <a:cs typeface="+mn-cs"/>
              </a:rPr>
              <a:t> &lt; width; </a:t>
            </a:r>
            <a:r>
              <a:rPr lang="en-US" sz="2000" dirty="0" err="1">
                <a:latin typeface="+mn-lt"/>
                <a:ea typeface="+mn-ea"/>
                <a:cs typeface="+mn-cs"/>
              </a:rPr>
              <a:t>i</a:t>
            </a:r>
            <a:r>
              <a:rPr lang="en-US" sz="2000" dirty="0">
                <a:latin typeface="+mn-lt"/>
                <a:ea typeface="+mn-ea"/>
                <a:cs typeface="+mn-cs"/>
              </a:rPr>
              <a:t>++)</a:t>
            </a:r>
          </a:p>
          <a:p>
            <a:pPr eaLnBrk="1" hangingPunct="1">
              <a:spcBef>
                <a:spcPct val="20000"/>
              </a:spcBef>
            </a:pPr>
            <a:r>
              <a:rPr lang="en-US" sz="2000" dirty="0">
                <a:latin typeface="+mn-lt"/>
                <a:ea typeface="+mn-ea"/>
                <a:cs typeface="+mn-cs"/>
              </a:rPr>
              <a:t>  for (</a:t>
            </a:r>
            <a:r>
              <a:rPr lang="en-US" sz="2000" dirty="0" err="1">
                <a:latin typeface="+mn-lt"/>
                <a:ea typeface="+mn-ea"/>
                <a:cs typeface="+mn-cs"/>
              </a:rPr>
              <a:t>int</a:t>
            </a:r>
            <a:r>
              <a:rPr lang="en-US" sz="2000" dirty="0">
                <a:latin typeface="+mn-lt"/>
                <a:ea typeface="+mn-ea"/>
                <a:cs typeface="+mn-cs"/>
              </a:rPr>
              <a:t> j = height; j &gt; 0; j--)</a:t>
            </a:r>
          </a:p>
          <a:p>
            <a:pPr eaLnBrk="1" hangingPunct="1">
              <a:spcBef>
                <a:spcPct val="20000"/>
              </a:spcBef>
              <a:buFont typeface="Arial" charset="0"/>
              <a:buNone/>
            </a:pPr>
            <a:r>
              <a:rPr lang="en-US" sz="2000" dirty="0">
                <a:latin typeface="+mn-lt"/>
                <a:ea typeface="+mn-ea"/>
                <a:cs typeface="+mn-cs"/>
              </a:rPr>
              <a:t>     *image(</a:t>
            </a:r>
            <a:r>
              <a:rPr lang="en-US" sz="2000" dirty="0" err="1">
                <a:latin typeface="+mn-lt"/>
                <a:ea typeface="+mn-ea"/>
                <a:cs typeface="+mn-cs"/>
              </a:rPr>
              <a:t>i,j</a:t>
            </a:r>
            <a:r>
              <a:rPr lang="en-US" sz="2000" dirty="0">
                <a:latin typeface="+mn-lt"/>
                <a:ea typeface="+mn-ea"/>
                <a:cs typeface="+mn-cs"/>
              </a:rPr>
              <a:t>) = *image(i,j-1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>) </a:t>
            </a:r>
            <a:endParaRPr lang="en-US" sz="2000" dirty="0">
              <a:latin typeface="+mn-lt"/>
              <a:ea typeface="+mn-ea"/>
              <a:cs typeface="+mn-cs"/>
            </a:endParaRPr>
          </a:p>
          <a:p>
            <a:pPr>
              <a:spcBef>
                <a:spcPct val="20000"/>
              </a:spcBef>
              <a:buFont typeface="Arial" charset="0"/>
              <a:buNone/>
            </a:pPr>
            <a:r>
              <a:rPr lang="en-US" sz="2100" dirty="0">
                <a:solidFill>
                  <a:srgbClr val="3366FF"/>
                </a:solidFill>
                <a:cs typeface="Arial" charset="0"/>
              </a:rPr>
              <a:t> </a:t>
            </a:r>
          </a:p>
        </p:txBody>
      </p:sp>
      <p:sp>
        <p:nvSpPr>
          <p:cNvPr id="73" name="Oval 72"/>
          <p:cNvSpPr/>
          <p:nvPr/>
        </p:nvSpPr>
        <p:spPr>
          <a:xfrm>
            <a:off x="7249010" y="1955405"/>
            <a:ext cx="1018572" cy="350838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16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16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/>
          <p:cNvSpPr/>
          <p:nvPr/>
        </p:nvSpPr>
        <p:spPr>
          <a:xfrm>
            <a:off x="5951913" y="2299160"/>
            <a:ext cx="1018572" cy="350838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16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16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/>
          <p:cNvSpPr/>
          <p:nvPr/>
        </p:nvSpPr>
        <p:spPr>
          <a:xfrm>
            <a:off x="7249010" y="2337995"/>
            <a:ext cx="1018572" cy="350838"/>
          </a:xfrm>
          <a:prstGeom prst="ellipse">
            <a:avLst/>
          </a:prstGeom>
          <a:solidFill>
            <a:srgbClr val="FF6600">
              <a:alpha val="16000"/>
            </a:srgbClr>
          </a:solidFill>
          <a:ln>
            <a:solidFill>
              <a:srgbClr val="FF66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/>
          <p:cNvSpPr/>
          <p:nvPr/>
        </p:nvSpPr>
        <p:spPr>
          <a:xfrm>
            <a:off x="5951960" y="2620877"/>
            <a:ext cx="1018572" cy="350838"/>
          </a:xfrm>
          <a:prstGeom prst="ellipse">
            <a:avLst/>
          </a:prstGeom>
          <a:solidFill>
            <a:srgbClr val="FF6600">
              <a:alpha val="16000"/>
            </a:srgbClr>
          </a:solidFill>
          <a:ln>
            <a:solidFill>
              <a:srgbClr val="FF66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/>
          <p:cNvSpPr/>
          <p:nvPr/>
        </p:nvSpPr>
        <p:spPr>
          <a:xfrm>
            <a:off x="7249057" y="2632177"/>
            <a:ext cx="1018572" cy="350838"/>
          </a:xfrm>
          <a:prstGeom prst="ellipse">
            <a:avLst/>
          </a:prstGeom>
          <a:solidFill>
            <a:srgbClr val="008000">
              <a:alpha val="16000"/>
            </a:srgbClr>
          </a:solidFill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Content Placeholder 2"/>
          <p:cNvSpPr txBox="1">
            <a:spLocks/>
          </p:cNvSpPr>
          <p:nvPr/>
        </p:nvSpPr>
        <p:spPr bwMode="auto">
          <a:xfrm>
            <a:off x="5900772" y="1958143"/>
            <a:ext cx="2971800" cy="32919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ct val="20000"/>
              </a:spcBef>
              <a:buFont typeface="Arial" charset="0"/>
              <a:buNone/>
            </a:pPr>
            <a:r>
              <a:rPr lang="en-US" sz="1800" dirty="0" smtClean="0">
                <a:solidFill>
                  <a:srgbClr val="FF0000"/>
                </a:solidFill>
                <a:cs typeface="Arial" charset="0"/>
              </a:rPr>
              <a:t>*</a:t>
            </a:r>
            <a:r>
              <a:rPr lang="en-US" sz="1800" dirty="0" err="1" smtClean="0">
                <a:solidFill>
                  <a:srgbClr val="FF0000"/>
                </a:solidFill>
                <a:cs typeface="Arial" charset="0"/>
              </a:rPr>
              <a:t>im</a:t>
            </a:r>
            <a:r>
              <a:rPr lang="en-US" sz="1800" dirty="0" smtClean="0">
                <a:solidFill>
                  <a:srgbClr val="FF0000"/>
                </a:solidFill>
                <a:cs typeface="Arial" charset="0"/>
              </a:rPr>
              <a:t>(0,h)    = *</a:t>
            </a:r>
            <a:r>
              <a:rPr lang="en-US" sz="1800" dirty="0" err="1" smtClean="0">
                <a:solidFill>
                  <a:srgbClr val="FF0000"/>
                </a:solidFill>
                <a:cs typeface="Arial" charset="0"/>
              </a:rPr>
              <a:t>im</a:t>
            </a:r>
            <a:r>
              <a:rPr lang="en-US" sz="1800" dirty="0" smtClean="0">
                <a:solidFill>
                  <a:srgbClr val="FF0000"/>
                </a:solidFill>
                <a:cs typeface="Arial" charset="0"/>
              </a:rPr>
              <a:t>(0,h-1);</a:t>
            </a:r>
          </a:p>
          <a:p>
            <a:pPr>
              <a:spcBef>
                <a:spcPct val="20000"/>
              </a:spcBef>
            </a:pPr>
            <a:r>
              <a:rPr lang="en-US" sz="1800" dirty="0">
                <a:solidFill>
                  <a:srgbClr val="FF0000"/>
                </a:solidFill>
                <a:cs typeface="Arial" charset="0"/>
              </a:rPr>
              <a:t>*</a:t>
            </a:r>
            <a:r>
              <a:rPr lang="en-US" sz="1800" dirty="0" err="1">
                <a:solidFill>
                  <a:srgbClr val="FF0000"/>
                </a:solidFill>
                <a:cs typeface="Arial" charset="0"/>
              </a:rPr>
              <a:t>im</a:t>
            </a:r>
            <a:r>
              <a:rPr lang="en-US" sz="1800" dirty="0" smtClean="0">
                <a:solidFill>
                  <a:srgbClr val="FF0000"/>
                </a:solidFill>
                <a:cs typeface="Arial" charset="0"/>
              </a:rPr>
              <a:t>(0,h-1) </a:t>
            </a:r>
            <a:r>
              <a:rPr lang="en-US" sz="1800" dirty="0">
                <a:solidFill>
                  <a:srgbClr val="FF0000"/>
                </a:solidFill>
                <a:cs typeface="Arial" charset="0"/>
              </a:rPr>
              <a:t>= *</a:t>
            </a:r>
            <a:r>
              <a:rPr lang="en-US" sz="1800" dirty="0" err="1">
                <a:solidFill>
                  <a:srgbClr val="FF0000"/>
                </a:solidFill>
                <a:cs typeface="Arial" charset="0"/>
              </a:rPr>
              <a:t>im</a:t>
            </a:r>
            <a:r>
              <a:rPr lang="en-US" sz="1800" dirty="0" smtClean="0">
                <a:solidFill>
                  <a:srgbClr val="FF0000"/>
                </a:solidFill>
                <a:cs typeface="Arial" charset="0"/>
              </a:rPr>
              <a:t>(0,h-2)</a:t>
            </a:r>
            <a:r>
              <a:rPr lang="en-US" sz="1800" dirty="0">
                <a:solidFill>
                  <a:srgbClr val="FF0000"/>
                </a:solidFill>
                <a:cs typeface="Arial" charset="0"/>
              </a:rPr>
              <a:t>;</a:t>
            </a:r>
          </a:p>
          <a:p>
            <a:pPr>
              <a:spcBef>
                <a:spcPct val="20000"/>
              </a:spcBef>
            </a:pPr>
            <a:r>
              <a:rPr lang="en-US" sz="1800" dirty="0">
                <a:solidFill>
                  <a:srgbClr val="FF0000"/>
                </a:solidFill>
                <a:cs typeface="Arial" charset="0"/>
              </a:rPr>
              <a:t>*</a:t>
            </a:r>
            <a:r>
              <a:rPr lang="en-US" sz="1800" dirty="0" err="1">
                <a:solidFill>
                  <a:srgbClr val="FF0000"/>
                </a:solidFill>
                <a:cs typeface="Arial" charset="0"/>
              </a:rPr>
              <a:t>im</a:t>
            </a:r>
            <a:r>
              <a:rPr lang="en-US" sz="1800" dirty="0" smtClean="0">
                <a:solidFill>
                  <a:srgbClr val="FF0000"/>
                </a:solidFill>
                <a:cs typeface="Arial" charset="0"/>
              </a:rPr>
              <a:t>(0,h-2) </a:t>
            </a:r>
            <a:r>
              <a:rPr lang="en-US" sz="1800" dirty="0">
                <a:solidFill>
                  <a:srgbClr val="FF0000"/>
                </a:solidFill>
                <a:cs typeface="Arial" charset="0"/>
              </a:rPr>
              <a:t>= *</a:t>
            </a:r>
            <a:r>
              <a:rPr lang="en-US" sz="1800" dirty="0" err="1">
                <a:solidFill>
                  <a:srgbClr val="FF0000"/>
                </a:solidFill>
                <a:cs typeface="Arial" charset="0"/>
              </a:rPr>
              <a:t>im</a:t>
            </a:r>
            <a:r>
              <a:rPr lang="en-US" sz="1800" dirty="0" smtClean="0">
                <a:solidFill>
                  <a:srgbClr val="FF0000"/>
                </a:solidFill>
                <a:cs typeface="Arial" charset="0"/>
              </a:rPr>
              <a:t>(0,h-3)</a:t>
            </a:r>
            <a:r>
              <a:rPr lang="en-US" sz="1800" dirty="0">
                <a:solidFill>
                  <a:srgbClr val="FF0000"/>
                </a:solidFill>
                <a:cs typeface="Arial" charset="0"/>
              </a:rPr>
              <a:t>;</a:t>
            </a:r>
          </a:p>
          <a:p>
            <a:pPr>
              <a:spcBef>
                <a:spcPct val="20000"/>
              </a:spcBef>
            </a:pPr>
            <a:r>
              <a:rPr lang="en-US" sz="1800" dirty="0">
                <a:solidFill>
                  <a:srgbClr val="FF0000"/>
                </a:solidFill>
                <a:cs typeface="Arial" charset="0"/>
              </a:rPr>
              <a:t>*</a:t>
            </a:r>
            <a:r>
              <a:rPr lang="en-US" sz="1800" dirty="0" err="1">
                <a:solidFill>
                  <a:srgbClr val="FF0000"/>
                </a:solidFill>
                <a:cs typeface="Arial" charset="0"/>
              </a:rPr>
              <a:t>im</a:t>
            </a:r>
            <a:r>
              <a:rPr lang="en-US" sz="1800" dirty="0" smtClean="0">
                <a:solidFill>
                  <a:srgbClr val="FF0000"/>
                </a:solidFill>
                <a:cs typeface="Arial" charset="0"/>
              </a:rPr>
              <a:t>(0,h-3) </a:t>
            </a:r>
            <a:r>
              <a:rPr lang="en-US" sz="1800" dirty="0">
                <a:solidFill>
                  <a:srgbClr val="FF0000"/>
                </a:solidFill>
                <a:cs typeface="Arial" charset="0"/>
              </a:rPr>
              <a:t>= *</a:t>
            </a:r>
            <a:r>
              <a:rPr lang="en-US" sz="1800" dirty="0" err="1">
                <a:solidFill>
                  <a:srgbClr val="FF0000"/>
                </a:solidFill>
                <a:cs typeface="Arial" charset="0"/>
              </a:rPr>
              <a:t>im</a:t>
            </a:r>
            <a:r>
              <a:rPr lang="en-US" sz="1800" dirty="0" smtClean="0">
                <a:solidFill>
                  <a:srgbClr val="FF0000"/>
                </a:solidFill>
                <a:cs typeface="Arial" charset="0"/>
              </a:rPr>
              <a:t>(0,h-4)</a:t>
            </a:r>
            <a:r>
              <a:rPr lang="en-US" sz="1800" dirty="0">
                <a:solidFill>
                  <a:srgbClr val="FF0000"/>
                </a:solidFill>
                <a:cs typeface="Arial" charset="0"/>
              </a:rPr>
              <a:t>;</a:t>
            </a:r>
          </a:p>
          <a:p>
            <a:pPr>
              <a:spcBef>
                <a:spcPct val="20000"/>
              </a:spcBef>
              <a:buFont typeface="Arial" charset="0"/>
              <a:buNone/>
            </a:pPr>
            <a:endParaRPr lang="en-US" sz="1800" dirty="0">
              <a:solidFill>
                <a:srgbClr val="FF0000"/>
              </a:solidFill>
              <a:cs typeface="Arial" charset="0"/>
            </a:endParaRPr>
          </a:p>
          <a:p>
            <a:pPr>
              <a:spcBef>
                <a:spcPct val="20000"/>
              </a:spcBef>
              <a:buFont typeface="Arial" charset="0"/>
              <a:buNone/>
            </a:pPr>
            <a:r>
              <a:rPr lang="en-US" sz="1800" dirty="0" smtClean="0">
                <a:solidFill>
                  <a:srgbClr val="FF0000"/>
                </a:solidFill>
                <a:cs typeface="Arial" charset="0"/>
              </a:rPr>
              <a:t>*</a:t>
            </a:r>
            <a:r>
              <a:rPr lang="en-US" sz="1800" dirty="0" err="1" smtClean="0">
                <a:solidFill>
                  <a:srgbClr val="FF0000"/>
                </a:solidFill>
                <a:cs typeface="Arial" charset="0"/>
              </a:rPr>
              <a:t>im</a:t>
            </a:r>
            <a:r>
              <a:rPr lang="en-US" sz="1800" dirty="0" smtClean="0">
                <a:solidFill>
                  <a:srgbClr val="FF0000"/>
                </a:solidFill>
                <a:cs typeface="Arial" charset="0"/>
              </a:rPr>
              <a:t>(1,h)    = </a:t>
            </a:r>
            <a:r>
              <a:rPr lang="en-US" sz="1800" dirty="0">
                <a:solidFill>
                  <a:srgbClr val="FF0000"/>
                </a:solidFill>
                <a:cs typeface="Arial" charset="0"/>
              </a:rPr>
              <a:t>*</a:t>
            </a:r>
            <a:r>
              <a:rPr lang="en-US" sz="1800" dirty="0" err="1">
                <a:solidFill>
                  <a:srgbClr val="FF0000"/>
                </a:solidFill>
                <a:cs typeface="Arial" charset="0"/>
              </a:rPr>
              <a:t>im</a:t>
            </a:r>
            <a:r>
              <a:rPr lang="en-US" sz="1800" dirty="0" smtClean="0">
                <a:solidFill>
                  <a:srgbClr val="FF0000"/>
                </a:solidFill>
                <a:cs typeface="Arial" charset="0"/>
              </a:rPr>
              <a:t>(1,h-1)</a:t>
            </a:r>
            <a:r>
              <a:rPr lang="en-US" sz="1800" dirty="0">
                <a:solidFill>
                  <a:srgbClr val="FF0000"/>
                </a:solidFill>
                <a:cs typeface="Arial" charset="0"/>
              </a:rPr>
              <a:t>;</a:t>
            </a:r>
          </a:p>
          <a:p>
            <a:pPr>
              <a:spcBef>
                <a:spcPct val="20000"/>
              </a:spcBef>
            </a:pPr>
            <a:r>
              <a:rPr lang="en-US" sz="1800" dirty="0">
                <a:solidFill>
                  <a:srgbClr val="FF0000"/>
                </a:solidFill>
                <a:cs typeface="Arial" charset="0"/>
              </a:rPr>
              <a:t>*</a:t>
            </a:r>
            <a:r>
              <a:rPr lang="en-US" sz="1800" dirty="0" err="1">
                <a:solidFill>
                  <a:srgbClr val="FF0000"/>
                </a:solidFill>
                <a:cs typeface="Arial" charset="0"/>
              </a:rPr>
              <a:t>im</a:t>
            </a:r>
            <a:r>
              <a:rPr lang="en-US" sz="1800" dirty="0" smtClean="0">
                <a:solidFill>
                  <a:srgbClr val="FF0000"/>
                </a:solidFill>
                <a:cs typeface="Arial" charset="0"/>
              </a:rPr>
              <a:t>(1,h-1) </a:t>
            </a:r>
            <a:r>
              <a:rPr lang="en-US" sz="1800" dirty="0">
                <a:solidFill>
                  <a:srgbClr val="FF0000"/>
                </a:solidFill>
                <a:cs typeface="Arial" charset="0"/>
              </a:rPr>
              <a:t>= *</a:t>
            </a:r>
            <a:r>
              <a:rPr lang="en-US" sz="1800" dirty="0" err="1">
                <a:solidFill>
                  <a:srgbClr val="FF0000"/>
                </a:solidFill>
                <a:cs typeface="Arial" charset="0"/>
              </a:rPr>
              <a:t>im</a:t>
            </a:r>
            <a:r>
              <a:rPr lang="en-US" sz="1800" dirty="0" smtClean="0">
                <a:solidFill>
                  <a:srgbClr val="FF0000"/>
                </a:solidFill>
                <a:cs typeface="Arial" charset="0"/>
              </a:rPr>
              <a:t>(</a:t>
            </a:r>
            <a:r>
              <a:rPr lang="en-US" sz="1800" dirty="0">
                <a:solidFill>
                  <a:srgbClr val="FF0000"/>
                </a:solidFill>
                <a:cs typeface="Arial" charset="0"/>
              </a:rPr>
              <a:t>1</a:t>
            </a:r>
            <a:r>
              <a:rPr lang="en-US" sz="1800" dirty="0" smtClean="0">
                <a:solidFill>
                  <a:srgbClr val="FF0000"/>
                </a:solidFill>
                <a:cs typeface="Arial" charset="0"/>
              </a:rPr>
              <a:t>,h-2);</a:t>
            </a:r>
            <a:r>
              <a:rPr lang="en-US" sz="1800" dirty="0">
                <a:solidFill>
                  <a:srgbClr val="FF0000"/>
                </a:solidFill>
                <a:cs typeface="Arial" charset="0"/>
              </a:rPr>
              <a:t> </a:t>
            </a:r>
          </a:p>
          <a:p>
            <a:pPr>
              <a:spcBef>
                <a:spcPct val="20000"/>
              </a:spcBef>
            </a:pPr>
            <a:r>
              <a:rPr lang="en-US" sz="1800" dirty="0">
                <a:solidFill>
                  <a:srgbClr val="FF0000"/>
                </a:solidFill>
                <a:cs typeface="Arial" charset="0"/>
              </a:rPr>
              <a:t>*</a:t>
            </a:r>
            <a:r>
              <a:rPr lang="en-US" sz="1800" dirty="0" err="1">
                <a:solidFill>
                  <a:srgbClr val="FF0000"/>
                </a:solidFill>
                <a:cs typeface="Arial" charset="0"/>
              </a:rPr>
              <a:t>im</a:t>
            </a:r>
            <a:r>
              <a:rPr lang="en-US" sz="1800" dirty="0">
                <a:solidFill>
                  <a:srgbClr val="FF0000"/>
                </a:solidFill>
                <a:cs typeface="Arial" charset="0"/>
              </a:rPr>
              <a:t>(1,h</a:t>
            </a:r>
            <a:r>
              <a:rPr lang="en-US" sz="1800" dirty="0" smtClean="0">
                <a:solidFill>
                  <a:srgbClr val="FF0000"/>
                </a:solidFill>
                <a:cs typeface="Arial" charset="0"/>
              </a:rPr>
              <a:t>-2) </a:t>
            </a:r>
            <a:r>
              <a:rPr lang="en-US" sz="1800" dirty="0">
                <a:solidFill>
                  <a:srgbClr val="FF0000"/>
                </a:solidFill>
                <a:cs typeface="Arial" charset="0"/>
              </a:rPr>
              <a:t>= *</a:t>
            </a:r>
            <a:r>
              <a:rPr lang="en-US" sz="1800" dirty="0" err="1">
                <a:solidFill>
                  <a:srgbClr val="FF0000"/>
                </a:solidFill>
                <a:cs typeface="Arial" charset="0"/>
              </a:rPr>
              <a:t>im</a:t>
            </a:r>
            <a:r>
              <a:rPr lang="en-US" sz="1800" dirty="0">
                <a:solidFill>
                  <a:srgbClr val="FF0000"/>
                </a:solidFill>
                <a:cs typeface="Arial" charset="0"/>
              </a:rPr>
              <a:t>(1,h</a:t>
            </a:r>
            <a:r>
              <a:rPr lang="en-US" sz="1800" dirty="0" smtClean="0">
                <a:solidFill>
                  <a:srgbClr val="FF0000"/>
                </a:solidFill>
                <a:cs typeface="Arial" charset="0"/>
              </a:rPr>
              <a:t>-3);</a:t>
            </a:r>
            <a:endParaRPr lang="en-US" sz="1800" dirty="0">
              <a:solidFill>
                <a:srgbClr val="FF0000"/>
              </a:solidFill>
              <a:cs typeface="Arial" charset="0"/>
            </a:endParaRPr>
          </a:p>
          <a:p>
            <a:pPr>
              <a:spcBef>
                <a:spcPct val="20000"/>
              </a:spcBef>
            </a:pPr>
            <a:r>
              <a:rPr lang="en-US" sz="1800" dirty="0">
                <a:solidFill>
                  <a:srgbClr val="FF0000"/>
                </a:solidFill>
                <a:cs typeface="Arial" charset="0"/>
              </a:rPr>
              <a:t>*</a:t>
            </a:r>
            <a:r>
              <a:rPr lang="en-US" sz="1800" dirty="0" err="1">
                <a:solidFill>
                  <a:srgbClr val="FF0000"/>
                </a:solidFill>
                <a:cs typeface="Arial" charset="0"/>
              </a:rPr>
              <a:t>im</a:t>
            </a:r>
            <a:r>
              <a:rPr lang="en-US" sz="1800" dirty="0" smtClean="0">
                <a:solidFill>
                  <a:srgbClr val="FF0000"/>
                </a:solidFill>
                <a:cs typeface="Arial" charset="0"/>
              </a:rPr>
              <a:t>(1,h-3) </a:t>
            </a:r>
            <a:r>
              <a:rPr lang="en-US" sz="1800" dirty="0">
                <a:solidFill>
                  <a:srgbClr val="FF0000"/>
                </a:solidFill>
                <a:cs typeface="Arial" charset="0"/>
              </a:rPr>
              <a:t>= *</a:t>
            </a:r>
            <a:r>
              <a:rPr lang="en-US" sz="1800" dirty="0" err="1">
                <a:solidFill>
                  <a:srgbClr val="FF0000"/>
                </a:solidFill>
                <a:cs typeface="Arial" charset="0"/>
              </a:rPr>
              <a:t>im</a:t>
            </a:r>
            <a:r>
              <a:rPr lang="en-US" sz="1800" dirty="0" smtClean="0">
                <a:solidFill>
                  <a:srgbClr val="FF0000"/>
                </a:solidFill>
                <a:cs typeface="Arial" charset="0"/>
              </a:rPr>
              <a:t>(1,h-4)</a:t>
            </a:r>
            <a:r>
              <a:rPr lang="en-US" sz="1800" dirty="0">
                <a:solidFill>
                  <a:srgbClr val="FF0000"/>
                </a:solidFill>
                <a:cs typeface="Arial" charset="0"/>
              </a:rPr>
              <a:t>;</a:t>
            </a:r>
          </a:p>
          <a:p>
            <a:pPr>
              <a:spcBef>
                <a:spcPct val="20000"/>
              </a:spcBef>
              <a:buFont typeface="Arial" charset="0"/>
              <a:buNone/>
            </a:pPr>
            <a:endParaRPr lang="en-US" sz="1800" dirty="0" smtClean="0">
              <a:solidFill>
                <a:srgbClr val="FF0000"/>
              </a:solidFill>
              <a:cs typeface="Arial" charset="0"/>
            </a:endParaRPr>
          </a:p>
        </p:txBody>
      </p:sp>
      <p:sp>
        <p:nvSpPr>
          <p:cNvPr id="102" name="Oval 101"/>
          <p:cNvSpPr/>
          <p:nvPr/>
        </p:nvSpPr>
        <p:spPr>
          <a:xfrm>
            <a:off x="5951960" y="2958595"/>
            <a:ext cx="1018572" cy="350838"/>
          </a:xfrm>
          <a:prstGeom prst="ellipse">
            <a:avLst/>
          </a:prstGeom>
          <a:solidFill>
            <a:srgbClr val="008000">
              <a:alpha val="16000"/>
            </a:srgbClr>
          </a:solidFill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/>
          <p:cNvSpPr/>
          <p:nvPr/>
        </p:nvSpPr>
        <p:spPr>
          <a:xfrm>
            <a:off x="7249057" y="3578219"/>
            <a:ext cx="1018572" cy="350838"/>
          </a:xfrm>
          <a:prstGeom prst="ellipse">
            <a:avLst/>
          </a:prstGeom>
          <a:solidFill>
            <a:schemeClr val="accent3">
              <a:lumMod val="40000"/>
              <a:lumOff val="60000"/>
              <a:alpha val="16000"/>
            </a:schemeClr>
          </a:solidFill>
          <a:ln>
            <a:solidFill>
              <a:schemeClr val="accent4">
                <a:lumMod val="9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/>
          <p:cNvSpPr/>
          <p:nvPr/>
        </p:nvSpPr>
        <p:spPr>
          <a:xfrm>
            <a:off x="7249057" y="3960809"/>
            <a:ext cx="1018572" cy="350838"/>
          </a:xfrm>
          <a:prstGeom prst="ellipse">
            <a:avLst/>
          </a:prstGeom>
          <a:solidFill>
            <a:srgbClr val="660066">
              <a:alpha val="16000"/>
            </a:srgbClr>
          </a:solidFill>
          <a:ln>
            <a:solidFill>
              <a:srgbClr val="66006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/>
          <p:cNvSpPr/>
          <p:nvPr/>
        </p:nvSpPr>
        <p:spPr>
          <a:xfrm>
            <a:off x="7249104" y="4254991"/>
            <a:ext cx="1018572" cy="350838"/>
          </a:xfrm>
          <a:prstGeom prst="ellipse">
            <a:avLst/>
          </a:prstGeom>
          <a:solidFill>
            <a:schemeClr val="accent3">
              <a:lumMod val="75000"/>
              <a:alpha val="34000"/>
            </a:schemeClr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5985072" y="3929057"/>
            <a:ext cx="1018619" cy="1027610"/>
            <a:chOff x="7401457" y="4973110"/>
            <a:chExt cx="1018619" cy="1027610"/>
          </a:xfrm>
        </p:grpSpPr>
        <p:sp>
          <p:nvSpPr>
            <p:cNvPr id="106" name="Oval 105"/>
            <p:cNvSpPr/>
            <p:nvPr/>
          </p:nvSpPr>
          <p:spPr>
            <a:xfrm>
              <a:off x="7401457" y="4973110"/>
              <a:ext cx="1018572" cy="350838"/>
            </a:xfrm>
            <a:prstGeom prst="ellipse">
              <a:avLst/>
            </a:prstGeom>
            <a:solidFill>
              <a:schemeClr val="accent3">
                <a:lumMod val="40000"/>
                <a:lumOff val="60000"/>
                <a:alpha val="16000"/>
              </a:schemeClr>
            </a:solidFill>
            <a:ln>
              <a:solidFill>
                <a:schemeClr val="accent4">
                  <a:lumMod val="9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/>
            <p:cNvSpPr/>
            <p:nvPr/>
          </p:nvSpPr>
          <p:spPr>
            <a:xfrm>
              <a:off x="7401457" y="5355700"/>
              <a:ext cx="1018572" cy="350838"/>
            </a:xfrm>
            <a:prstGeom prst="ellipse">
              <a:avLst/>
            </a:prstGeom>
            <a:solidFill>
              <a:srgbClr val="660066">
                <a:alpha val="16000"/>
              </a:srgbClr>
            </a:solidFill>
            <a:ln>
              <a:solidFill>
                <a:srgbClr val="660066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/>
            <p:cNvSpPr/>
            <p:nvPr/>
          </p:nvSpPr>
          <p:spPr>
            <a:xfrm>
              <a:off x="7401504" y="5649882"/>
              <a:ext cx="1018572" cy="350838"/>
            </a:xfrm>
            <a:prstGeom prst="ellipse">
              <a:avLst/>
            </a:prstGeom>
            <a:solidFill>
              <a:schemeClr val="accent3">
                <a:lumMod val="75000"/>
                <a:alpha val="34000"/>
              </a:schemeClr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9" name="Straight Arrow Connector 8"/>
          <p:cNvCxnSpPr/>
          <p:nvPr/>
        </p:nvCxnSpPr>
        <p:spPr>
          <a:xfrm flipH="1">
            <a:off x="6970485" y="2229858"/>
            <a:ext cx="278619" cy="18522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 flipH="1">
            <a:off x="6970391" y="2578072"/>
            <a:ext cx="278619" cy="18522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 flipH="1">
            <a:off x="6977703" y="2890404"/>
            <a:ext cx="278619" cy="18522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 flipH="1">
            <a:off x="6996473" y="3945283"/>
            <a:ext cx="278619" cy="18522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/>
          <p:nvPr/>
        </p:nvCxnSpPr>
        <p:spPr>
          <a:xfrm flipH="1">
            <a:off x="6996379" y="4293497"/>
            <a:ext cx="278619" cy="18522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/>
          <p:nvPr/>
        </p:nvCxnSpPr>
        <p:spPr>
          <a:xfrm flipH="1">
            <a:off x="7003691" y="4605829"/>
            <a:ext cx="278619" cy="18522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Rounded Rectangle 69"/>
          <p:cNvSpPr/>
          <p:nvPr/>
        </p:nvSpPr>
        <p:spPr>
          <a:xfrm>
            <a:off x="4564212" y="1815423"/>
            <a:ext cx="3864158" cy="1532753"/>
          </a:xfrm>
          <a:prstGeom prst="roundRect">
            <a:avLst/>
          </a:prstGeom>
          <a:solidFill>
            <a:schemeClr val="accent1">
              <a:lumMod val="40000"/>
              <a:lumOff val="60000"/>
              <a:alpha val="25000"/>
            </a:schemeClr>
          </a:soli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ounded Rectangle 81"/>
          <p:cNvSpPr/>
          <p:nvPr/>
        </p:nvSpPr>
        <p:spPr>
          <a:xfrm>
            <a:off x="4598502" y="3545270"/>
            <a:ext cx="3837591" cy="1532753"/>
          </a:xfrm>
          <a:prstGeom prst="roundRect">
            <a:avLst/>
          </a:prstGeom>
          <a:solidFill>
            <a:srgbClr val="FF6600">
              <a:alpha val="25000"/>
            </a:srgbClr>
          </a:solidFill>
          <a:ln>
            <a:solidFill>
              <a:srgbClr val="FF66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TextBox 92"/>
          <p:cNvSpPr txBox="1"/>
          <p:nvPr/>
        </p:nvSpPr>
        <p:spPr>
          <a:xfrm>
            <a:off x="3924812" y="1486913"/>
            <a:ext cx="1108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Thread 0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3924812" y="3243148"/>
            <a:ext cx="1108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Thread 1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515880" y="4084294"/>
            <a:ext cx="3853752" cy="17543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tx2"/>
                </a:solidFill>
              </a:rPr>
              <a:t>There are no data dependences</a:t>
            </a:r>
          </a:p>
          <a:p>
            <a:r>
              <a:rPr lang="en-US" b="1" dirty="0" smtClean="0">
                <a:solidFill>
                  <a:schemeClr val="tx2"/>
                </a:solidFill>
              </a:rPr>
              <a:t>across </a:t>
            </a:r>
            <a:r>
              <a:rPr lang="en-US" b="1" dirty="0" err="1" smtClean="0">
                <a:solidFill>
                  <a:schemeClr val="tx2"/>
                </a:solidFill>
              </a:rPr>
              <a:t>i</a:t>
            </a:r>
            <a:endParaRPr lang="en-US" b="1" dirty="0" smtClean="0">
              <a:solidFill>
                <a:schemeClr val="tx2"/>
              </a:solidFill>
            </a:endParaRPr>
          </a:p>
          <a:p>
            <a:endParaRPr lang="en-US" b="1" dirty="0" smtClean="0">
              <a:solidFill>
                <a:schemeClr val="tx2"/>
              </a:solidFill>
            </a:endParaRPr>
          </a:p>
          <a:p>
            <a:r>
              <a:rPr lang="en-US" b="1" dirty="0" smtClean="0">
                <a:solidFill>
                  <a:schemeClr val="tx2"/>
                </a:solidFill>
              </a:rPr>
              <a:t>Each thread executes a </a:t>
            </a:r>
            <a:r>
              <a:rPr lang="en-US" b="1" dirty="0" err="1" smtClean="0">
                <a:solidFill>
                  <a:schemeClr val="tx2"/>
                </a:solidFill>
              </a:rPr>
              <a:t>i</a:t>
            </a:r>
            <a:r>
              <a:rPr lang="en-US" b="1" dirty="0" smtClean="0">
                <a:solidFill>
                  <a:schemeClr val="tx2"/>
                </a:solidFill>
              </a:rPr>
              <a:t> iteration</a:t>
            </a:r>
          </a:p>
          <a:p>
            <a:r>
              <a:rPr lang="en-US" b="1" dirty="0" smtClean="0">
                <a:solidFill>
                  <a:schemeClr val="tx2"/>
                </a:solidFill>
                <a:sym typeface="Wingdings"/>
              </a:rPr>
              <a:t> can parallelize the </a:t>
            </a:r>
            <a:r>
              <a:rPr lang="en-US" b="1" dirty="0" err="1" smtClean="0">
                <a:solidFill>
                  <a:schemeClr val="tx2"/>
                </a:solidFill>
                <a:sym typeface="Wingdings"/>
              </a:rPr>
              <a:t>i</a:t>
            </a:r>
            <a:r>
              <a:rPr lang="en-US" b="1" dirty="0" smtClean="0">
                <a:solidFill>
                  <a:schemeClr val="tx2"/>
                </a:solidFill>
                <a:sym typeface="Wingdings"/>
              </a:rPr>
              <a:t> loop. </a:t>
            </a:r>
            <a:endParaRPr lang="en-US" b="1" dirty="0" smtClean="0">
              <a:solidFill>
                <a:schemeClr val="tx2"/>
              </a:solidFill>
            </a:endParaRPr>
          </a:p>
          <a:p>
            <a:endParaRPr lang="en-US" b="1" dirty="0" smtClean="0">
              <a:solidFill>
                <a:schemeClr val="tx2"/>
              </a:solidFill>
            </a:endParaRPr>
          </a:p>
        </p:txBody>
      </p:sp>
      <p:grpSp>
        <p:nvGrpSpPr>
          <p:cNvPr id="96" name="Group 95"/>
          <p:cNvGrpSpPr/>
          <p:nvPr/>
        </p:nvGrpSpPr>
        <p:grpSpPr>
          <a:xfrm>
            <a:off x="4571934" y="1977073"/>
            <a:ext cx="1466816" cy="3002887"/>
            <a:chOff x="4545366" y="3220176"/>
            <a:chExt cx="1466816" cy="3002887"/>
          </a:xfrm>
        </p:grpSpPr>
        <p:sp>
          <p:nvSpPr>
            <p:cNvPr id="97" name="TextBox 2"/>
            <p:cNvSpPr txBox="1">
              <a:spLocks noChangeArrowheads="1"/>
            </p:cNvSpPr>
            <p:nvPr/>
          </p:nvSpPr>
          <p:spPr bwMode="auto">
            <a:xfrm>
              <a:off x="4545366" y="3756235"/>
              <a:ext cx="4991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800" dirty="0" err="1">
                  <a:solidFill>
                    <a:schemeClr val="tx2"/>
                  </a:solidFill>
                </a:rPr>
                <a:t>i</a:t>
              </a:r>
              <a:r>
                <a:rPr lang="en-US" sz="1800" dirty="0" smtClean="0">
                  <a:solidFill>
                    <a:schemeClr val="tx2"/>
                  </a:solidFill>
                </a:rPr>
                <a:t>=0</a:t>
              </a:r>
              <a:endParaRPr lang="en-US" sz="1800" dirty="0">
                <a:solidFill>
                  <a:schemeClr val="tx2"/>
                </a:solidFill>
              </a:endParaRPr>
            </a:p>
          </p:txBody>
        </p:sp>
        <p:sp>
          <p:nvSpPr>
            <p:cNvPr id="98" name="TextBox 7"/>
            <p:cNvSpPr txBox="1">
              <a:spLocks noChangeArrowheads="1"/>
            </p:cNvSpPr>
            <p:nvPr/>
          </p:nvSpPr>
          <p:spPr bwMode="auto">
            <a:xfrm>
              <a:off x="5166716" y="3220176"/>
              <a:ext cx="640219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800" dirty="0">
                  <a:solidFill>
                    <a:schemeClr val="tx2"/>
                  </a:solidFill>
                </a:rPr>
                <a:t>j = </a:t>
              </a:r>
              <a:r>
                <a:rPr lang="en-US" sz="1800" dirty="0" smtClean="0">
                  <a:solidFill>
                    <a:schemeClr val="tx2"/>
                  </a:solidFill>
                </a:rPr>
                <a:t>h</a:t>
              </a:r>
              <a:endParaRPr lang="en-US" sz="1800" dirty="0">
                <a:solidFill>
                  <a:schemeClr val="tx2"/>
                </a:solidFill>
              </a:endParaRPr>
            </a:p>
          </p:txBody>
        </p:sp>
        <p:sp>
          <p:nvSpPr>
            <p:cNvPr id="109" name="TextBox 9"/>
            <p:cNvSpPr txBox="1">
              <a:spLocks noChangeArrowheads="1"/>
            </p:cNvSpPr>
            <p:nvPr/>
          </p:nvSpPr>
          <p:spPr bwMode="auto">
            <a:xfrm>
              <a:off x="5166716" y="3571014"/>
              <a:ext cx="84546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800" dirty="0">
                  <a:solidFill>
                    <a:schemeClr val="tx2"/>
                  </a:solidFill>
                </a:rPr>
                <a:t>j = </a:t>
              </a:r>
              <a:r>
                <a:rPr lang="en-US" sz="1800" dirty="0" smtClean="0">
                  <a:solidFill>
                    <a:schemeClr val="tx2"/>
                  </a:solidFill>
                </a:rPr>
                <a:t>h-1</a:t>
              </a:r>
              <a:endParaRPr lang="en-US" sz="1800" dirty="0">
                <a:solidFill>
                  <a:schemeClr val="tx2"/>
                </a:solidFill>
              </a:endParaRPr>
            </a:p>
          </p:txBody>
        </p:sp>
        <p:sp>
          <p:nvSpPr>
            <p:cNvPr id="110" name="TextBox 10"/>
            <p:cNvSpPr txBox="1">
              <a:spLocks noChangeArrowheads="1"/>
            </p:cNvSpPr>
            <p:nvPr/>
          </p:nvSpPr>
          <p:spPr bwMode="auto">
            <a:xfrm>
              <a:off x="5166716" y="3899626"/>
              <a:ext cx="84546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800" dirty="0">
                  <a:solidFill>
                    <a:schemeClr val="tx2"/>
                  </a:solidFill>
                </a:rPr>
                <a:t>j = </a:t>
              </a:r>
              <a:r>
                <a:rPr lang="en-US" sz="1800" dirty="0" smtClean="0">
                  <a:solidFill>
                    <a:schemeClr val="tx2"/>
                  </a:solidFill>
                </a:rPr>
                <a:t>h-2</a:t>
              </a:r>
              <a:endParaRPr lang="en-US" sz="1800" dirty="0">
                <a:solidFill>
                  <a:schemeClr val="tx2"/>
                </a:solidFill>
              </a:endParaRPr>
            </a:p>
          </p:txBody>
        </p:sp>
        <p:sp>
          <p:nvSpPr>
            <p:cNvPr id="111" name="TextBox 11"/>
            <p:cNvSpPr txBox="1">
              <a:spLocks noChangeArrowheads="1"/>
            </p:cNvSpPr>
            <p:nvPr/>
          </p:nvSpPr>
          <p:spPr bwMode="auto">
            <a:xfrm>
              <a:off x="5166716" y="4221889"/>
              <a:ext cx="84546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800" dirty="0">
                  <a:solidFill>
                    <a:schemeClr val="tx2"/>
                  </a:solidFill>
                </a:rPr>
                <a:t>j </a:t>
              </a:r>
              <a:r>
                <a:rPr lang="en-US" sz="1800" dirty="0" smtClean="0">
                  <a:solidFill>
                    <a:schemeClr val="tx2"/>
                  </a:solidFill>
                </a:rPr>
                <a:t>= h-3</a:t>
              </a:r>
              <a:endParaRPr lang="en-US" sz="1800" dirty="0">
                <a:solidFill>
                  <a:schemeClr val="tx2"/>
                </a:solidFill>
              </a:endParaRPr>
            </a:p>
          </p:txBody>
        </p:sp>
        <p:sp>
          <p:nvSpPr>
            <p:cNvPr id="112" name="Left Brace 111"/>
            <p:cNvSpPr/>
            <p:nvPr/>
          </p:nvSpPr>
          <p:spPr>
            <a:xfrm>
              <a:off x="4996853" y="3372576"/>
              <a:ext cx="228600" cy="1143000"/>
            </a:xfrm>
            <a:prstGeom prst="leftBrace">
              <a:avLst/>
            </a:prstGeom>
            <a:ln>
              <a:solidFill>
                <a:schemeClr val="tx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13" name="TextBox 2"/>
            <p:cNvSpPr txBox="1">
              <a:spLocks noChangeArrowheads="1"/>
            </p:cNvSpPr>
            <p:nvPr/>
          </p:nvSpPr>
          <p:spPr bwMode="auto">
            <a:xfrm>
              <a:off x="4571934" y="5377480"/>
              <a:ext cx="4991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800" dirty="0" err="1" smtClean="0">
                  <a:solidFill>
                    <a:schemeClr val="tx2"/>
                  </a:solidFill>
                </a:rPr>
                <a:t>i</a:t>
              </a:r>
              <a:r>
                <a:rPr lang="en-US" sz="1800" dirty="0" smtClean="0">
                  <a:solidFill>
                    <a:schemeClr val="tx2"/>
                  </a:solidFill>
                </a:rPr>
                <a:t>=1</a:t>
              </a:r>
              <a:endParaRPr lang="en-US" sz="1800" dirty="0">
                <a:solidFill>
                  <a:schemeClr val="tx2"/>
                </a:solidFill>
              </a:endParaRPr>
            </a:p>
          </p:txBody>
        </p:sp>
        <p:sp>
          <p:nvSpPr>
            <p:cNvPr id="114" name="TextBox 7"/>
            <p:cNvSpPr txBox="1">
              <a:spLocks noChangeArrowheads="1"/>
            </p:cNvSpPr>
            <p:nvPr/>
          </p:nvSpPr>
          <p:spPr bwMode="auto">
            <a:xfrm>
              <a:off x="5151656" y="4852018"/>
              <a:ext cx="640219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800" dirty="0">
                  <a:solidFill>
                    <a:schemeClr val="tx2"/>
                  </a:solidFill>
                </a:rPr>
                <a:t>j = </a:t>
              </a:r>
              <a:r>
                <a:rPr lang="en-US" sz="1800" dirty="0" smtClean="0">
                  <a:solidFill>
                    <a:schemeClr val="tx2"/>
                  </a:solidFill>
                </a:rPr>
                <a:t>h</a:t>
              </a:r>
              <a:endParaRPr lang="en-US" sz="1800" dirty="0">
                <a:solidFill>
                  <a:schemeClr val="tx2"/>
                </a:solidFill>
              </a:endParaRPr>
            </a:p>
          </p:txBody>
        </p:sp>
        <p:sp>
          <p:nvSpPr>
            <p:cNvPr id="115" name="TextBox 9"/>
            <p:cNvSpPr txBox="1">
              <a:spLocks noChangeArrowheads="1"/>
            </p:cNvSpPr>
            <p:nvPr/>
          </p:nvSpPr>
          <p:spPr bwMode="auto">
            <a:xfrm>
              <a:off x="5151656" y="5202856"/>
              <a:ext cx="84546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800" dirty="0">
                  <a:solidFill>
                    <a:schemeClr val="tx2"/>
                  </a:solidFill>
                </a:rPr>
                <a:t>j = h</a:t>
              </a:r>
              <a:r>
                <a:rPr lang="en-US" sz="1800" dirty="0" smtClean="0">
                  <a:solidFill>
                    <a:schemeClr val="tx2"/>
                  </a:solidFill>
                </a:rPr>
                <a:t>-1</a:t>
              </a:r>
              <a:endParaRPr lang="en-US" sz="1800" dirty="0">
                <a:solidFill>
                  <a:schemeClr val="tx2"/>
                </a:solidFill>
              </a:endParaRPr>
            </a:p>
          </p:txBody>
        </p:sp>
        <p:sp>
          <p:nvSpPr>
            <p:cNvPr id="116" name="TextBox 10"/>
            <p:cNvSpPr txBox="1">
              <a:spLocks noChangeArrowheads="1"/>
            </p:cNvSpPr>
            <p:nvPr/>
          </p:nvSpPr>
          <p:spPr bwMode="auto">
            <a:xfrm>
              <a:off x="5151656" y="5531468"/>
              <a:ext cx="84546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800" dirty="0">
                  <a:solidFill>
                    <a:schemeClr val="tx2"/>
                  </a:solidFill>
                </a:rPr>
                <a:t>j = </a:t>
              </a:r>
              <a:r>
                <a:rPr lang="en-US" sz="1800" dirty="0" smtClean="0">
                  <a:solidFill>
                    <a:schemeClr val="tx2"/>
                  </a:solidFill>
                </a:rPr>
                <a:t>h-2</a:t>
              </a:r>
              <a:endParaRPr lang="en-US" sz="1800" dirty="0">
                <a:solidFill>
                  <a:schemeClr val="tx2"/>
                </a:solidFill>
              </a:endParaRPr>
            </a:p>
          </p:txBody>
        </p:sp>
        <p:sp>
          <p:nvSpPr>
            <p:cNvPr id="117" name="TextBox 11"/>
            <p:cNvSpPr txBox="1">
              <a:spLocks noChangeArrowheads="1"/>
            </p:cNvSpPr>
            <p:nvPr/>
          </p:nvSpPr>
          <p:spPr bwMode="auto">
            <a:xfrm>
              <a:off x="5151656" y="5853731"/>
              <a:ext cx="84546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800" dirty="0">
                  <a:solidFill>
                    <a:schemeClr val="tx2"/>
                  </a:solidFill>
                </a:rPr>
                <a:t>j = </a:t>
              </a:r>
              <a:r>
                <a:rPr lang="en-US" sz="1800" dirty="0" smtClean="0">
                  <a:solidFill>
                    <a:schemeClr val="tx2"/>
                  </a:solidFill>
                </a:rPr>
                <a:t>h-3</a:t>
              </a:r>
              <a:endParaRPr lang="en-US" sz="1800" dirty="0">
                <a:solidFill>
                  <a:schemeClr val="tx2"/>
                </a:solidFill>
              </a:endParaRPr>
            </a:p>
          </p:txBody>
        </p:sp>
        <p:sp>
          <p:nvSpPr>
            <p:cNvPr id="118" name="Left Brace 117"/>
            <p:cNvSpPr/>
            <p:nvPr/>
          </p:nvSpPr>
          <p:spPr>
            <a:xfrm>
              <a:off x="4981793" y="5004418"/>
              <a:ext cx="228600" cy="1143000"/>
            </a:xfrm>
            <a:prstGeom prst="leftBrace">
              <a:avLst/>
            </a:prstGeom>
            <a:ln>
              <a:solidFill>
                <a:schemeClr val="tx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chemeClr val="tx2"/>
                </a:solidFill>
              </a:endParaRPr>
            </a:p>
          </p:txBody>
        </p:sp>
      </p:grpSp>
      <p:sp>
        <p:nvSpPr>
          <p:cNvPr id="42" name="TextBox 41"/>
          <p:cNvSpPr txBox="1"/>
          <p:nvPr/>
        </p:nvSpPr>
        <p:spPr>
          <a:xfrm>
            <a:off x="555980" y="1525105"/>
            <a:ext cx="35294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tx2"/>
                </a:solidFill>
              </a:rPr>
              <a:t>Code with loop interchange</a:t>
            </a:r>
            <a:endParaRPr lang="en-US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78102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3 – Execution Times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77536" y="1412036"/>
            <a:ext cx="4596152" cy="24019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20000"/>
              </a:spcBef>
              <a:buFont typeface="Arial" charset="0"/>
              <a:buNone/>
            </a:pPr>
            <a:endParaRPr lang="en-US" dirty="0" smtClean="0">
              <a:latin typeface="+mn-lt"/>
              <a:ea typeface="+mn-ea"/>
              <a:cs typeface="+mn-cs"/>
            </a:endParaRPr>
          </a:p>
          <a:p>
            <a:pPr eaLnBrk="1" hangingPunct="1">
              <a:spcBef>
                <a:spcPct val="20000"/>
              </a:spcBef>
              <a:buFont typeface="Arial" charset="0"/>
              <a:buNone/>
            </a:pPr>
            <a:r>
              <a:rPr lang="en-US" sz="1600" dirty="0" smtClean="0">
                <a:latin typeface="+mn-lt"/>
                <a:ea typeface="+mn-ea"/>
                <a:cs typeface="+mn-cs"/>
              </a:rPr>
              <a:t>for </a:t>
            </a:r>
            <a:r>
              <a:rPr lang="en-US" sz="1600" dirty="0">
                <a:latin typeface="+mn-lt"/>
                <a:ea typeface="+mn-ea"/>
                <a:cs typeface="+mn-cs"/>
              </a:rPr>
              <a:t>(</a:t>
            </a:r>
            <a:r>
              <a:rPr lang="en-US" sz="1600" dirty="0" err="1">
                <a:latin typeface="+mn-lt"/>
                <a:ea typeface="+mn-ea"/>
                <a:cs typeface="+mn-cs"/>
              </a:rPr>
              <a:t>int</a:t>
            </a:r>
            <a:r>
              <a:rPr lang="en-US" sz="1600" dirty="0">
                <a:latin typeface="+mn-lt"/>
                <a:ea typeface="+mn-ea"/>
                <a:cs typeface="+mn-cs"/>
              </a:rPr>
              <a:t> j</a:t>
            </a:r>
            <a:r>
              <a:rPr lang="en-US" sz="1600" dirty="0" smtClean="0">
                <a:latin typeface="+mn-lt"/>
                <a:ea typeface="+mn-ea"/>
                <a:cs typeface="+mn-cs"/>
              </a:rPr>
              <a:t> </a:t>
            </a:r>
            <a:r>
              <a:rPr lang="en-US" sz="1600" dirty="0">
                <a:latin typeface="+mn-lt"/>
                <a:ea typeface="+mn-ea"/>
                <a:cs typeface="+mn-cs"/>
              </a:rPr>
              <a:t>= </a:t>
            </a:r>
            <a:r>
              <a:rPr lang="en-US" sz="1600" dirty="0" smtClean="0">
                <a:latin typeface="+mn-lt"/>
                <a:ea typeface="+mn-ea"/>
                <a:cs typeface="+mn-cs"/>
              </a:rPr>
              <a:t>height; </a:t>
            </a:r>
            <a:r>
              <a:rPr lang="en-US" sz="1600" dirty="0">
                <a:latin typeface="+mn-lt"/>
                <a:ea typeface="+mn-ea"/>
                <a:cs typeface="+mn-cs"/>
              </a:rPr>
              <a:t>j</a:t>
            </a:r>
            <a:r>
              <a:rPr lang="en-US" sz="1600" dirty="0" smtClean="0">
                <a:latin typeface="+mn-lt"/>
                <a:ea typeface="+mn-ea"/>
                <a:cs typeface="+mn-cs"/>
              </a:rPr>
              <a:t> </a:t>
            </a:r>
            <a:r>
              <a:rPr lang="en-US" sz="1600" dirty="0">
                <a:latin typeface="+mn-lt"/>
                <a:ea typeface="+mn-ea"/>
                <a:cs typeface="+mn-cs"/>
              </a:rPr>
              <a:t>&gt; 0; j</a:t>
            </a:r>
            <a:r>
              <a:rPr lang="en-US" sz="1600" dirty="0" smtClean="0">
                <a:latin typeface="+mn-lt"/>
                <a:ea typeface="+mn-ea"/>
                <a:cs typeface="+mn-cs"/>
              </a:rPr>
              <a:t>-</a:t>
            </a:r>
            <a:r>
              <a:rPr lang="en-US" sz="1600" dirty="0">
                <a:latin typeface="+mn-lt"/>
                <a:ea typeface="+mn-ea"/>
                <a:cs typeface="+mn-cs"/>
              </a:rPr>
              <a:t>-)</a:t>
            </a:r>
          </a:p>
          <a:p>
            <a:pPr eaLnBrk="1" hangingPunct="1">
              <a:spcBef>
                <a:spcPct val="20000"/>
              </a:spcBef>
              <a:buFont typeface="Arial" charset="0"/>
              <a:buNone/>
            </a:pPr>
            <a:r>
              <a:rPr lang="en-US" sz="1600" dirty="0">
                <a:latin typeface="+mn-lt"/>
                <a:ea typeface="+mn-ea"/>
                <a:cs typeface="+mn-cs"/>
              </a:rPr>
              <a:t>  for (</a:t>
            </a:r>
            <a:r>
              <a:rPr lang="en-US" sz="1600" dirty="0" err="1">
                <a:latin typeface="+mn-lt"/>
                <a:ea typeface="+mn-ea"/>
                <a:cs typeface="+mn-cs"/>
              </a:rPr>
              <a:t>int</a:t>
            </a:r>
            <a:r>
              <a:rPr lang="en-US" sz="1600" dirty="0">
                <a:latin typeface="+mn-lt"/>
                <a:ea typeface="+mn-ea"/>
                <a:cs typeface="+mn-cs"/>
              </a:rPr>
              <a:t> </a:t>
            </a:r>
            <a:r>
              <a:rPr lang="en-US" sz="1600" dirty="0" err="1" smtClean="0">
                <a:latin typeface="+mn-lt"/>
                <a:ea typeface="+mn-ea"/>
                <a:cs typeface="+mn-cs"/>
              </a:rPr>
              <a:t>i</a:t>
            </a:r>
            <a:r>
              <a:rPr lang="en-US" sz="1600" dirty="0" smtClean="0">
                <a:latin typeface="+mn-lt"/>
                <a:ea typeface="+mn-ea"/>
                <a:cs typeface="+mn-cs"/>
              </a:rPr>
              <a:t> </a:t>
            </a:r>
            <a:r>
              <a:rPr lang="en-US" sz="1600" dirty="0">
                <a:latin typeface="+mn-lt"/>
                <a:ea typeface="+mn-ea"/>
                <a:cs typeface="+mn-cs"/>
              </a:rPr>
              <a:t>= 0</a:t>
            </a:r>
            <a:r>
              <a:rPr lang="en-US" sz="1600" dirty="0" smtClean="0">
                <a:latin typeface="+mn-lt"/>
                <a:ea typeface="+mn-ea"/>
                <a:cs typeface="+mn-cs"/>
              </a:rPr>
              <a:t>; </a:t>
            </a:r>
            <a:r>
              <a:rPr lang="en-US" sz="1600" dirty="0" err="1" smtClean="0">
                <a:latin typeface="+mn-lt"/>
                <a:ea typeface="+mn-ea"/>
                <a:cs typeface="+mn-cs"/>
              </a:rPr>
              <a:t>i</a:t>
            </a:r>
            <a:r>
              <a:rPr lang="en-US" sz="1600" dirty="0" smtClean="0">
                <a:latin typeface="+mn-lt"/>
                <a:ea typeface="+mn-ea"/>
                <a:cs typeface="+mn-cs"/>
              </a:rPr>
              <a:t> </a:t>
            </a:r>
            <a:r>
              <a:rPr lang="en-US" sz="1600" dirty="0">
                <a:latin typeface="+mn-lt"/>
                <a:ea typeface="+mn-ea"/>
                <a:cs typeface="+mn-cs"/>
              </a:rPr>
              <a:t>&lt; </a:t>
            </a:r>
            <a:r>
              <a:rPr lang="en-US" sz="1600" dirty="0" smtClean="0">
                <a:latin typeface="+mn-lt"/>
                <a:ea typeface="+mn-ea"/>
                <a:cs typeface="+mn-cs"/>
              </a:rPr>
              <a:t>width; </a:t>
            </a:r>
            <a:r>
              <a:rPr lang="en-US" sz="1600" dirty="0">
                <a:latin typeface="+mn-lt"/>
                <a:ea typeface="+mn-ea"/>
                <a:cs typeface="+mn-cs"/>
              </a:rPr>
              <a:t>i</a:t>
            </a:r>
            <a:r>
              <a:rPr lang="en-US" sz="1600" dirty="0" smtClean="0">
                <a:latin typeface="+mn-lt"/>
                <a:ea typeface="+mn-ea"/>
                <a:cs typeface="+mn-cs"/>
              </a:rPr>
              <a:t>+</a:t>
            </a:r>
            <a:r>
              <a:rPr lang="en-US" sz="1600" dirty="0">
                <a:latin typeface="+mn-lt"/>
                <a:ea typeface="+mn-ea"/>
                <a:cs typeface="+mn-cs"/>
              </a:rPr>
              <a:t>+)</a:t>
            </a:r>
          </a:p>
          <a:p>
            <a:pPr eaLnBrk="1" hangingPunct="1">
              <a:spcBef>
                <a:spcPct val="20000"/>
              </a:spcBef>
              <a:buFont typeface="Arial" charset="0"/>
              <a:buNone/>
            </a:pPr>
            <a:r>
              <a:rPr lang="en-US" sz="1600" dirty="0">
                <a:latin typeface="+mn-lt"/>
                <a:ea typeface="+mn-ea"/>
                <a:cs typeface="+mn-cs"/>
              </a:rPr>
              <a:t>    </a:t>
            </a:r>
            <a:r>
              <a:rPr lang="en-US" sz="1600" dirty="0" smtClean="0">
                <a:latin typeface="+mn-lt"/>
                <a:ea typeface="+mn-ea"/>
                <a:cs typeface="+mn-cs"/>
              </a:rPr>
              <a:t>*image(</a:t>
            </a:r>
            <a:r>
              <a:rPr lang="en-US" sz="1600" dirty="0" err="1" smtClean="0">
                <a:latin typeface="+mn-lt"/>
                <a:ea typeface="+mn-ea"/>
                <a:cs typeface="+mn-cs"/>
              </a:rPr>
              <a:t>i,j</a:t>
            </a:r>
            <a:r>
              <a:rPr lang="en-US" sz="1600" dirty="0" smtClean="0">
                <a:latin typeface="+mn-lt"/>
                <a:ea typeface="+mn-ea"/>
                <a:cs typeface="+mn-cs"/>
              </a:rPr>
              <a:t>) </a:t>
            </a:r>
            <a:r>
              <a:rPr lang="en-US" sz="1600" dirty="0">
                <a:latin typeface="+mn-lt"/>
                <a:ea typeface="+mn-ea"/>
                <a:cs typeface="+mn-cs"/>
              </a:rPr>
              <a:t>= </a:t>
            </a:r>
            <a:r>
              <a:rPr lang="en-US" sz="1600" dirty="0" smtClean="0">
                <a:latin typeface="+mn-lt"/>
                <a:ea typeface="+mn-ea"/>
                <a:cs typeface="+mn-cs"/>
              </a:rPr>
              <a:t>*image(i,j-1) </a:t>
            </a:r>
            <a:endParaRPr lang="en-US" sz="1600" dirty="0">
              <a:latin typeface="+mn-lt"/>
              <a:ea typeface="+mn-ea"/>
              <a:cs typeface="+mn-cs"/>
            </a:endParaRPr>
          </a:p>
          <a:p>
            <a:pPr>
              <a:spcBef>
                <a:spcPct val="20000"/>
              </a:spcBef>
              <a:buFont typeface="Arial" charset="0"/>
              <a:buNone/>
            </a:pPr>
            <a:r>
              <a:rPr lang="en-US" sz="1800" dirty="0">
                <a:solidFill>
                  <a:srgbClr val="3366FF"/>
                </a:solidFill>
                <a:cs typeface="Arial" charset="0"/>
              </a:rPr>
              <a:t> 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256679" y="3734545"/>
            <a:ext cx="4596152" cy="24019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20000"/>
              </a:spcBef>
              <a:buFont typeface="Arial" charset="0"/>
              <a:buNone/>
            </a:pPr>
            <a:endParaRPr lang="en-US" dirty="0" smtClean="0">
              <a:latin typeface="+mn-lt"/>
              <a:ea typeface="+mn-ea"/>
              <a:cs typeface="+mn-cs"/>
            </a:endParaRPr>
          </a:p>
          <a:p>
            <a:pPr eaLnBrk="1" hangingPunct="1">
              <a:spcBef>
                <a:spcPct val="20000"/>
              </a:spcBef>
            </a:pPr>
            <a:r>
              <a:rPr lang="en-US" sz="1600" dirty="0">
                <a:latin typeface="+mn-lt"/>
                <a:ea typeface="+mn-ea"/>
                <a:cs typeface="+mn-cs"/>
              </a:rPr>
              <a:t>for (</a:t>
            </a:r>
            <a:r>
              <a:rPr lang="en-US" sz="1600" dirty="0" err="1">
                <a:latin typeface="+mn-lt"/>
                <a:ea typeface="+mn-ea"/>
                <a:cs typeface="+mn-cs"/>
              </a:rPr>
              <a:t>int</a:t>
            </a:r>
            <a:r>
              <a:rPr lang="en-US" sz="1600" dirty="0">
                <a:latin typeface="+mn-lt"/>
                <a:ea typeface="+mn-ea"/>
                <a:cs typeface="+mn-cs"/>
              </a:rPr>
              <a:t> </a:t>
            </a:r>
            <a:r>
              <a:rPr lang="en-US" sz="1600" dirty="0" err="1">
                <a:latin typeface="+mn-lt"/>
                <a:ea typeface="+mn-ea"/>
                <a:cs typeface="+mn-cs"/>
              </a:rPr>
              <a:t>i</a:t>
            </a:r>
            <a:r>
              <a:rPr lang="en-US" sz="1600" dirty="0">
                <a:latin typeface="+mn-lt"/>
                <a:ea typeface="+mn-ea"/>
                <a:cs typeface="+mn-cs"/>
              </a:rPr>
              <a:t> = 0; </a:t>
            </a:r>
            <a:r>
              <a:rPr lang="en-US" sz="1600" dirty="0" err="1">
                <a:latin typeface="+mn-lt"/>
                <a:ea typeface="+mn-ea"/>
                <a:cs typeface="+mn-cs"/>
              </a:rPr>
              <a:t>i</a:t>
            </a:r>
            <a:r>
              <a:rPr lang="en-US" sz="1600" dirty="0">
                <a:latin typeface="+mn-lt"/>
                <a:ea typeface="+mn-ea"/>
                <a:cs typeface="+mn-cs"/>
              </a:rPr>
              <a:t> &lt; width; </a:t>
            </a:r>
            <a:r>
              <a:rPr lang="en-US" sz="1600" dirty="0" err="1">
                <a:latin typeface="+mn-lt"/>
                <a:ea typeface="+mn-ea"/>
                <a:cs typeface="+mn-cs"/>
              </a:rPr>
              <a:t>i</a:t>
            </a:r>
            <a:r>
              <a:rPr lang="en-US" sz="1600" dirty="0">
                <a:latin typeface="+mn-lt"/>
                <a:ea typeface="+mn-ea"/>
                <a:cs typeface="+mn-cs"/>
              </a:rPr>
              <a:t>++)</a:t>
            </a:r>
          </a:p>
          <a:p>
            <a:pPr eaLnBrk="1" hangingPunct="1">
              <a:spcBef>
                <a:spcPct val="20000"/>
              </a:spcBef>
            </a:pPr>
            <a:r>
              <a:rPr lang="en-US" sz="1600" dirty="0">
                <a:latin typeface="+mn-lt"/>
                <a:ea typeface="+mn-ea"/>
                <a:cs typeface="+mn-cs"/>
              </a:rPr>
              <a:t>  for (</a:t>
            </a:r>
            <a:r>
              <a:rPr lang="en-US" sz="1600" dirty="0" err="1">
                <a:latin typeface="+mn-lt"/>
                <a:ea typeface="+mn-ea"/>
                <a:cs typeface="+mn-cs"/>
              </a:rPr>
              <a:t>int</a:t>
            </a:r>
            <a:r>
              <a:rPr lang="en-US" sz="1600" dirty="0">
                <a:latin typeface="+mn-lt"/>
                <a:ea typeface="+mn-ea"/>
                <a:cs typeface="+mn-cs"/>
              </a:rPr>
              <a:t> j = height; j &gt; 0; j--)</a:t>
            </a:r>
          </a:p>
          <a:p>
            <a:pPr eaLnBrk="1" hangingPunct="1">
              <a:spcBef>
                <a:spcPct val="20000"/>
              </a:spcBef>
              <a:buFont typeface="Arial" charset="0"/>
              <a:buNone/>
            </a:pPr>
            <a:r>
              <a:rPr lang="en-US" sz="1600" dirty="0">
                <a:latin typeface="+mn-lt"/>
                <a:ea typeface="+mn-ea"/>
                <a:cs typeface="+mn-cs"/>
              </a:rPr>
              <a:t>     *image(</a:t>
            </a:r>
            <a:r>
              <a:rPr lang="en-US" sz="1600" dirty="0" err="1">
                <a:latin typeface="+mn-lt"/>
                <a:ea typeface="+mn-ea"/>
                <a:cs typeface="+mn-cs"/>
              </a:rPr>
              <a:t>i,j</a:t>
            </a:r>
            <a:r>
              <a:rPr lang="en-US" sz="1600" dirty="0">
                <a:latin typeface="+mn-lt"/>
                <a:ea typeface="+mn-ea"/>
                <a:cs typeface="+mn-cs"/>
              </a:rPr>
              <a:t>) = *image(i,j-1</a:t>
            </a:r>
            <a:r>
              <a:rPr lang="en-US" sz="1600" dirty="0" smtClean="0">
                <a:latin typeface="+mn-lt"/>
                <a:ea typeface="+mn-ea"/>
                <a:cs typeface="+mn-cs"/>
              </a:rPr>
              <a:t>) </a:t>
            </a:r>
            <a:endParaRPr lang="en-US" sz="1600" dirty="0">
              <a:latin typeface="+mn-lt"/>
              <a:ea typeface="+mn-ea"/>
              <a:cs typeface="+mn-cs"/>
            </a:endParaRPr>
          </a:p>
          <a:p>
            <a:pPr>
              <a:spcBef>
                <a:spcPct val="20000"/>
              </a:spcBef>
              <a:buFont typeface="Arial" charset="0"/>
              <a:buNone/>
            </a:pPr>
            <a:r>
              <a:rPr lang="en-US" sz="1600" dirty="0">
                <a:solidFill>
                  <a:srgbClr val="3366FF"/>
                </a:solidFill>
                <a:cs typeface="Arial" charset="0"/>
              </a:rPr>
              <a:t> 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3131187" y="1407664"/>
            <a:ext cx="4596152" cy="24019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20000"/>
              </a:spcBef>
              <a:buFont typeface="Arial" charset="0"/>
              <a:buNone/>
            </a:pPr>
            <a:endParaRPr lang="en-US" dirty="0" smtClean="0">
              <a:latin typeface="+mn-lt"/>
              <a:ea typeface="+mn-ea"/>
              <a:cs typeface="+mn-cs"/>
            </a:endParaRPr>
          </a:p>
          <a:p>
            <a:pPr eaLnBrk="1" hangingPunct="1">
              <a:spcBef>
                <a:spcPct val="20000"/>
              </a:spcBef>
              <a:buFont typeface="Arial" charset="0"/>
              <a:buNone/>
            </a:pPr>
            <a:r>
              <a:rPr lang="en-US" sz="1600" dirty="0" smtClean="0">
                <a:latin typeface="+mn-lt"/>
                <a:ea typeface="+mn-ea"/>
                <a:cs typeface="+mn-cs"/>
              </a:rPr>
              <a:t>for </a:t>
            </a:r>
            <a:r>
              <a:rPr lang="en-US" sz="1600" dirty="0">
                <a:latin typeface="+mn-lt"/>
                <a:ea typeface="+mn-ea"/>
                <a:cs typeface="+mn-cs"/>
              </a:rPr>
              <a:t>(</a:t>
            </a:r>
            <a:r>
              <a:rPr lang="en-US" sz="1600" dirty="0" err="1">
                <a:latin typeface="+mn-lt"/>
                <a:ea typeface="+mn-ea"/>
                <a:cs typeface="+mn-cs"/>
              </a:rPr>
              <a:t>int</a:t>
            </a:r>
            <a:r>
              <a:rPr lang="en-US" sz="1600" dirty="0">
                <a:latin typeface="+mn-lt"/>
                <a:ea typeface="+mn-ea"/>
                <a:cs typeface="+mn-cs"/>
              </a:rPr>
              <a:t> j</a:t>
            </a:r>
            <a:r>
              <a:rPr lang="en-US" sz="1600" dirty="0" smtClean="0">
                <a:latin typeface="+mn-lt"/>
                <a:ea typeface="+mn-ea"/>
                <a:cs typeface="+mn-cs"/>
              </a:rPr>
              <a:t> </a:t>
            </a:r>
            <a:r>
              <a:rPr lang="en-US" sz="1600" dirty="0">
                <a:latin typeface="+mn-lt"/>
                <a:ea typeface="+mn-ea"/>
                <a:cs typeface="+mn-cs"/>
              </a:rPr>
              <a:t>= </a:t>
            </a:r>
            <a:r>
              <a:rPr lang="en-US" sz="1600" dirty="0" smtClean="0">
                <a:latin typeface="+mn-lt"/>
                <a:ea typeface="+mn-ea"/>
                <a:cs typeface="+mn-cs"/>
              </a:rPr>
              <a:t>height; </a:t>
            </a:r>
            <a:r>
              <a:rPr lang="en-US" sz="1600" dirty="0">
                <a:latin typeface="+mn-lt"/>
                <a:ea typeface="+mn-ea"/>
                <a:cs typeface="+mn-cs"/>
              </a:rPr>
              <a:t>j</a:t>
            </a:r>
            <a:r>
              <a:rPr lang="en-US" sz="1600" dirty="0" smtClean="0">
                <a:latin typeface="+mn-lt"/>
                <a:ea typeface="+mn-ea"/>
                <a:cs typeface="+mn-cs"/>
              </a:rPr>
              <a:t> </a:t>
            </a:r>
            <a:r>
              <a:rPr lang="en-US" sz="1600" dirty="0">
                <a:latin typeface="+mn-lt"/>
                <a:ea typeface="+mn-ea"/>
                <a:cs typeface="+mn-cs"/>
              </a:rPr>
              <a:t>&gt; 0; j</a:t>
            </a:r>
            <a:r>
              <a:rPr lang="en-US" sz="1600" dirty="0" smtClean="0">
                <a:latin typeface="+mn-lt"/>
                <a:ea typeface="+mn-ea"/>
                <a:cs typeface="+mn-cs"/>
              </a:rPr>
              <a:t>-</a:t>
            </a:r>
            <a:r>
              <a:rPr lang="en-US" sz="1600" dirty="0">
                <a:latin typeface="+mn-lt"/>
                <a:ea typeface="+mn-ea"/>
                <a:cs typeface="+mn-cs"/>
              </a:rPr>
              <a:t>-</a:t>
            </a:r>
            <a:r>
              <a:rPr lang="en-US" sz="1600" dirty="0" smtClean="0">
                <a:latin typeface="+mn-lt"/>
                <a:ea typeface="+mn-ea"/>
                <a:cs typeface="+mn-cs"/>
              </a:rPr>
              <a:t>)</a:t>
            </a:r>
          </a:p>
          <a:p>
            <a:pPr eaLnBrk="1" hangingPunct="1">
              <a:spcBef>
                <a:spcPct val="20000"/>
              </a:spcBef>
              <a:buFont typeface="Arial" charset="0"/>
              <a:buNone/>
            </a:pPr>
            <a:r>
              <a:rPr lang="en-US" sz="1600" dirty="0" smtClean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#pragma </a:t>
            </a:r>
            <a:r>
              <a:rPr lang="en-US" sz="1600" dirty="0" err="1" smtClean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omp</a:t>
            </a:r>
            <a:r>
              <a:rPr lang="en-US" sz="1600" dirty="0" smtClean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 parallel for</a:t>
            </a:r>
            <a:endParaRPr lang="en-US" sz="1600" dirty="0">
              <a:solidFill>
                <a:srgbClr val="FF0000"/>
              </a:solidFill>
              <a:latin typeface="+mn-lt"/>
              <a:ea typeface="+mn-ea"/>
              <a:cs typeface="+mn-cs"/>
            </a:endParaRPr>
          </a:p>
          <a:p>
            <a:pPr eaLnBrk="1" hangingPunct="1">
              <a:spcBef>
                <a:spcPct val="20000"/>
              </a:spcBef>
              <a:buFont typeface="Arial" charset="0"/>
              <a:buNone/>
            </a:pPr>
            <a:r>
              <a:rPr lang="en-US" sz="1600" dirty="0">
                <a:latin typeface="+mn-lt"/>
                <a:ea typeface="+mn-ea"/>
                <a:cs typeface="+mn-cs"/>
              </a:rPr>
              <a:t>  for (</a:t>
            </a:r>
            <a:r>
              <a:rPr lang="en-US" sz="1600" dirty="0" err="1">
                <a:latin typeface="+mn-lt"/>
                <a:ea typeface="+mn-ea"/>
                <a:cs typeface="+mn-cs"/>
              </a:rPr>
              <a:t>int</a:t>
            </a:r>
            <a:r>
              <a:rPr lang="en-US" sz="1600" dirty="0">
                <a:latin typeface="+mn-lt"/>
                <a:ea typeface="+mn-ea"/>
                <a:cs typeface="+mn-cs"/>
              </a:rPr>
              <a:t> </a:t>
            </a:r>
            <a:r>
              <a:rPr lang="en-US" sz="1600" dirty="0" err="1" smtClean="0">
                <a:latin typeface="+mn-lt"/>
                <a:ea typeface="+mn-ea"/>
                <a:cs typeface="+mn-cs"/>
              </a:rPr>
              <a:t>i</a:t>
            </a:r>
            <a:r>
              <a:rPr lang="en-US" sz="1600" dirty="0" smtClean="0">
                <a:latin typeface="+mn-lt"/>
                <a:ea typeface="+mn-ea"/>
                <a:cs typeface="+mn-cs"/>
              </a:rPr>
              <a:t> </a:t>
            </a:r>
            <a:r>
              <a:rPr lang="en-US" sz="1600" dirty="0">
                <a:latin typeface="+mn-lt"/>
                <a:ea typeface="+mn-ea"/>
                <a:cs typeface="+mn-cs"/>
              </a:rPr>
              <a:t>= 0</a:t>
            </a:r>
            <a:r>
              <a:rPr lang="en-US" sz="1600" dirty="0" smtClean="0">
                <a:latin typeface="+mn-lt"/>
                <a:ea typeface="+mn-ea"/>
                <a:cs typeface="+mn-cs"/>
              </a:rPr>
              <a:t>; </a:t>
            </a:r>
            <a:r>
              <a:rPr lang="en-US" sz="1600" dirty="0" err="1" smtClean="0">
                <a:latin typeface="+mn-lt"/>
                <a:ea typeface="+mn-ea"/>
                <a:cs typeface="+mn-cs"/>
              </a:rPr>
              <a:t>i</a:t>
            </a:r>
            <a:r>
              <a:rPr lang="en-US" sz="1600" dirty="0" smtClean="0">
                <a:latin typeface="+mn-lt"/>
                <a:ea typeface="+mn-ea"/>
                <a:cs typeface="+mn-cs"/>
              </a:rPr>
              <a:t> </a:t>
            </a:r>
            <a:r>
              <a:rPr lang="en-US" sz="1600" dirty="0">
                <a:latin typeface="+mn-lt"/>
                <a:ea typeface="+mn-ea"/>
                <a:cs typeface="+mn-cs"/>
              </a:rPr>
              <a:t>&lt; </a:t>
            </a:r>
            <a:r>
              <a:rPr lang="en-US" sz="1600" dirty="0" smtClean="0">
                <a:latin typeface="+mn-lt"/>
                <a:ea typeface="+mn-ea"/>
                <a:cs typeface="+mn-cs"/>
              </a:rPr>
              <a:t>width; </a:t>
            </a:r>
            <a:r>
              <a:rPr lang="en-US" sz="1600" dirty="0">
                <a:latin typeface="+mn-lt"/>
                <a:ea typeface="+mn-ea"/>
                <a:cs typeface="+mn-cs"/>
              </a:rPr>
              <a:t>i</a:t>
            </a:r>
            <a:r>
              <a:rPr lang="en-US" sz="1600" dirty="0" smtClean="0">
                <a:latin typeface="+mn-lt"/>
                <a:ea typeface="+mn-ea"/>
                <a:cs typeface="+mn-cs"/>
              </a:rPr>
              <a:t>+</a:t>
            </a:r>
            <a:r>
              <a:rPr lang="en-US" sz="1600" dirty="0">
                <a:latin typeface="+mn-lt"/>
                <a:ea typeface="+mn-ea"/>
                <a:cs typeface="+mn-cs"/>
              </a:rPr>
              <a:t>+)</a:t>
            </a:r>
          </a:p>
          <a:p>
            <a:pPr eaLnBrk="1" hangingPunct="1">
              <a:spcBef>
                <a:spcPct val="20000"/>
              </a:spcBef>
              <a:buFont typeface="Arial" charset="0"/>
              <a:buNone/>
            </a:pPr>
            <a:r>
              <a:rPr lang="en-US" sz="1600" dirty="0">
                <a:latin typeface="+mn-lt"/>
                <a:ea typeface="+mn-ea"/>
                <a:cs typeface="+mn-cs"/>
              </a:rPr>
              <a:t>    </a:t>
            </a:r>
            <a:r>
              <a:rPr lang="en-US" sz="1600" dirty="0" smtClean="0">
                <a:latin typeface="+mn-lt"/>
                <a:ea typeface="+mn-ea"/>
                <a:cs typeface="+mn-cs"/>
              </a:rPr>
              <a:t>*image(</a:t>
            </a:r>
            <a:r>
              <a:rPr lang="en-US" sz="1600" dirty="0" err="1" smtClean="0">
                <a:latin typeface="+mn-lt"/>
                <a:ea typeface="+mn-ea"/>
                <a:cs typeface="+mn-cs"/>
              </a:rPr>
              <a:t>i,j</a:t>
            </a:r>
            <a:r>
              <a:rPr lang="en-US" sz="1600" dirty="0" smtClean="0">
                <a:latin typeface="+mn-lt"/>
                <a:ea typeface="+mn-ea"/>
                <a:cs typeface="+mn-cs"/>
              </a:rPr>
              <a:t>) </a:t>
            </a:r>
            <a:r>
              <a:rPr lang="en-US" sz="1600" dirty="0">
                <a:latin typeface="+mn-lt"/>
                <a:ea typeface="+mn-ea"/>
                <a:cs typeface="+mn-cs"/>
              </a:rPr>
              <a:t>= </a:t>
            </a:r>
            <a:r>
              <a:rPr lang="en-US" sz="1600" dirty="0" smtClean="0">
                <a:latin typeface="+mn-lt"/>
                <a:ea typeface="+mn-ea"/>
                <a:cs typeface="+mn-cs"/>
              </a:rPr>
              <a:t>*image(i,j-1) </a:t>
            </a:r>
            <a:endParaRPr lang="en-US" sz="1600" dirty="0">
              <a:latin typeface="+mn-lt"/>
              <a:ea typeface="+mn-ea"/>
              <a:cs typeface="+mn-cs"/>
            </a:endParaRPr>
          </a:p>
          <a:p>
            <a:pPr>
              <a:spcBef>
                <a:spcPct val="20000"/>
              </a:spcBef>
              <a:buFont typeface="Arial" charset="0"/>
              <a:buNone/>
            </a:pPr>
            <a:r>
              <a:rPr lang="en-US" sz="1600" dirty="0">
                <a:solidFill>
                  <a:srgbClr val="3366FF"/>
                </a:solidFill>
                <a:cs typeface="Arial" charset="0"/>
              </a:rPr>
              <a:t> 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56679" y="3325593"/>
            <a:ext cx="3133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Time Sequential1 (</a:t>
            </a:r>
            <a:r>
              <a:rPr lang="en-US" dirty="0" err="1" smtClean="0">
                <a:solidFill>
                  <a:schemeClr val="tx2"/>
                </a:solidFill>
              </a:rPr>
              <a:t>Ts</a:t>
            </a:r>
            <a:r>
              <a:rPr lang="en-US" dirty="0" smtClean="0">
                <a:solidFill>
                  <a:schemeClr val="tx2"/>
                </a:solidFill>
              </a:rPr>
              <a:t>) = 4.68  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407346" y="3325593"/>
            <a:ext cx="2850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Time Parallel1 (</a:t>
            </a:r>
            <a:r>
              <a:rPr lang="en-US" dirty="0" err="1" smtClean="0">
                <a:solidFill>
                  <a:schemeClr val="tx2"/>
                </a:solidFill>
              </a:rPr>
              <a:t>Tp</a:t>
            </a:r>
            <a:r>
              <a:rPr lang="en-US" dirty="0" smtClean="0">
                <a:solidFill>
                  <a:schemeClr val="tx2"/>
                </a:solidFill>
              </a:rPr>
              <a:t>) = 3.81 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160753" y="3333534"/>
            <a:ext cx="2725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Speedup =            = 1.22 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499587" y="3152692"/>
            <a:ext cx="6339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4.68</a:t>
            </a:r>
            <a:endParaRPr lang="en-US" dirty="0">
              <a:solidFill>
                <a:schemeClr val="tx2"/>
              </a:solidFill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>
            <a:off x="7499587" y="3550668"/>
            <a:ext cx="580308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506568" y="3553547"/>
            <a:ext cx="6339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3.81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83478" y="6241084"/>
            <a:ext cx="7719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chemeClr val="accent3">
                    <a:lumMod val="75000"/>
                  </a:schemeClr>
                </a:solidFill>
              </a:rPr>
              <a:t>Code executed in </a:t>
            </a:r>
            <a:r>
              <a:rPr lang="en-US" i="1" dirty="0" err="1" smtClean="0">
                <a:solidFill>
                  <a:schemeClr val="accent3">
                    <a:lumMod val="75000"/>
                  </a:schemeClr>
                </a:solidFill>
              </a:rPr>
              <a:t>remlnx.ews.illinois.edu</a:t>
            </a:r>
            <a:r>
              <a:rPr lang="en-US" i="1" dirty="0" smtClean="0">
                <a:solidFill>
                  <a:schemeClr val="accent3">
                    <a:lumMod val="75000"/>
                  </a:schemeClr>
                </a:solidFill>
              </a:rPr>
              <a:t> (8 cores), running with 8 threads</a:t>
            </a:r>
            <a:endParaRPr lang="en-US" i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6" name="Content Placeholder 2"/>
          <p:cNvSpPr txBox="1">
            <a:spLocks/>
          </p:cNvSpPr>
          <p:nvPr/>
        </p:nvSpPr>
        <p:spPr bwMode="auto">
          <a:xfrm>
            <a:off x="3208779" y="3874730"/>
            <a:ext cx="4596152" cy="23071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sz="1600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#pragma </a:t>
            </a:r>
            <a:r>
              <a:rPr lang="en-US" sz="1600" dirty="0" err="1">
                <a:solidFill>
                  <a:srgbClr val="FF0000"/>
                </a:solidFill>
                <a:latin typeface="+mn-lt"/>
                <a:ea typeface="+mn-ea"/>
                <a:cs typeface="+mn-cs"/>
              </a:rPr>
              <a:t>omp</a:t>
            </a:r>
            <a:r>
              <a:rPr lang="en-US" sz="1600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 parallel for</a:t>
            </a:r>
          </a:p>
          <a:p>
            <a:pPr eaLnBrk="1" hangingPunct="1">
              <a:spcBef>
                <a:spcPct val="20000"/>
              </a:spcBef>
            </a:pPr>
            <a:r>
              <a:rPr lang="en-US" sz="1600" dirty="0">
                <a:latin typeface="+mn-lt"/>
                <a:ea typeface="+mn-ea"/>
                <a:cs typeface="+mn-cs"/>
              </a:rPr>
              <a:t>for (</a:t>
            </a:r>
            <a:r>
              <a:rPr lang="en-US" sz="1600" dirty="0" err="1">
                <a:latin typeface="+mn-lt"/>
                <a:ea typeface="+mn-ea"/>
                <a:cs typeface="+mn-cs"/>
              </a:rPr>
              <a:t>int</a:t>
            </a:r>
            <a:r>
              <a:rPr lang="en-US" sz="1600" dirty="0">
                <a:latin typeface="+mn-lt"/>
                <a:ea typeface="+mn-ea"/>
                <a:cs typeface="+mn-cs"/>
              </a:rPr>
              <a:t> </a:t>
            </a:r>
            <a:r>
              <a:rPr lang="en-US" sz="1600" dirty="0" err="1">
                <a:latin typeface="+mn-lt"/>
                <a:ea typeface="+mn-ea"/>
                <a:cs typeface="+mn-cs"/>
              </a:rPr>
              <a:t>i</a:t>
            </a:r>
            <a:r>
              <a:rPr lang="en-US" sz="1600" dirty="0">
                <a:latin typeface="+mn-lt"/>
                <a:ea typeface="+mn-ea"/>
                <a:cs typeface="+mn-cs"/>
              </a:rPr>
              <a:t> = 0; </a:t>
            </a:r>
            <a:r>
              <a:rPr lang="en-US" sz="1600" dirty="0" err="1">
                <a:latin typeface="+mn-lt"/>
                <a:ea typeface="+mn-ea"/>
                <a:cs typeface="+mn-cs"/>
              </a:rPr>
              <a:t>i</a:t>
            </a:r>
            <a:r>
              <a:rPr lang="en-US" sz="1600" dirty="0">
                <a:latin typeface="+mn-lt"/>
                <a:ea typeface="+mn-ea"/>
                <a:cs typeface="+mn-cs"/>
              </a:rPr>
              <a:t> &lt; width; </a:t>
            </a:r>
            <a:r>
              <a:rPr lang="en-US" sz="1600" dirty="0" err="1">
                <a:latin typeface="+mn-lt"/>
                <a:ea typeface="+mn-ea"/>
                <a:cs typeface="+mn-cs"/>
              </a:rPr>
              <a:t>i</a:t>
            </a:r>
            <a:r>
              <a:rPr lang="en-US" sz="1600" dirty="0">
                <a:latin typeface="+mn-lt"/>
                <a:ea typeface="+mn-ea"/>
                <a:cs typeface="+mn-cs"/>
              </a:rPr>
              <a:t>++)</a:t>
            </a:r>
          </a:p>
          <a:p>
            <a:pPr eaLnBrk="1" hangingPunct="1">
              <a:spcBef>
                <a:spcPct val="20000"/>
              </a:spcBef>
            </a:pPr>
            <a:r>
              <a:rPr lang="en-US" sz="1600" dirty="0">
                <a:latin typeface="+mn-lt"/>
                <a:ea typeface="+mn-ea"/>
                <a:cs typeface="+mn-cs"/>
              </a:rPr>
              <a:t>  for (</a:t>
            </a:r>
            <a:r>
              <a:rPr lang="en-US" sz="1600" dirty="0" err="1">
                <a:latin typeface="+mn-lt"/>
                <a:ea typeface="+mn-ea"/>
                <a:cs typeface="+mn-cs"/>
              </a:rPr>
              <a:t>int</a:t>
            </a:r>
            <a:r>
              <a:rPr lang="en-US" sz="1600" dirty="0">
                <a:latin typeface="+mn-lt"/>
                <a:ea typeface="+mn-ea"/>
                <a:cs typeface="+mn-cs"/>
              </a:rPr>
              <a:t> j = height; j &gt; 0; j--)</a:t>
            </a:r>
          </a:p>
          <a:p>
            <a:pPr eaLnBrk="1" hangingPunct="1">
              <a:spcBef>
                <a:spcPct val="20000"/>
              </a:spcBef>
              <a:buFont typeface="Arial" charset="0"/>
              <a:buNone/>
            </a:pPr>
            <a:r>
              <a:rPr lang="en-US" sz="1600" dirty="0">
                <a:latin typeface="+mn-lt"/>
                <a:ea typeface="+mn-ea"/>
                <a:cs typeface="+mn-cs"/>
              </a:rPr>
              <a:t>     *image(</a:t>
            </a:r>
            <a:r>
              <a:rPr lang="en-US" sz="1600" dirty="0" err="1">
                <a:latin typeface="+mn-lt"/>
                <a:ea typeface="+mn-ea"/>
                <a:cs typeface="+mn-cs"/>
              </a:rPr>
              <a:t>i,j</a:t>
            </a:r>
            <a:r>
              <a:rPr lang="en-US" sz="1600" dirty="0">
                <a:latin typeface="+mn-lt"/>
                <a:ea typeface="+mn-ea"/>
                <a:cs typeface="+mn-cs"/>
              </a:rPr>
              <a:t>) = *image(i,j-1</a:t>
            </a:r>
            <a:r>
              <a:rPr lang="en-US" sz="1600" dirty="0" smtClean="0">
                <a:latin typeface="+mn-lt"/>
                <a:ea typeface="+mn-ea"/>
                <a:cs typeface="+mn-cs"/>
              </a:rPr>
              <a:t>) </a:t>
            </a:r>
            <a:endParaRPr lang="en-US" sz="1600" dirty="0">
              <a:latin typeface="+mn-lt"/>
              <a:ea typeface="+mn-ea"/>
              <a:cs typeface="+mn-cs"/>
            </a:endParaRPr>
          </a:p>
          <a:p>
            <a:pPr>
              <a:spcBef>
                <a:spcPct val="20000"/>
              </a:spcBef>
              <a:buFont typeface="Arial" charset="0"/>
              <a:buNone/>
            </a:pPr>
            <a:r>
              <a:rPr lang="en-US" sz="2100" dirty="0">
                <a:solidFill>
                  <a:srgbClr val="3366FF"/>
                </a:solidFill>
                <a:cs typeface="Arial" charset="0"/>
              </a:rPr>
              <a:t> 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09455" y="5385205"/>
            <a:ext cx="3133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Time Sequential2 (</a:t>
            </a:r>
            <a:r>
              <a:rPr lang="en-US" dirty="0" err="1" smtClean="0">
                <a:solidFill>
                  <a:schemeClr val="tx2"/>
                </a:solidFill>
              </a:rPr>
              <a:t>Ts</a:t>
            </a:r>
            <a:r>
              <a:rPr lang="en-US" dirty="0" smtClean="0">
                <a:solidFill>
                  <a:schemeClr val="tx2"/>
                </a:solidFill>
              </a:rPr>
              <a:t>) = 4.95  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560122" y="5385205"/>
            <a:ext cx="2850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Time Parallel2 (</a:t>
            </a:r>
            <a:r>
              <a:rPr lang="en-US" dirty="0" err="1" smtClean="0">
                <a:solidFill>
                  <a:schemeClr val="tx2"/>
                </a:solidFill>
              </a:rPr>
              <a:t>Tp</a:t>
            </a:r>
            <a:r>
              <a:rPr lang="en-US" dirty="0" smtClean="0">
                <a:solidFill>
                  <a:schemeClr val="tx2"/>
                </a:solidFill>
              </a:rPr>
              <a:t>) = 4.34 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323078" y="5393146"/>
            <a:ext cx="27897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Speedup =             = 1.14 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661912" y="5212304"/>
            <a:ext cx="6339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4.95</a:t>
            </a:r>
            <a:endParaRPr lang="en-US" dirty="0">
              <a:solidFill>
                <a:schemeClr val="tx2"/>
              </a:solidFill>
            </a:endParaRPr>
          </a:p>
        </p:txBody>
      </p:sp>
      <p:cxnSp>
        <p:nvCxnSpPr>
          <p:cNvPr id="22" name="Straight Connector 21"/>
          <p:cNvCxnSpPr/>
          <p:nvPr/>
        </p:nvCxnSpPr>
        <p:spPr>
          <a:xfrm>
            <a:off x="7661912" y="5610280"/>
            <a:ext cx="633933" cy="2879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7668893" y="5613159"/>
            <a:ext cx="6339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4.34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4" name="Content Placeholder 2"/>
          <p:cNvSpPr txBox="1">
            <a:spLocks/>
          </p:cNvSpPr>
          <p:nvPr/>
        </p:nvSpPr>
        <p:spPr bwMode="auto">
          <a:xfrm>
            <a:off x="6037566" y="1409209"/>
            <a:ext cx="4377735" cy="17816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20000"/>
              </a:spcBef>
              <a:buFont typeface="Arial" charset="0"/>
              <a:buNone/>
            </a:pPr>
            <a:endParaRPr lang="en-US" dirty="0" smtClean="0">
              <a:latin typeface="+mn-lt"/>
              <a:ea typeface="+mn-ea"/>
              <a:cs typeface="+mn-cs"/>
            </a:endParaRPr>
          </a:p>
          <a:p>
            <a:pPr eaLnBrk="1" hangingPunct="1">
              <a:spcBef>
                <a:spcPct val="20000"/>
              </a:spcBef>
            </a:pPr>
            <a:r>
              <a:rPr lang="en-US" sz="1600" dirty="0">
                <a:solidFill>
                  <a:srgbClr val="FF0000"/>
                </a:solidFill>
              </a:rPr>
              <a:t>#pragma </a:t>
            </a:r>
            <a:r>
              <a:rPr lang="en-US" sz="1600" dirty="0" err="1">
                <a:solidFill>
                  <a:srgbClr val="FF0000"/>
                </a:solidFill>
              </a:rPr>
              <a:t>omp</a:t>
            </a:r>
            <a:r>
              <a:rPr lang="en-US" sz="1600" dirty="0">
                <a:solidFill>
                  <a:srgbClr val="FF0000"/>
                </a:solidFill>
              </a:rPr>
              <a:t> parallel for</a:t>
            </a:r>
          </a:p>
          <a:p>
            <a:pPr eaLnBrk="1" hangingPunct="1">
              <a:spcBef>
                <a:spcPct val="20000"/>
              </a:spcBef>
              <a:buFont typeface="Arial" charset="0"/>
              <a:buNone/>
            </a:pPr>
            <a:r>
              <a:rPr lang="en-US" sz="1600" dirty="0" smtClean="0">
                <a:latin typeface="+mn-lt"/>
                <a:ea typeface="+mn-ea"/>
                <a:cs typeface="+mn-cs"/>
              </a:rPr>
              <a:t>for </a:t>
            </a:r>
            <a:r>
              <a:rPr lang="en-US" sz="1600" dirty="0">
                <a:latin typeface="+mn-lt"/>
                <a:ea typeface="+mn-ea"/>
                <a:cs typeface="+mn-cs"/>
              </a:rPr>
              <a:t>(</a:t>
            </a:r>
            <a:r>
              <a:rPr lang="en-US" sz="1600" dirty="0" err="1">
                <a:latin typeface="+mn-lt"/>
                <a:ea typeface="+mn-ea"/>
                <a:cs typeface="+mn-cs"/>
              </a:rPr>
              <a:t>int</a:t>
            </a:r>
            <a:r>
              <a:rPr lang="en-US" sz="1600" dirty="0">
                <a:latin typeface="+mn-lt"/>
                <a:ea typeface="+mn-ea"/>
                <a:cs typeface="+mn-cs"/>
              </a:rPr>
              <a:t> j</a:t>
            </a:r>
            <a:r>
              <a:rPr lang="en-US" sz="1600" dirty="0" smtClean="0">
                <a:latin typeface="+mn-lt"/>
                <a:ea typeface="+mn-ea"/>
                <a:cs typeface="+mn-cs"/>
              </a:rPr>
              <a:t> </a:t>
            </a:r>
            <a:r>
              <a:rPr lang="en-US" sz="1600" dirty="0">
                <a:latin typeface="+mn-lt"/>
                <a:ea typeface="+mn-ea"/>
                <a:cs typeface="+mn-cs"/>
              </a:rPr>
              <a:t>= </a:t>
            </a:r>
            <a:r>
              <a:rPr lang="en-US" sz="1600" dirty="0" smtClean="0">
                <a:latin typeface="+mn-lt"/>
                <a:ea typeface="+mn-ea"/>
                <a:cs typeface="+mn-cs"/>
              </a:rPr>
              <a:t>height; </a:t>
            </a:r>
            <a:r>
              <a:rPr lang="en-US" sz="1600" dirty="0">
                <a:latin typeface="+mn-lt"/>
                <a:ea typeface="+mn-ea"/>
                <a:cs typeface="+mn-cs"/>
              </a:rPr>
              <a:t>j</a:t>
            </a:r>
            <a:r>
              <a:rPr lang="en-US" sz="1600" dirty="0" smtClean="0">
                <a:latin typeface="+mn-lt"/>
                <a:ea typeface="+mn-ea"/>
                <a:cs typeface="+mn-cs"/>
              </a:rPr>
              <a:t> </a:t>
            </a:r>
            <a:r>
              <a:rPr lang="en-US" sz="1600" dirty="0">
                <a:latin typeface="+mn-lt"/>
                <a:ea typeface="+mn-ea"/>
                <a:cs typeface="+mn-cs"/>
              </a:rPr>
              <a:t>&gt; 0; j</a:t>
            </a:r>
            <a:r>
              <a:rPr lang="en-US" sz="1600" dirty="0" smtClean="0">
                <a:latin typeface="+mn-lt"/>
                <a:ea typeface="+mn-ea"/>
                <a:cs typeface="+mn-cs"/>
              </a:rPr>
              <a:t>-</a:t>
            </a:r>
            <a:r>
              <a:rPr lang="en-US" sz="1600" dirty="0">
                <a:latin typeface="+mn-lt"/>
                <a:ea typeface="+mn-ea"/>
                <a:cs typeface="+mn-cs"/>
              </a:rPr>
              <a:t>-</a:t>
            </a:r>
            <a:r>
              <a:rPr lang="en-US" sz="1600" dirty="0" smtClean="0">
                <a:latin typeface="+mn-lt"/>
                <a:ea typeface="+mn-ea"/>
                <a:cs typeface="+mn-cs"/>
              </a:rPr>
              <a:t>)</a:t>
            </a:r>
          </a:p>
          <a:p>
            <a:pPr eaLnBrk="1" hangingPunct="1">
              <a:spcBef>
                <a:spcPct val="20000"/>
              </a:spcBef>
              <a:buFont typeface="Arial" charset="0"/>
              <a:buNone/>
            </a:pPr>
            <a:r>
              <a:rPr lang="en-US" sz="1600" dirty="0" smtClean="0">
                <a:latin typeface="+mn-lt"/>
                <a:ea typeface="+mn-ea"/>
                <a:cs typeface="+mn-cs"/>
              </a:rPr>
              <a:t>   for </a:t>
            </a:r>
            <a:r>
              <a:rPr lang="en-US" sz="1600" dirty="0">
                <a:latin typeface="+mn-lt"/>
                <a:ea typeface="+mn-ea"/>
                <a:cs typeface="+mn-cs"/>
              </a:rPr>
              <a:t>(</a:t>
            </a:r>
            <a:r>
              <a:rPr lang="en-US" sz="1600" dirty="0" err="1">
                <a:latin typeface="+mn-lt"/>
                <a:ea typeface="+mn-ea"/>
                <a:cs typeface="+mn-cs"/>
              </a:rPr>
              <a:t>int</a:t>
            </a:r>
            <a:r>
              <a:rPr lang="en-US" sz="1600" dirty="0">
                <a:latin typeface="+mn-lt"/>
                <a:ea typeface="+mn-ea"/>
                <a:cs typeface="+mn-cs"/>
              </a:rPr>
              <a:t> </a:t>
            </a:r>
            <a:r>
              <a:rPr lang="en-US" sz="1600" dirty="0" err="1" smtClean="0">
                <a:latin typeface="+mn-lt"/>
                <a:ea typeface="+mn-ea"/>
                <a:cs typeface="+mn-cs"/>
              </a:rPr>
              <a:t>i</a:t>
            </a:r>
            <a:r>
              <a:rPr lang="en-US" sz="1600" dirty="0" smtClean="0">
                <a:latin typeface="+mn-lt"/>
                <a:ea typeface="+mn-ea"/>
                <a:cs typeface="+mn-cs"/>
              </a:rPr>
              <a:t> </a:t>
            </a:r>
            <a:r>
              <a:rPr lang="en-US" sz="1600" dirty="0">
                <a:latin typeface="+mn-lt"/>
                <a:ea typeface="+mn-ea"/>
                <a:cs typeface="+mn-cs"/>
              </a:rPr>
              <a:t>= 0</a:t>
            </a:r>
            <a:r>
              <a:rPr lang="en-US" sz="1600" dirty="0" smtClean="0">
                <a:latin typeface="+mn-lt"/>
                <a:ea typeface="+mn-ea"/>
                <a:cs typeface="+mn-cs"/>
              </a:rPr>
              <a:t>; </a:t>
            </a:r>
            <a:r>
              <a:rPr lang="en-US" sz="1600" dirty="0" err="1" smtClean="0">
                <a:latin typeface="+mn-lt"/>
                <a:ea typeface="+mn-ea"/>
                <a:cs typeface="+mn-cs"/>
              </a:rPr>
              <a:t>i</a:t>
            </a:r>
            <a:r>
              <a:rPr lang="en-US" sz="1600" dirty="0" smtClean="0">
                <a:latin typeface="+mn-lt"/>
                <a:ea typeface="+mn-ea"/>
                <a:cs typeface="+mn-cs"/>
              </a:rPr>
              <a:t> </a:t>
            </a:r>
            <a:r>
              <a:rPr lang="en-US" sz="1600" dirty="0">
                <a:latin typeface="+mn-lt"/>
                <a:ea typeface="+mn-ea"/>
                <a:cs typeface="+mn-cs"/>
              </a:rPr>
              <a:t>&lt; </a:t>
            </a:r>
            <a:r>
              <a:rPr lang="en-US" sz="1600" dirty="0" smtClean="0">
                <a:latin typeface="+mn-lt"/>
                <a:ea typeface="+mn-ea"/>
                <a:cs typeface="+mn-cs"/>
              </a:rPr>
              <a:t>width; </a:t>
            </a:r>
            <a:r>
              <a:rPr lang="en-US" sz="1600" dirty="0">
                <a:latin typeface="+mn-lt"/>
                <a:ea typeface="+mn-ea"/>
                <a:cs typeface="+mn-cs"/>
              </a:rPr>
              <a:t>i</a:t>
            </a:r>
            <a:r>
              <a:rPr lang="en-US" sz="1600" dirty="0" smtClean="0">
                <a:latin typeface="+mn-lt"/>
                <a:ea typeface="+mn-ea"/>
                <a:cs typeface="+mn-cs"/>
              </a:rPr>
              <a:t>+</a:t>
            </a:r>
            <a:r>
              <a:rPr lang="en-US" sz="1600" dirty="0">
                <a:latin typeface="+mn-lt"/>
                <a:ea typeface="+mn-ea"/>
                <a:cs typeface="+mn-cs"/>
              </a:rPr>
              <a:t>+)</a:t>
            </a:r>
          </a:p>
          <a:p>
            <a:pPr eaLnBrk="1" hangingPunct="1">
              <a:spcBef>
                <a:spcPct val="20000"/>
              </a:spcBef>
              <a:buFont typeface="Arial" charset="0"/>
              <a:buNone/>
            </a:pPr>
            <a:r>
              <a:rPr lang="en-US" sz="1600" dirty="0">
                <a:latin typeface="+mn-lt"/>
                <a:ea typeface="+mn-ea"/>
                <a:cs typeface="+mn-cs"/>
              </a:rPr>
              <a:t>    </a:t>
            </a:r>
            <a:r>
              <a:rPr lang="en-US" sz="1600" dirty="0" smtClean="0">
                <a:latin typeface="+mn-lt"/>
                <a:ea typeface="+mn-ea"/>
                <a:cs typeface="+mn-cs"/>
              </a:rPr>
              <a:t>*image(</a:t>
            </a:r>
            <a:r>
              <a:rPr lang="en-US" sz="1600" dirty="0" err="1" smtClean="0">
                <a:latin typeface="+mn-lt"/>
                <a:ea typeface="+mn-ea"/>
                <a:cs typeface="+mn-cs"/>
              </a:rPr>
              <a:t>i,j</a:t>
            </a:r>
            <a:r>
              <a:rPr lang="en-US" sz="1600" dirty="0" smtClean="0">
                <a:latin typeface="+mn-lt"/>
                <a:ea typeface="+mn-ea"/>
                <a:cs typeface="+mn-cs"/>
              </a:rPr>
              <a:t>) </a:t>
            </a:r>
            <a:r>
              <a:rPr lang="en-US" sz="1600" dirty="0">
                <a:latin typeface="+mn-lt"/>
                <a:ea typeface="+mn-ea"/>
                <a:cs typeface="+mn-cs"/>
              </a:rPr>
              <a:t>= </a:t>
            </a:r>
            <a:r>
              <a:rPr lang="en-US" sz="1600" dirty="0" smtClean="0">
                <a:latin typeface="+mn-lt"/>
                <a:ea typeface="+mn-ea"/>
                <a:cs typeface="+mn-cs"/>
              </a:rPr>
              <a:t>*image(i,j-1) </a:t>
            </a:r>
            <a:endParaRPr lang="en-US" sz="1600" dirty="0">
              <a:latin typeface="+mn-lt"/>
              <a:ea typeface="+mn-ea"/>
              <a:cs typeface="+mn-cs"/>
            </a:endParaRPr>
          </a:p>
          <a:p>
            <a:pPr>
              <a:spcBef>
                <a:spcPct val="20000"/>
              </a:spcBef>
              <a:buFont typeface="Arial" charset="0"/>
              <a:buNone/>
            </a:pPr>
            <a:r>
              <a:rPr lang="en-US" sz="1600" dirty="0">
                <a:solidFill>
                  <a:srgbClr val="3366FF"/>
                </a:solidFill>
                <a:cs typeface="Arial" charset="0"/>
              </a:rPr>
              <a:t> </a:t>
            </a:r>
          </a:p>
        </p:txBody>
      </p:sp>
      <p:sp>
        <p:nvSpPr>
          <p:cNvPr id="25" name="TextBox 24"/>
          <p:cNvSpPr txBox="1"/>
          <p:nvPr/>
        </p:nvSpPr>
        <p:spPr>
          <a:xfrm rot="19620000">
            <a:off x="6764463" y="2505209"/>
            <a:ext cx="1794897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INCORRECT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28" name="Content Placeholder 2"/>
          <p:cNvSpPr txBox="1">
            <a:spLocks/>
          </p:cNvSpPr>
          <p:nvPr/>
        </p:nvSpPr>
        <p:spPr bwMode="auto">
          <a:xfrm>
            <a:off x="6162817" y="3880043"/>
            <a:ext cx="4596152" cy="23071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sz="1600" dirty="0" smtClean="0">
                <a:latin typeface="+mn-lt"/>
                <a:ea typeface="+mn-ea"/>
                <a:cs typeface="+mn-cs"/>
              </a:rPr>
              <a:t>for </a:t>
            </a:r>
            <a:r>
              <a:rPr lang="en-US" sz="1600" dirty="0">
                <a:latin typeface="+mn-lt"/>
                <a:ea typeface="+mn-ea"/>
                <a:cs typeface="+mn-cs"/>
              </a:rPr>
              <a:t>(</a:t>
            </a:r>
            <a:r>
              <a:rPr lang="en-US" sz="1600" dirty="0" err="1">
                <a:latin typeface="+mn-lt"/>
                <a:ea typeface="+mn-ea"/>
                <a:cs typeface="+mn-cs"/>
              </a:rPr>
              <a:t>int</a:t>
            </a:r>
            <a:r>
              <a:rPr lang="en-US" sz="1600" dirty="0">
                <a:latin typeface="+mn-lt"/>
                <a:ea typeface="+mn-ea"/>
                <a:cs typeface="+mn-cs"/>
              </a:rPr>
              <a:t> </a:t>
            </a:r>
            <a:r>
              <a:rPr lang="en-US" sz="1600" dirty="0" err="1">
                <a:latin typeface="+mn-lt"/>
                <a:ea typeface="+mn-ea"/>
                <a:cs typeface="+mn-cs"/>
              </a:rPr>
              <a:t>i</a:t>
            </a:r>
            <a:r>
              <a:rPr lang="en-US" sz="1600" dirty="0">
                <a:latin typeface="+mn-lt"/>
                <a:ea typeface="+mn-ea"/>
                <a:cs typeface="+mn-cs"/>
              </a:rPr>
              <a:t> = 0; </a:t>
            </a:r>
            <a:r>
              <a:rPr lang="en-US" sz="1600" dirty="0" err="1">
                <a:latin typeface="+mn-lt"/>
                <a:ea typeface="+mn-ea"/>
                <a:cs typeface="+mn-cs"/>
              </a:rPr>
              <a:t>i</a:t>
            </a:r>
            <a:r>
              <a:rPr lang="en-US" sz="1600" dirty="0">
                <a:latin typeface="+mn-lt"/>
                <a:ea typeface="+mn-ea"/>
                <a:cs typeface="+mn-cs"/>
              </a:rPr>
              <a:t> &lt; width; </a:t>
            </a:r>
            <a:r>
              <a:rPr lang="en-US" sz="1600" dirty="0" err="1">
                <a:latin typeface="+mn-lt"/>
                <a:ea typeface="+mn-ea"/>
                <a:cs typeface="+mn-cs"/>
              </a:rPr>
              <a:t>i</a:t>
            </a:r>
            <a:r>
              <a:rPr lang="en-US" sz="1600" dirty="0">
                <a:latin typeface="+mn-lt"/>
                <a:ea typeface="+mn-ea"/>
                <a:cs typeface="+mn-cs"/>
              </a:rPr>
              <a:t>++</a:t>
            </a:r>
            <a:r>
              <a:rPr lang="en-US" sz="1600" dirty="0" smtClean="0">
                <a:latin typeface="+mn-lt"/>
                <a:ea typeface="+mn-ea"/>
                <a:cs typeface="+mn-cs"/>
              </a:rPr>
              <a:t>)</a:t>
            </a:r>
          </a:p>
          <a:p>
            <a:pPr eaLnBrk="1" hangingPunct="1">
              <a:spcBef>
                <a:spcPct val="20000"/>
              </a:spcBef>
            </a:pPr>
            <a:r>
              <a:rPr lang="en-US" sz="1600" dirty="0">
                <a:solidFill>
                  <a:srgbClr val="FF0000"/>
                </a:solidFill>
              </a:rPr>
              <a:t>#pragma </a:t>
            </a:r>
            <a:r>
              <a:rPr lang="en-US" sz="1600" dirty="0" err="1">
                <a:solidFill>
                  <a:srgbClr val="FF0000"/>
                </a:solidFill>
              </a:rPr>
              <a:t>omp</a:t>
            </a:r>
            <a:r>
              <a:rPr lang="en-US" sz="1600" dirty="0">
                <a:solidFill>
                  <a:srgbClr val="FF0000"/>
                </a:solidFill>
              </a:rPr>
              <a:t> parallel for</a:t>
            </a:r>
          </a:p>
          <a:p>
            <a:pPr eaLnBrk="1" hangingPunct="1">
              <a:spcBef>
                <a:spcPct val="20000"/>
              </a:spcBef>
            </a:pPr>
            <a:r>
              <a:rPr lang="en-US" sz="1600" dirty="0" smtClean="0">
                <a:latin typeface="+mn-lt"/>
                <a:ea typeface="+mn-ea"/>
                <a:cs typeface="+mn-cs"/>
              </a:rPr>
              <a:t>   for </a:t>
            </a:r>
            <a:r>
              <a:rPr lang="en-US" sz="1600" dirty="0">
                <a:latin typeface="+mn-lt"/>
                <a:ea typeface="+mn-ea"/>
                <a:cs typeface="+mn-cs"/>
              </a:rPr>
              <a:t>(</a:t>
            </a:r>
            <a:r>
              <a:rPr lang="en-US" sz="1600" dirty="0" err="1">
                <a:latin typeface="+mn-lt"/>
                <a:ea typeface="+mn-ea"/>
                <a:cs typeface="+mn-cs"/>
              </a:rPr>
              <a:t>int</a:t>
            </a:r>
            <a:r>
              <a:rPr lang="en-US" sz="1600" dirty="0">
                <a:latin typeface="+mn-lt"/>
                <a:ea typeface="+mn-ea"/>
                <a:cs typeface="+mn-cs"/>
              </a:rPr>
              <a:t> j = height; j &gt; 0; j--)</a:t>
            </a:r>
          </a:p>
          <a:p>
            <a:pPr eaLnBrk="1" hangingPunct="1">
              <a:spcBef>
                <a:spcPct val="20000"/>
              </a:spcBef>
              <a:buFont typeface="Arial" charset="0"/>
              <a:buNone/>
            </a:pPr>
            <a:r>
              <a:rPr lang="en-US" sz="1600" dirty="0">
                <a:latin typeface="+mn-lt"/>
                <a:ea typeface="+mn-ea"/>
                <a:cs typeface="+mn-cs"/>
              </a:rPr>
              <a:t>     *image(</a:t>
            </a:r>
            <a:r>
              <a:rPr lang="en-US" sz="1600" dirty="0" err="1">
                <a:latin typeface="+mn-lt"/>
                <a:ea typeface="+mn-ea"/>
                <a:cs typeface="+mn-cs"/>
              </a:rPr>
              <a:t>i,j</a:t>
            </a:r>
            <a:r>
              <a:rPr lang="en-US" sz="1600" dirty="0">
                <a:latin typeface="+mn-lt"/>
                <a:ea typeface="+mn-ea"/>
                <a:cs typeface="+mn-cs"/>
              </a:rPr>
              <a:t>) = *image(i,j-1</a:t>
            </a:r>
            <a:r>
              <a:rPr lang="en-US" sz="1600" dirty="0" smtClean="0">
                <a:latin typeface="+mn-lt"/>
                <a:ea typeface="+mn-ea"/>
                <a:cs typeface="+mn-cs"/>
              </a:rPr>
              <a:t>) </a:t>
            </a:r>
            <a:endParaRPr lang="en-US" sz="1600" dirty="0">
              <a:latin typeface="+mn-lt"/>
              <a:ea typeface="+mn-ea"/>
              <a:cs typeface="+mn-cs"/>
            </a:endParaRPr>
          </a:p>
          <a:p>
            <a:pPr>
              <a:spcBef>
                <a:spcPct val="20000"/>
              </a:spcBef>
              <a:buFont typeface="Arial" charset="0"/>
              <a:buNone/>
            </a:pPr>
            <a:r>
              <a:rPr lang="en-US" sz="2100" dirty="0">
                <a:solidFill>
                  <a:srgbClr val="3366FF"/>
                </a:solidFill>
                <a:cs typeface="Arial" charset="0"/>
              </a:rPr>
              <a:t> </a:t>
            </a:r>
          </a:p>
        </p:txBody>
      </p:sp>
      <p:sp>
        <p:nvSpPr>
          <p:cNvPr id="29" name="TextBox 28"/>
          <p:cNvSpPr txBox="1"/>
          <p:nvPr/>
        </p:nvSpPr>
        <p:spPr>
          <a:xfrm rot="19620000">
            <a:off x="6907483" y="4564820"/>
            <a:ext cx="1794897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INCORRECT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993524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4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754760" y="3075879"/>
            <a:ext cx="689095" cy="4458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596266" y="3075879"/>
            <a:ext cx="689095" cy="4458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2552637" y="3075879"/>
            <a:ext cx="689095" cy="4458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3460864" y="3075879"/>
            <a:ext cx="689095" cy="4458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/>
          <p:cNvCxnSpPr>
            <a:endCxn id="14" idx="0"/>
          </p:cNvCxnSpPr>
          <p:nvPr/>
        </p:nvCxnSpPr>
        <p:spPr>
          <a:xfrm>
            <a:off x="1099308" y="2408138"/>
            <a:ext cx="0" cy="66774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endCxn id="15" idx="0"/>
          </p:cNvCxnSpPr>
          <p:nvPr/>
        </p:nvCxnSpPr>
        <p:spPr>
          <a:xfrm>
            <a:off x="1738485" y="2408138"/>
            <a:ext cx="202329" cy="66774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Rectangle 40"/>
          <p:cNvSpPr/>
          <p:nvPr/>
        </p:nvSpPr>
        <p:spPr>
          <a:xfrm>
            <a:off x="967082" y="1445119"/>
            <a:ext cx="30936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lang="en-US" dirty="0">
                <a:solidFill>
                  <a:srgbClr val="3366FF"/>
                </a:solidFill>
                <a:latin typeface="Courier"/>
                <a:ea typeface="ＭＳ Ｐゴシック" charset="-128"/>
                <a:cs typeface="Courier"/>
              </a:rPr>
              <a:t>vector&lt;</a:t>
            </a:r>
            <a:r>
              <a:rPr lang="en-US" dirty="0" smtClean="0">
                <a:solidFill>
                  <a:srgbClr val="3366FF"/>
                </a:solidFill>
                <a:latin typeface="Courier"/>
                <a:ea typeface="ＭＳ Ｐゴシック" charset="-128"/>
                <a:cs typeface="Courier"/>
              </a:rPr>
              <a:t>PNG *&gt; </a:t>
            </a:r>
            <a:r>
              <a:rPr lang="en-US" dirty="0">
                <a:solidFill>
                  <a:srgbClr val="3366FF"/>
                </a:solidFill>
                <a:latin typeface="Courier"/>
                <a:ea typeface="ＭＳ Ｐゴシック" charset="-128"/>
                <a:cs typeface="Courier"/>
              </a:rPr>
              <a:t>layers; </a:t>
            </a:r>
          </a:p>
        </p:txBody>
      </p:sp>
      <p:sp>
        <p:nvSpPr>
          <p:cNvPr id="44" name="Rectangle 43"/>
          <p:cNvSpPr/>
          <p:nvPr/>
        </p:nvSpPr>
        <p:spPr>
          <a:xfrm>
            <a:off x="921193" y="2145999"/>
            <a:ext cx="2246926" cy="35125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Straight Connector 44"/>
          <p:cNvCxnSpPr/>
          <p:nvPr/>
        </p:nvCxnSpPr>
        <p:spPr>
          <a:xfrm>
            <a:off x="1492457" y="2145999"/>
            <a:ext cx="1" cy="35125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2032937" y="2145999"/>
            <a:ext cx="1" cy="35125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2612993" y="2145999"/>
            <a:ext cx="1" cy="35125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3168118" y="2145999"/>
            <a:ext cx="1" cy="35125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814556" y="3106689"/>
            <a:ext cx="6292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PNG</a:t>
            </a:r>
            <a:endParaRPr lang="en-US" sz="1600" dirty="0"/>
          </a:p>
        </p:txBody>
      </p:sp>
      <p:sp>
        <p:nvSpPr>
          <p:cNvPr id="51" name="TextBox 50"/>
          <p:cNvSpPr txBox="1"/>
          <p:nvPr/>
        </p:nvSpPr>
        <p:spPr>
          <a:xfrm>
            <a:off x="2582535" y="3095053"/>
            <a:ext cx="6292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PNG</a:t>
            </a:r>
            <a:endParaRPr lang="en-US" sz="1600" dirty="0"/>
          </a:p>
        </p:txBody>
      </p:sp>
      <p:sp>
        <p:nvSpPr>
          <p:cNvPr id="52" name="TextBox 51"/>
          <p:cNvSpPr txBox="1"/>
          <p:nvPr/>
        </p:nvSpPr>
        <p:spPr>
          <a:xfrm>
            <a:off x="3460864" y="3106287"/>
            <a:ext cx="6292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PNG</a:t>
            </a:r>
            <a:endParaRPr lang="en-US" sz="1600" dirty="0"/>
          </a:p>
        </p:txBody>
      </p:sp>
      <p:sp>
        <p:nvSpPr>
          <p:cNvPr id="53" name="TextBox 52"/>
          <p:cNvSpPr txBox="1"/>
          <p:nvPr/>
        </p:nvSpPr>
        <p:spPr>
          <a:xfrm>
            <a:off x="1626164" y="3106287"/>
            <a:ext cx="6292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PNG</a:t>
            </a:r>
            <a:endParaRPr lang="en-US" sz="1600" dirty="0"/>
          </a:p>
        </p:txBody>
      </p:sp>
      <p:cxnSp>
        <p:nvCxnSpPr>
          <p:cNvPr id="56" name="Straight Arrow Connector 55"/>
          <p:cNvCxnSpPr>
            <a:endCxn id="51" idx="0"/>
          </p:cNvCxnSpPr>
          <p:nvPr/>
        </p:nvCxnSpPr>
        <p:spPr>
          <a:xfrm>
            <a:off x="2410664" y="2408138"/>
            <a:ext cx="486521" cy="68691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endCxn id="17" idx="0"/>
          </p:cNvCxnSpPr>
          <p:nvPr/>
        </p:nvCxnSpPr>
        <p:spPr>
          <a:xfrm>
            <a:off x="3052642" y="2408138"/>
            <a:ext cx="752770" cy="66774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0" name="Rectangle 79"/>
          <p:cNvSpPr/>
          <p:nvPr/>
        </p:nvSpPr>
        <p:spPr>
          <a:xfrm>
            <a:off x="499635" y="3846611"/>
            <a:ext cx="484759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for </a:t>
            </a:r>
            <a:r>
              <a:rPr lang="en-US" dirty="0"/>
              <a:t>(k=1; k &lt; </a:t>
            </a:r>
            <a:r>
              <a:rPr lang="en-US" dirty="0" err="1" smtClean="0"/>
              <a:t>nlayers</a:t>
            </a:r>
            <a:r>
              <a:rPr lang="en-US" dirty="0" smtClean="0"/>
              <a:t>; </a:t>
            </a:r>
            <a:r>
              <a:rPr lang="en-US" dirty="0"/>
              <a:t>k++</a:t>
            </a:r>
            <a:r>
              <a:rPr lang="en-US" dirty="0" smtClean="0"/>
              <a:t>) {</a:t>
            </a:r>
          </a:p>
          <a:p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dirty="0"/>
              <a:t>PNG </a:t>
            </a:r>
            <a:r>
              <a:rPr lang="en-US" dirty="0" err="1"/>
              <a:t>tmp</a:t>
            </a:r>
            <a:r>
              <a:rPr lang="en-US" dirty="0"/>
              <a:t>;</a:t>
            </a:r>
          </a:p>
          <a:p>
            <a:r>
              <a:rPr lang="en-US" dirty="0" smtClean="0"/>
              <a:t>      </a:t>
            </a:r>
            <a:r>
              <a:rPr lang="en-US" dirty="0" err="1" smtClean="0"/>
              <a:t>tmp</a:t>
            </a:r>
            <a:r>
              <a:rPr lang="en-US" dirty="0" smtClean="0"/>
              <a:t> </a:t>
            </a:r>
            <a:r>
              <a:rPr lang="en-US" dirty="0"/>
              <a:t>= *(layers[k])</a:t>
            </a:r>
            <a:r>
              <a:rPr lang="en-US" dirty="0" smtClean="0"/>
              <a:t>;</a:t>
            </a:r>
          </a:p>
          <a:p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dirty="0" smtClean="0">
                <a:solidFill>
                  <a:srgbClr val="FF0000"/>
                </a:solidFill>
              </a:rPr>
              <a:t>#</a:t>
            </a:r>
            <a:r>
              <a:rPr lang="en-US" dirty="0">
                <a:solidFill>
                  <a:srgbClr val="FF0000"/>
                </a:solidFill>
              </a:rPr>
              <a:t>pragma </a:t>
            </a:r>
            <a:r>
              <a:rPr lang="en-US" dirty="0" err="1">
                <a:solidFill>
                  <a:srgbClr val="FF0000"/>
                </a:solidFill>
              </a:rPr>
              <a:t>omp</a:t>
            </a:r>
            <a:r>
              <a:rPr lang="en-US" dirty="0">
                <a:solidFill>
                  <a:srgbClr val="FF0000"/>
                </a:solidFill>
              </a:rPr>
              <a:t> parallel </a:t>
            </a:r>
            <a:r>
              <a:rPr lang="en-US" dirty="0" smtClean="0">
                <a:solidFill>
                  <a:srgbClr val="FF0000"/>
                </a:solidFill>
              </a:rPr>
              <a:t>for private (</a:t>
            </a:r>
            <a:r>
              <a:rPr lang="en-US" dirty="0" err="1" smtClean="0">
                <a:solidFill>
                  <a:srgbClr val="FF0000"/>
                </a:solidFill>
              </a:rPr>
              <a:t>tmp</a:t>
            </a:r>
            <a:r>
              <a:rPr lang="en-US" dirty="0" smtClean="0">
                <a:solidFill>
                  <a:srgbClr val="FF0000"/>
                </a:solidFill>
              </a:rPr>
              <a:t>)</a:t>
            </a:r>
            <a:endParaRPr lang="en-US" dirty="0"/>
          </a:p>
          <a:p>
            <a:r>
              <a:rPr lang="en-US" dirty="0" smtClean="0"/>
              <a:t>      for</a:t>
            </a:r>
            <a:r>
              <a:rPr lang="en-US" dirty="0"/>
              <a:t>(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= 0; </a:t>
            </a:r>
            <a:r>
              <a:rPr lang="en-US" dirty="0" err="1"/>
              <a:t>i</a:t>
            </a:r>
            <a:r>
              <a:rPr lang="en-US" dirty="0"/>
              <a:t> &lt; w; ++</a:t>
            </a:r>
            <a:r>
              <a:rPr lang="en-US" dirty="0" err="1"/>
              <a:t>i</a:t>
            </a:r>
            <a:r>
              <a:rPr lang="en-US" dirty="0"/>
              <a:t>)</a:t>
            </a:r>
            <a:r>
              <a:rPr lang="en-US" dirty="0" smtClean="0"/>
              <a:t>{</a:t>
            </a:r>
            <a:endParaRPr lang="en-US" dirty="0"/>
          </a:p>
          <a:p>
            <a:r>
              <a:rPr lang="en-US" dirty="0"/>
              <a:t>        for(</a:t>
            </a:r>
            <a:r>
              <a:rPr lang="en-US" dirty="0" err="1"/>
              <a:t>int</a:t>
            </a:r>
            <a:r>
              <a:rPr lang="en-US" dirty="0"/>
              <a:t> j = 0; j &lt; h; ++j)</a:t>
            </a:r>
            <a:r>
              <a:rPr lang="en-US" dirty="0" smtClean="0"/>
              <a:t>{</a:t>
            </a:r>
          </a:p>
          <a:p>
            <a:r>
              <a:rPr lang="en-US" dirty="0"/>
              <a:t>	 </a:t>
            </a:r>
            <a:r>
              <a:rPr lang="en-US" dirty="0" smtClean="0"/>
              <a:t>    </a:t>
            </a:r>
            <a:r>
              <a:rPr lang="en-US" dirty="0" err="1" smtClean="0"/>
              <a:t>tmp</a:t>
            </a:r>
            <a:r>
              <a:rPr lang="en-US" dirty="0" smtClean="0"/>
              <a:t>(</a:t>
            </a:r>
            <a:r>
              <a:rPr lang="en-US" dirty="0" err="1"/>
              <a:t>i</a:t>
            </a:r>
            <a:r>
              <a:rPr lang="en-US" dirty="0"/>
              <a:t>, j</a:t>
            </a:r>
            <a:r>
              <a:rPr lang="en-US" dirty="0" smtClean="0"/>
              <a:t>)-&gt;red = </a:t>
            </a:r>
            <a:r>
              <a:rPr lang="en-US" dirty="0" err="1" smtClean="0"/>
              <a:t>func</a:t>
            </a:r>
            <a:r>
              <a:rPr lang="en-US" dirty="0" smtClean="0"/>
              <a:t>(k);</a:t>
            </a:r>
          </a:p>
          <a:p>
            <a:r>
              <a:rPr lang="en-US" dirty="0"/>
              <a:t> </a:t>
            </a:r>
            <a:r>
              <a:rPr lang="en-US" dirty="0" smtClean="0"/>
              <a:t>            }}}      </a:t>
            </a:r>
            <a:endParaRPr lang="en-US" dirty="0"/>
          </a:p>
        </p:txBody>
      </p:sp>
      <p:sp>
        <p:nvSpPr>
          <p:cNvPr id="86" name="TextBox 85"/>
          <p:cNvSpPr txBox="1"/>
          <p:nvPr/>
        </p:nvSpPr>
        <p:spPr>
          <a:xfrm>
            <a:off x="967258" y="1775028"/>
            <a:ext cx="1108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Thread 0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2133173" y="1776968"/>
            <a:ext cx="1108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Thread 1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065739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r>
              <a:rPr lang="en-US" dirty="0"/>
              <a:t> </a:t>
            </a:r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754760" y="3075879"/>
            <a:ext cx="689095" cy="4458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596266" y="3075879"/>
            <a:ext cx="689095" cy="4458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2552637" y="3075879"/>
            <a:ext cx="689095" cy="4458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3460864" y="3075879"/>
            <a:ext cx="689095" cy="4458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/>
          <p:cNvCxnSpPr>
            <a:endCxn id="14" idx="0"/>
          </p:cNvCxnSpPr>
          <p:nvPr/>
        </p:nvCxnSpPr>
        <p:spPr>
          <a:xfrm>
            <a:off x="1099308" y="2408138"/>
            <a:ext cx="0" cy="66774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endCxn id="15" idx="0"/>
          </p:cNvCxnSpPr>
          <p:nvPr/>
        </p:nvCxnSpPr>
        <p:spPr>
          <a:xfrm>
            <a:off x="1738485" y="2408138"/>
            <a:ext cx="202329" cy="66774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Rectangle 40"/>
          <p:cNvSpPr/>
          <p:nvPr/>
        </p:nvSpPr>
        <p:spPr>
          <a:xfrm>
            <a:off x="967082" y="1445119"/>
            <a:ext cx="30936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lang="en-US" dirty="0">
                <a:solidFill>
                  <a:srgbClr val="3366FF"/>
                </a:solidFill>
                <a:latin typeface="Courier"/>
                <a:ea typeface="ＭＳ Ｐゴシック" charset="-128"/>
                <a:cs typeface="Courier"/>
              </a:rPr>
              <a:t>vector&lt;</a:t>
            </a:r>
            <a:r>
              <a:rPr lang="en-US" dirty="0" smtClean="0">
                <a:solidFill>
                  <a:srgbClr val="3366FF"/>
                </a:solidFill>
                <a:latin typeface="Courier"/>
                <a:ea typeface="ＭＳ Ｐゴシック" charset="-128"/>
                <a:cs typeface="Courier"/>
              </a:rPr>
              <a:t>PNG *&gt; </a:t>
            </a:r>
            <a:r>
              <a:rPr lang="en-US" dirty="0">
                <a:solidFill>
                  <a:srgbClr val="3366FF"/>
                </a:solidFill>
                <a:latin typeface="Courier"/>
                <a:ea typeface="ＭＳ Ｐゴシック" charset="-128"/>
                <a:cs typeface="Courier"/>
              </a:rPr>
              <a:t>layers; </a:t>
            </a:r>
          </a:p>
        </p:txBody>
      </p:sp>
      <p:sp>
        <p:nvSpPr>
          <p:cNvPr id="44" name="Rectangle 43"/>
          <p:cNvSpPr/>
          <p:nvPr/>
        </p:nvSpPr>
        <p:spPr>
          <a:xfrm>
            <a:off x="921193" y="2145999"/>
            <a:ext cx="2246926" cy="35125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Straight Connector 44"/>
          <p:cNvCxnSpPr/>
          <p:nvPr/>
        </p:nvCxnSpPr>
        <p:spPr>
          <a:xfrm>
            <a:off x="1492457" y="2145999"/>
            <a:ext cx="1" cy="35125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2032937" y="2145999"/>
            <a:ext cx="1" cy="35125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2612993" y="2145999"/>
            <a:ext cx="1" cy="35125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3168118" y="2145999"/>
            <a:ext cx="1" cy="35125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814556" y="3106689"/>
            <a:ext cx="6292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PNG</a:t>
            </a:r>
            <a:endParaRPr lang="en-US" sz="1600" dirty="0"/>
          </a:p>
        </p:txBody>
      </p:sp>
      <p:sp>
        <p:nvSpPr>
          <p:cNvPr id="51" name="TextBox 50"/>
          <p:cNvSpPr txBox="1"/>
          <p:nvPr/>
        </p:nvSpPr>
        <p:spPr>
          <a:xfrm>
            <a:off x="2582535" y="3095053"/>
            <a:ext cx="6292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PNG</a:t>
            </a:r>
            <a:endParaRPr lang="en-US" sz="1600" dirty="0"/>
          </a:p>
        </p:txBody>
      </p:sp>
      <p:sp>
        <p:nvSpPr>
          <p:cNvPr id="52" name="TextBox 51"/>
          <p:cNvSpPr txBox="1"/>
          <p:nvPr/>
        </p:nvSpPr>
        <p:spPr>
          <a:xfrm>
            <a:off x="3460864" y="3106287"/>
            <a:ext cx="6292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PNG</a:t>
            </a:r>
            <a:endParaRPr lang="en-US" sz="1600" dirty="0"/>
          </a:p>
        </p:txBody>
      </p:sp>
      <p:sp>
        <p:nvSpPr>
          <p:cNvPr id="53" name="TextBox 52"/>
          <p:cNvSpPr txBox="1"/>
          <p:nvPr/>
        </p:nvSpPr>
        <p:spPr>
          <a:xfrm>
            <a:off x="1626164" y="3106287"/>
            <a:ext cx="6292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PNG</a:t>
            </a:r>
            <a:endParaRPr lang="en-US" sz="1600" dirty="0"/>
          </a:p>
        </p:txBody>
      </p:sp>
      <p:cxnSp>
        <p:nvCxnSpPr>
          <p:cNvPr id="56" name="Straight Arrow Connector 55"/>
          <p:cNvCxnSpPr>
            <a:endCxn id="51" idx="0"/>
          </p:cNvCxnSpPr>
          <p:nvPr/>
        </p:nvCxnSpPr>
        <p:spPr>
          <a:xfrm>
            <a:off x="2410664" y="2408138"/>
            <a:ext cx="486521" cy="68691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endCxn id="17" idx="0"/>
          </p:cNvCxnSpPr>
          <p:nvPr/>
        </p:nvCxnSpPr>
        <p:spPr>
          <a:xfrm>
            <a:off x="3052642" y="2408138"/>
            <a:ext cx="752770" cy="66774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0" name="Rectangle 79"/>
          <p:cNvSpPr/>
          <p:nvPr/>
        </p:nvSpPr>
        <p:spPr>
          <a:xfrm>
            <a:off x="499635" y="3846611"/>
            <a:ext cx="443328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for </a:t>
            </a:r>
            <a:r>
              <a:rPr lang="en-US" dirty="0"/>
              <a:t>(k=1; k &lt; </a:t>
            </a:r>
            <a:r>
              <a:rPr lang="en-US" dirty="0" err="1" smtClean="0"/>
              <a:t>nlayers</a:t>
            </a:r>
            <a:r>
              <a:rPr lang="en-US" dirty="0" smtClean="0"/>
              <a:t>; </a:t>
            </a:r>
            <a:r>
              <a:rPr lang="en-US" dirty="0"/>
              <a:t>k++</a:t>
            </a:r>
            <a:r>
              <a:rPr lang="en-US" dirty="0" smtClean="0"/>
              <a:t>) {</a:t>
            </a:r>
          </a:p>
          <a:p>
            <a:r>
              <a:rPr lang="en-US" dirty="0"/>
              <a:t> </a:t>
            </a:r>
            <a:r>
              <a:rPr lang="en-US" dirty="0" smtClean="0"/>
              <a:t>     PNG </a:t>
            </a:r>
            <a:r>
              <a:rPr lang="en-US" dirty="0" err="1"/>
              <a:t>tmp</a:t>
            </a:r>
            <a:r>
              <a:rPr lang="en-US" dirty="0"/>
              <a:t>;</a:t>
            </a:r>
          </a:p>
          <a:p>
            <a:r>
              <a:rPr lang="en-US" dirty="0"/>
              <a:t>      </a:t>
            </a:r>
            <a:r>
              <a:rPr lang="en-US" dirty="0" err="1"/>
              <a:t>tmp</a:t>
            </a:r>
            <a:r>
              <a:rPr lang="en-US" dirty="0"/>
              <a:t> = *(layers[k])</a:t>
            </a:r>
            <a:r>
              <a:rPr lang="en-US" dirty="0" smtClean="0"/>
              <a:t>;</a:t>
            </a:r>
          </a:p>
          <a:p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dirty="0" smtClean="0">
                <a:solidFill>
                  <a:srgbClr val="FF0000"/>
                </a:solidFill>
              </a:rPr>
              <a:t>#</a:t>
            </a:r>
            <a:r>
              <a:rPr lang="en-US" dirty="0">
                <a:solidFill>
                  <a:srgbClr val="FF0000"/>
                </a:solidFill>
              </a:rPr>
              <a:t>pragma </a:t>
            </a:r>
            <a:r>
              <a:rPr lang="en-US" dirty="0" err="1">
                <a:solidFill>
                  <a:srgbClr val="FF0000"/>
                </a:solidFill>
              </a:rPr>
              <a:t>omp</a:t>
            </a:r>
            <a:r>
              <a:rPr lang="en-US" dirty="0">
                <a:solidFill>
                  <a:srgbClr val="FF0000"/>
                </a:solidFill>
              </a:rPr>
              <a:t> parallel </a:t>
            </a:r>
            <a:r>
              <a:rPr lang="en-US" dirty="0" smtClean="0">
                <a:solidFill>
                  <a:srgbClr val="FF0000"/>
                </a:solidFill>
              </a:rPr>
              <a:t>for private(</a:t>
            </a:r>
            <a:r>
              <a:rPr lang="en-US" dirty="0" err="1" smtClean="0">
                <a:solidFill>
                  <a:srgbClr val="FF0000"/>
                </a:solidFill>
              </a:rPr>
              <a:t>tmp</a:t>
            </a:r>
            <a:r>
              <a:rPr lang="en-US" dirty="0" smtClean="0">
                <a:solidFill>
                  <a:srgbClr val="FF0000"/>
                </a:solidFill>
              </a:rPr>
              <a:t>)</a:t>
            </a:r>
            <a:endParaRPr lang="en-US" dirty="0"/>
          </a:p>
          <a:p>
            <a:r>
              <a:rPr lang="en-US" dirty="0" smtClean="0"/>
              <a:t>      for</a:t>
            </a:r>
            <a:r>
              <a:rPr lang="en-US" dirty="0"/>
              <a:t>(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= 0; </a:t>
            </a:r>
            <a:r>
              <a:rPr lang="en-US" dirty="0" err="1"/>
              <a:t>i</a:t>
            </a:r>
            <a:r>
              <a:rPr lang="en-US" dirty="0"/>
              <a:t> &lt; w; ++</a:t>
            </a:r>
            <a:r>
              <a:rPr lang="en-US" dirty="0" err="1"/>
              <a:t>i</a:t>
            </a:r>
            <a:r>
              <a:rPr lang="en-US" dirty="0"/>
              <a:t>){</a:t>
            </a:r>
          </a:p>
          <a:p>
            <a:r>
              <a:rPr lang="en-US" dirty="0"/>
              <a:t>        for(</a:t>
            </a:r>
            <a:r>
              <a:rPr lang="en-US" dirty="0" err="1"/>
              <a:t>int</a:t>
            </a:r>
            <a:r>
              <a:rPr lang="en-US" dirty="0"/>
              <a:t> j = 0; j &lt; h; ++j){</a:t>
            </a:r>
          </a:p>
          <a:p>
            <a:r>
              <a:rPr lang="en-US" dirty="0"/>
              <a:t>	 </a:t>
            </a:r>
            <a:r>
              <a:rPr lang="en-US" dirty="0" smtClean="0"/>
              <a:t>    </a:t>
            </a:r>
            <a:r>
              <a:rPr lang="en-US" dirty="0" err="1" smtClean="0"/>
              <a:t>tmp</a:t>
            </a:r>
            <a:r>
              <a:rPr lang="en-US" dirty="0" smtClean="0"/>
              <a:t>(</a:t>
            </a:r>
            <a:r>
              <a:rPr lang="en-US" dirty="0" err="1"/>
              <a:t>i</a:t>
            </a:r>
            <a:r>
              <a:rPr lang="en-US" dirty="0"/>
              <a:t>, j</a:t>
            </a:r>
            <a:r>
              <a:rPr lang="en-US" dirty="0" smtClean="0"/>
              <a:t>)-&gt;red = </a:t>
            </a:r>
            <a:r>
              <a:rPr lang="en-US" dirty="0" err="1" smtClean="0"/>
              <a:t>func</a:t>
            </a:r>
            <a:r>
              <a:rPr lang="en-US" dirty="0" smtClean="0"/>
              <a:t>(k);</a:t>
            </a:r>
          </a:p>
          <a:p>
            <a:r>
              <a:rPr lang="en-US" dirty="0"/>
              <a:t> </a:t>
            </a:r>
            <a:r>
              <a:rPr lang="en-US" dirty="0" smtClean="0"/>
              <a:t>            }}}       </a:t>
            </a:r>
            <a:endParaRPr lang="en-US" dirty="0"/>
          </a:p>
        </p:txBody>
      </p:sp>
      <p:sp>
        <p:nvSpPr>
          <p:cNvPr id="82" name="Rounded Rectangle 81"/>
          <p:cNvSpPr/>
          <p:nvPr/>
        </p:nvSpPr>
        <p:spPr>
          <a:xfrm>
            <a:off x="933659" y="2145999"/>
            <a:ext cx="1099279" cy="351259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28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28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ounded Rectangle 82"/>
          <p:cNvSpPr/>
          <p:nvPr/>
        </p:nvSpPr>
        <p:spPr>
          <a:xfrm>
            <a:off x="2032938" y="2144360"/>
            <a:ext cx="1132660" cy="351259"/>
          </a:xfrm>
          <a:prstGeom prst="roundRect">
            <a:avLst/>
          </a:prstGeom>
          <a:solidFill>
            <a:srgbClr val="FF6600">
              <a:alpha val="28000"/>
            </a:srgbClr>
          </a:solidFill>
          <a:ln>
            <a:solidFill>
              <a:srgbClr val="FF66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6600"/>
              </a:solidFill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967258" y="1775028"/>
            <a:ext cx="1108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Thread 0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2133173" y="1776968"/>
            <a:ext cx="1108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Thread 1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62361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r>
              <a:rPr lang="en-US" dirty="0"/>
              <a:t> </a:t>
            </a:r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754760" y="3075879"/>
            <a:ext cx="689095" cy="4458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596266" y="3075879"/>
            <a:ext cx="689095" cy="4458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2552637" y="3075879"/>
            <a:ext cx="689095" cy="4458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3460864" y="3075879"/>
            <a:ext cx="689095" cy="4458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/>
          <p:cNvCxnSpPr>
            <a:endCxn id="14" idx="0"/>
          </p:cNvCxnSpPr>
          <p:nvPr/>
        </p:nvCxnSpPr>
        <p:spPr>
          <a:xfrm>
            <a:off x="1099308" y="2408138"/>
            <a:ext cx="0" cy="66774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endCxn id="15" idx="0"/>
          </p:cNvCxnSpPr>
          <p:nvPr/>
        </p:nvCxnSpPr>
        <p:spPr>
          <a:xfrm>
            <a:off x="1738485" y="2408138"/>
            <a:ext cx="202329" cy="66774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Rectangle 40"/>
          <p:cNvSpPr/>
          <p:nvPr/>
        </p:nvSpPr>
        <p:spPr>
          <a:xfrm>
            <a:off x="967082" y="1445119"/>
            <a:ext cx="30936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lang="en-US" dirty="0">
                <a:solidFill>
                  <a:srgbClr val="3366FF"/>
                </a:solidFill>
                <a:latin typeface="Courier"/>
                <a:ea typeface="ＭＳ Ｐゴシック" charset="-128"/>
                <a:cs typeface="Courier"/>
              </a:rPr>
              <a:t>vector&lt;</a:t>
            </a:r>
            <a:r>
              <a:rPr lang="en-US" dirty="0" smtClean="0">
                <a:solidFill>
                  <a:srgbClr val="3366FF"/>
                </a:solidFill>
                <a:latin typeface="Courier"/>
                <a:ea typeface="ＭＳ Ｐゴシック" charset="-128"/>
                <a:cs typeface="Courier"/>
              </a:rPr>
              <a:t>PNG *&gt; </a:t>
            </a:r>
            <a:r>
              <a:rPr lang="en-US" dirty="0">
                <a:solidFill>
                  <a:srgbClr val="3366FF"/>
                </a:solidFill>
                <a:latin typeface="Courier"/>
                <a:ea typeface="ＭＳ Ｐゴシック" charset="-128"/>
                <a:cs typeface="Courier"/>
              </a:rPr>
              <a:t>layers; </a:t>
            </a:r>
          </a:p>
        </p:txBody>
      </p:sp>
      <p:sp>
        <p:nvSpPr>
          <p:cNvPr id="44" name="Rectangle 43"/>
          <p:cNvSpPr/>
          <p:nvPr/>
        </p:nvSpPr>
        <p:spPr>
          <a:xfrm>
            <a:off x="921193" y="2145999"/>
            <a:ext cx="2246926" cy="35125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Straight Connector 44"/>
          <p:cNvCxnSpPr/>
          <p:nvPr/>
        </p:nvCxnSpPr>
        <p:spPr>
          <a:xfrm>
            <a:off x="1492457" y="2145999"/>
            <a:ext cx="1" cy="35125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2032937" y="2145999"/>
            <a:ext cx="1" cy="35125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2612993" y="2145999"/>
            <a:ext cx="1" cy="35125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3168118" y="2145999"/>
            <a:ext cx="1" cy="35125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814556" y="3106689"/>
            <a:ext cx="6292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PNG</a:t>
            </a:r>
            <a:endParaRPr lang="en-US" sz="1600" dirty="0"/>
          </a:p>
        </p:txBody>
      </p:sp>
      <p:sp>
        <p:nvSpPr>
          <p:cNvPr id="51" name="TextBox 50"/>
          <p:cNvSpPr txBox="1"/>
          <p:nvPr/>
        </p:nvSpPr>
        <p:spPr>
          <a:xfrm>
            <a:off x="2582535" y="3095053"/>
            <a:ext cx="6292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PNG</a:t>
            </a:r>
            <a:endParaRPr lang="en-US" sz="1600" dirty="0"/>
          </a:p>
        </p:txBody>
      </p:sp>
      <p:sp>
        <p:nvSpPr>
          <p:cNvPr id="52" name="TextBox 51"/>
          <p:cNvSpPr txBox="1"/>
          <p:nvPr/>
        </p:nvSpPr>
        <p:spPr>
          <a:xfrm>
            <a:off x="3460864" y="3106287"/>
            <a:ext cx="6292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PNG</a:t>
            </a:r>
            <a:endParaRPr lang="en-US" sz="1600" dirty="0"/>
          </a:p>
        </p:txBody>
      </p:sp>
      <p:sp>
        <p:nvSpPr>
          <p:cNvPr id="53" name="TextBox 52"/>
          <p:cNvSpPr txBox="1"/>
          <p:nvPr/>
        </p:nvSpPr>
        <p:spPr>
          <a:xfrm>
            <a:off x="1626164" y="3106287"/>
            <a:ext cx="6292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PNG</a:t>
            </a:r>
            <a:endParaRPr lang="en-US" sz="1600" dirty="0"/>
          </a:p>
        </p:txBody>
      </p:sp>
      <p:cxnSp>
        <p:nvCxnSpPr>
          <p:cNvPr id="56" name="Straight Arrow Connector 55"/>
          <p:cNvCxnSpPr>
            <a:endCxn id="51" idx="0"/>
          </p:cNvCxnSpPr>
          <p:nvPr/>
        </p:nvCxnSpPr>
        <p:spPr>
          <a:xfrm>
            <a:off x="2410664" y="2408138"/>
            <a:ext cx="486521" cy="68691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endCxn id="17" idx="0"/>
          </p:cNvCxnSpPr>
          <p:nvPr/>
        </p:nvCxnSpPr>
        <p:spPr>
          <a:xfrm>
            <a:off x="3052642" y="2408138"/>
            <a:ext cx="752770" cy="66774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0" name="Rectangle 79"/>
          <p:cNvSpPr/>
          <p:nvPr/>
        </p:nvSpPr>
        <p:spPr>
          <a:xfrm>
            <a:off x="499635" y="3846611"/>
            <a:ext cx="443328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for </a:t>
            </a:r>
            <a:r>
              <a:rPr lang="en-US" dirty="0"/>
              <a:t>(k=1; k &lt; </a:t>
            </a:r>
            <a:r>
              <a:rPr lang="en-US" dirty="0" err="1" smtClean="0"/>
              <a:t>nlayers</a:t>
            </a:r>
            <a:r>
              <a:rPr lang="en-US" dirty="0" smtClean="0"/>
              <a:t>; </a:t>
            </a:r>
            <a:r>
              <a:rPr lang="en-US" dirty="0"/>
              <a:t>k++</a:t>
            </a:r>
            <a:r>
              <a:rPr lang="en-US" dirty="0" smtClean="0"/>
              <a:t>){</a:t>
            </a:r>
            <a:endParaRPr lang="en-US" dirty="0"/>
          </a:p>
          <a:p>
            <a:r>
              <a:rPr lang="en-US" dirty="0"/>
              <a:t>      PNG </a:t>
            </a:r>
            <a:r>
              <a:rPr lang="en-US" dirty="0" err="1"/>
              <a:t>tmp</a:t>
            </a:r>
            <a:r>
              <a:rPr lang="en-US" dirty="0"/>
              <a:t>;</a:t>
            </a:r>
          </a:p>
          <a:p>
            <a:r>
              <a:rPr lang="en-US" dirty="0"/>
              <a:t>      </a:t>
            </a:r>
            <a:r>
              <a:rPr lang="en-US" dirty="0" err="1"/>
              <a:t>tmp</a:t>
            </a:r>
            <a:r>
              <a:rPr lang="en-US" dirty="0"/>
              <a:t> = *(layers[k])</a:t>
            </a:r>
            <a:r>
              <a:rPr lang="en-US" dirty="0" smtClean="0"/>
              <a:t>;</a:t>
            </a:r>
          </a:p>
          <a:p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dirty="0" smtClean="0">
                <a:solidFill>
                  <a:srgbClr val="FF0000"/>
                </a:solidFill>
              </a:rPr>
              <a:t>#</a:t>
            </a:r>
            <a:r>
              <a:rPr lang="en-US" dirty="0">
                <a:solidFill>
                  <a:srgbClr val="FF0000"/>
                </a:solidFill>
              </a:rPr>
              <a:t>pragma </a:t>
            </a:r>
            <a:r>
              <a:rPr lang="en-US" dirty="0" err="1">
                <a:solidFill>
                  <a:srgbClr val="FF0000"/>
                </a:solidFill>
              </a:rPr>
              <a:t>omp</a:t>
            </a:r>
            <a:r>
              <a:rPr lang="en-US" dirty="0">
                <a:solidFill>
                  <a:srgbClr val="FF0000"/>
                </a:solidFill>
              </a:rPr>
              <a:t> parallel </a:t>
            </a:r>
            <a:r>
              <a:rPr lang="en-US" dirty="0" smtClean="0">
                <a:solidFill>
                  <a:srgbClr val="FF0000"/>
                </a:solidFill>
              </a:rPr>
              <a:t>for private(</a:t>
            </a:r>
            <a:r>
              <a:rPr lang="en-US" dirty="0" err="1" smtClean="0">
                <a:solidFill>
                  <a:srgbClr val="FF0000"/>
                </a:solidFill>
              </a:rPr>
              <a:t>tmp</a:t>
            </a:r>
            <a:r>
              <a:rPr lang="en-US" dirty="0" smtClean="0">
                <a:solidFill>
                  <a:srgbClr val="FF0000"/>
                </a:solidFill>
              </a:rPr>
              <a:t>)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     </a:t>
            </a:r>
            <a:r>
              <a:rPr lang="en-US" dirty="0" smtClean="0"/>
              <a:t>{for</a:t>
            </a:r>
            <a:r>
              <a:rPr lang="en-US" dirty="0"/>
              <a:t>(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= 0; </a:t>
            </a:r>
            <a:r>
              <a:rPr lang="en-US" dirty="0" err="1"/>
              <a:t>i</a:t>
            </a:r>
            <a:r>
              <a:rPr lang="en-US" dirty="0"/>
              <a:t> &lt; w; ++</a:t>
            </a:r>
            <a:r>
              <a:rPr lang="en-US" dirty="0" err="1"/>
              <a:t>i</a:t>
            </a:r>
            <a:r>
              <a:rPr lang="en-US" dirty="0"/>
              <a:t>){</a:t>
            </a:r>
          </a:p>
          <a:p>
            <a:r>
              <a:rPr lang="en-US" dirty="0"/>
              <a:t>        for(</a:t>
            </a:r>
            <a:r>
              <a:rPr lang="en-US" dirty="0" err="1"/>
              <a:t>int</a:t>
            </a:r>
            <a:r>
              <a:rPr lang="en-US" dirty="0"/>
              <a:t> j = 0; j &lt; h; ++j){</a:t>
            </a:r>
          </a:p>
          <a:p>
            <a:r>
              <a:rPr lang="en-US" dirty="0"/>
              <a:t>	 </a:t>
            </a:r>
            <a:r>
              <a:rPr lang="en-US" dirty="0" smtClean="0"/>
              <a:t>    </a:t>
            </a:r>
            <a:r>
              <a:rPr lang="en-US" dirty="0" err="1" smtClean="0"/>
              <a:t>tmp</a:t>
            </a:r>
            <a:r>
              <a:rPr lang="en-US" dirty="0" smtClean="0"/>
              <a:t>(</a:t>
            </a:r>
            <a:r>
              <a:rPr lang="en-US" dirty="0" err="1"/>
              <a:t>i</a:t>
            </a:r>
            <a:r>
              <a:rPr lang="en-US" dirty="0"/>
              <a:t>, j</a:t>
            </a:r>
            <a:r>
              <a:rPr lang="en-US" dirty="0" smtClean="0"/>
              <a:t>)-&gt;red = </a:t>
            </a:r>
            <a:r>
              <a:rPr lang="en-US" dirty="0" err="1" smtClean="0"/>
              <a:t>func</a:t>
            </a:r>
            <a:r>
              <a:rPr lang="en-US" dirty="0" smtClean="0"/>
              <a:t>(k);</a:t>
            </a:r>
          </a:p>
          <a:p>
            <a:r>
              <a:rPr lang="en-US" dirty="0"/>
              <a:t> </a:t>
            </a:r>
            <a:r>
              <a:rPr lang="en-US" dirty="0" smtClean="0"/>
              <a:t>            }}}      </a:t>
            </a:r>
            <a:endParaRPr lang="en-US" dirty="0"/>
          </a:p>
        </p:txBody>
      </p:sp>
      <p:sp>
        <p:nvSpPr>
          <p:cNvPr id="81" name="Rectangle 80"/>
          <p:cNvSpPr/>
          <p:nvPr/>
        </p:nvSpPr>
        <p:spPr>
          <a:xfrm>
            <a:off x="4895953" y="3905658"/>
            <a:ext cx="443328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  </a:t>
            </a:r>
            <a:r>
              <a:rPr lang="en-US" dirty="0" smtClean="0">
                <a:solidFill>
                  <a:srgbClr val="FF0000"/>
                </a:solidFill>
              </a:rPr>
              <a:t>#pragma </a:t>
            </a:r>
            <a:r>
              <a:rPr lang="en-US" dirty="0" err="1" smtClean="0">
                <a:solidFill>
                  <a:srgbClr val="FF0000"/>
                </a:solidFill>
              </a:rPr>
              <a:t>omp</a:t>
            </a:r>
            <a:r>
              <a:rPr lang="en-US" dirty="0" smtClean="0">
                <a:solidFill>
                  <a:srgbClr val="FF0000"/>
                </a:solidFill>
              </a:rPr>
              <a:t> parallel for</a:t>
            </a:r>
          </a:p>
          <a:p>
            <a:r>
              <a:rPr lang="en-US" dirty="0"/>
              <a:t> </a:t>
            </a:r>
            <a:r>
              <a:rPr lang="en-US" dirty="0" smtClean="0"/>
              <a:t> for </a:t>
            </a:r>
            <a:r>
              <a:rPr lang="en-US" dirty="0"/>
              <a:t>(k=1; k &lt; </a:t>
            </a:r>
            <a:r>
              <a:rPr lang="en-US" dirty="0" err="1" smtClean="0"/>
              <a:t>nlayers</a:t>
            </a:r>
            <a:r>
              <a:rPr lang="en-US" dirty="0" smtClean="0"/>
              <a:t>; </a:t>
            </a:r>
            <a:r>
              <a:rPr lang="en-US" dirty="0"/>
              <a:t>k++</a:t>
            </a:r>
            <a:r>
              <a:rPr lang="en-US" dirty="0" smtClean="0"/>
              <a:t>){</a:t>
            </a:r>
          </a:p>
          <a:p>
            <a:r>
              <a:rPr lang="en-US" dirty="0"/>
              <a:t> </a:t>
            </a:r>
            <a:r>
              <a:rPr lang="en-US" dirty="0" smtClean="0"/>
              <a:t>     PNG </a:t>
            </a:r>
            <a:r>
              <a:rPr lang="en-US" dirty="0" err="1"/>
              <a:t>tmp</a:t>
            </a:r>
            <a:r>
              <a:rPr lang="en-US" dirty="0" smtClean="0"/>
              <a:t>;</a:t>
            </a:r>
          </a:p>
          <a:p>
            <a:r>
              <a:rPr lang="en-US" dirty="0" smtClean="0"/>
              <a:t>      </a:t>
            </a:r>
            <a:r>
              <a:rPr lang="en-US" dirty="0" err="1" smtClean="0"/>
              <a:t>tmp</a:t>
            </a:r>
            <a:r>
              <a:rPr lang="en-US" dirty="0" smtClean="0"/>
              <a:t> </a:t>
            </a:r>
            <a:r>
              <a:rPr lang="en-US" dirty="0"/>
              <a:t>= *(layers[k])</a:t>
            </a:r>
            <a:r>
              <a:rPr lang="en-US" dirty="0" smtClean="0"/>
              <a:t>;</a:t>
            </a:r>
            <a:endParaRPr lang="en-US" dirty="0"/>
          </a:p>
          <a:p>
            <a:r>
              <a:rPr lang="en-US" dirty="0"/>
              <a:t>    </a:t>
            </a:r>
            <a:r>
              <a:rPr lang="en-US" dirty="0" smtClean="0"/>
              <a:t>  for</a:t>
            </a:r>
            <a:r>
              <a:rPr lang="en-US" dirty="0"/>
              <a:t>(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= 0; </a:t>
            </a:r>
            <a:r>
              <a:rPr lang="en-US" dirty="0" err="1"/>
              <a:t>i</a:t>
            </a:r>
            <a:r>
              <a:rPr lang="en-US" dirty="0"/>
              <a:t> &lt; w; ++</a:t>
            </a:r>
            <a:r>
              <a:rPr lang="en-US" dirty="0" err="1"/>
              <a:t>i</a:t>
            </a:r>
            <a:r>
              <a:rPr lang="en-US" dirty="0"/>
              <a:t>){</a:t>
            </a:r>
          </a:p>
          <a:p>
            <a:r>
              <a:rPr lang="en-US" dirty="0"/>
              <a:t>        for(</a:t>
            </a:r>
            <a:r>
              <a:rPr lang="en-US" dirty="0" err="1"/>
              <a:t>int</a:t>
            </a:r>
            <a:r>
              <a:rPr lang="en-US" dirty="0"/>
              <a:t> j = 0; j &lt; h; ++j){</a:t>
            </a:r>
          </a:p>
          <a:p>
            <a:r>
              <a:rPr lang="en-US" dirty="0"/>
              <a:t>	 </a:t>
            </a:r>
            <a:r>
              <a:rPr lang="en-US" dirty="0" smtClean="0"/>
              <a:t>    </a:t>
            </a:r>
            <a:r>
              <a:rPr lang="en-US" dirty="0" err="1" smtClean="0"/>
              <a:t>tmp</a:t>
            </a:r>
            <a:r>
              <a:rPr lang="en-US" dirty="0" smtClean="0"/>
              <a:t>(</a:t>
            </a:r>
            <a:r>
              <a:rPr lang="en-US" dirty="0" err="1"/>
              <a:t>i</a:t>
            </a:r>
            <a:r>
              <a:rPr lang="en-US" dirty="0" err="1" smtClean="0"/>
              <a:t>,j</a:t>
            </a:r>
            <a:r>
              <a:rPr lang="en-US" dirty="0" smtClean="0"/>
              <a:t>)-&gt;red = </a:t>
            </a:r>
            <a:r>
              <a:rPr lang="en-US" dirty="0" err="1" smtClean="0"/>
              <a:t>func</a:t>
            </a:r>
            <a:r>
              <a:rPr lang="en-US" dirty="0" smtClean="0"/>
              <a:t>(k) ;</a:t>
            </a:r>
            <a:endParaRPr lang="en-US" dirty="0"/>
          </a:p>
          <a:p>
            <a:r>
              <a:rPr lang="en-US" dirty="0" smtClean="0"/>
              <a:t>           }}}       </a:t>
            </a:r>
            <a:endParaRPr lang="en-US" dirty="0"/>
          </a:p>
        </p:txBody>
      </p:sp>
      <p:sp>
        <p:nvSpPr>
          <p:cNvPr id="82" name="Rounded Rectangle 81"/>
          <p:cNvSpPr/>
          <p:nvPr/>
        </p:nvSpPr>
        <p:spPr>
          <a:xfrm>
            <a:off x="933659" y="2145999"/>
            <a:ext cx="1099279" cy="351259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28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28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ounded Rectangle 82"/>
          <p:cNvSpPr/>
          <p:nvPr/>
        </p:nvSpPr>
        <p:spPr>
          <a:xfrm>
            <a:off x="2032938" y="2144360"/>
            <a:ext cx="1132660" cy="351259"/>
          </a:xfrm>
          <a:prstGeom prst="roundRect">
            <a:avLst/>
          </a:prstGeom>
          <a:solidFill>
            <a:srgbClr val="FF6600">
              <a:alpha val="28000"/>
            </a:srgbClr>
          </a:solidFill>
          <a:ln>
            <a:solidFill>
              <a:srgbClr val="FF66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6600"/>
              </a:solidFill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967258" y="1775028"/>
            <a:ext cx="1108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Thread 0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2133173" y="1776968"/>
            <a:ext cx="1108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Thread 1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553390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r>
              <a:rPr lang="en-US" dirty="0"/>
              <a:t> </a:t>
            </a:r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754760" y="3075879"/>
            <a:ext cx="689095" cy="4458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596266" y="3075879"/>
            <a:ext cx="689095" cy="4458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2552637" y="3075879"/>
            <a:ext cx="689095" cy="4458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3460864" y="3075879"/>
            <a:ext cx="689095" cy="4458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/>
          <p:cNvCxnSpPr>
            <a:endCxn id="14" idx="0"/>
          </p:cNvCxnSpPr>
          <p:nvPr/>
        </p:nvCxnSpPr>
        <p:spPr>
          <a:xfrm>
            <a:off x="1099308" y="2408138"/>
            <a:ext cx="0" cy="66774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endCxn id="15" idx="0"/>
          </p:cNvCxnSpPr>
          <p:nvPr/>
        </p:nvCxnSpPr>
        <p:spPr>
          <a:xfrm>
            <a:off x="1738485" y="2408138"/>
            <a:ext cx="202329" cy="66774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Rectangle 40"/>
          <p:cNvSpPr/>
          <p:nvPr/>
        </p:nvSpPr>
        <p:spPr>
          <a:xfrm>
            <a:off x="967082" y="1445119"/>
            <a:ext cx="30936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lang="en-US" dirty="0">
                <a:solidFill>
                  <a:srgbClr val="3366FF"/>
                </a:solidFill>
                <a:latin typeface="Courier"/>
                <a:ea typeface="ＭＳ Ｐゴシック" charset="-128"/>
                <a:cs typeface="Courier"/>
              </a:rPr>
              <a:t>vector&lt;</a:t>
            </a:r>
            <a:r>
              <a:rPr lang="en-US" dirty="0" smtClean="0">
                <a:solidFill>
                  <a:srgbClr val="3366FF"/>
                </a:solidFill>
                <a:latin typeface="Courier"/>
                <a:ea typeface="ＭＳ Ｐゴシック" charset="-128"/>
                <a:cs typeface="Courier"/>
              </a:rPr>
              <a:t>PNG *&gt; </a:t>
            </a:r>
            <a:r>
              <a:rPr lang="en-US" dirty="0">
                <a:solidFill>
                  <a:srgbClr val="3366FF"/>
                </a:solidFill>
                <a:latin typeface="Courier"/>
                <a:ea typeface="ＭＳ Ｐゴシック" charset="-128"/>
                <a:cs typeface="Courier"/>
              </a:rPr>
              <a:t>layers; </a:t>
            </a:r>
          </a:p>
        </p:txBody>
      </p:sp>
      <p:sp>
        <p:nvSpPr>
          <p:cNvPr id="44" name="Rectangle 43"/>
          <p:cNvSpPr/>
          <p:nvPr/>
        </p:nvSpPr>
        <p:spPr>
          <a:xfrm>
            <a:off x="921193" y="2145999"/>
            <a:ext cx="2246926" cy="35125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Straight Connector 44"/>
          <p:cNvCxnSpPr/>
          <p:nvPr/>
        </p:nvCxnSpPr>
        <p:spPr>
          <a:xfrm>
            <a:off x="1492457" y="2145999"/>
            <a:ext cx="1" cy="35125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2032937" y="2145999"/>
            <a:ext cx="1" cy="35125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2612993" y="2145999"/>
            <a:ext cx="1" cy="35125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3168118" y="2145999"/>
            <a:ext cx="1" cy="35125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814556" y="3106689"/>
            <a:ext cx="6292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PNG</a:t>
            </a:r>
            <a:endParaRPr lang="en-US" sz="1600" dirty="0"/>
          </a:p>
        </p:txBody>
      </p:sp>
      <p:sp>
        <p:nvSpPr>
          <p:cNvPr id="51" name="TextBox 50"/>
          <p:cNvSpPr txBox="1"/>
          <p:nvPr/>
        </p:nvSpPr>
        <p:spPr>
          <a:xfrm>
            <a:off x="2582535" y="3095053"/>
            <a:ext cx="6292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PNG</a:t>
            </a:r>
            <a:endParaRPr lang="en-US" sz="1600" dirty="0"/>
          </a:p>
        </p:txBody>
      </p:sp>
      <p:sp>
        <p:nvSpPr>
          <p:cNvPr id="52" name="TextBox 51"/>
          <p:cNvSpPr txBox="1"/>
          <p:nvPr/>
        </p:nvSpPr>
        <p:spPr>
          <a:xfrm>
            <a:off x="3460864" y="3106287"/>
            <a:ext cx="6292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PNG</a:t>
            </a:r>
            <a:endParaRPr lang="en-US" sz="1600" dirty="0"/>
          </a:p>
        </p:txBody>
      </p:sp>
      <p:sp>
        <p:nvSpPr>
          <p:cNvPr id="53" name="TextBox 52"/>
          <p:cNvSpPr txBox="1"/>
          <p:nvPr/>
        </p:nvSpPr>
        <p:spPr>
          <a:xfrm>
            <a:off x="1626164" y="3106287"/>
            <a:ext cx="6292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PNG</a:t>
            </a:r>
            <a:endParaRPr lang="en-US" sz="1600" dirty="0"/>
          </a:p>
        </p:txBody>
      </p:sp>
      <p:cxnSp>
        <p:nvCxnSpPr>
          <p:cNvPr id="56" name="Straight Arrow Connector 55"/>
          <p:cNvCxnSpPr>
            <a:endCxn id="51" idx="0"/>
          </p:cNvCxnSpPr>
          <p:nvPr/>
        </p:nvCxnSpPr>
        <p:spPr>
          <a:xfrm>
            <a:off x="2410664" y="2408138"/>
            <a:ext cx="486521" cy="68691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endCxn id="17" idx="0"/>
          </p:cNvCxnSpPr>
          <p:nvPr/>
        </p:nvCxnSpPr>
        <p:spPr>
          <a:xfrm>
            <a:off x="3052642" y="2408138"/>
            <a:ext cx="752770" cy="66774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Rectangle 60"/>
          <p:cNvSpPr/>
          <p:nvPr/>
        </p:nvSpPr>
        <p:spPr>
          <a:xfrm>
            <a:off x="4994693" y="3187279"/>
            <a:ext cx="689095" cy="4458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/>
          <p:cNvSpPr/>
          <p:nvPr/>
        </p:nvSpPr>
        <p:spPr>
          <a:xfrm>
            <a:off x="5836199" y="3187279"/>
            <a:ext cx="689095" cy="4458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/>
          <p:cNvSpPr/>
          <p:nvPr/>
        </p:nvSpPr>
        <p:spPr>
          <a:xfrm>
            <a:off x="6792570" y="3187279"/>
            <a:ext cx="689095" cy="4458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Straight Arrow Connector 64"/>
          <p:cNvCxnSpPr>
            <a:endCxn id="61" idx="0"/>
          </p:cNvCxnSpPr>
          <p:nvPr/>
        </p:nvCxnSpPr>
        <p:spPr>
          <a:xfrm>
            <a:off x="5339241" y="2332557"/>
            <a:ext cx="0" cy="85472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endCxn id="62" idx="0"/>
          </p:cNvCxnSpPr>
          <p:nvPr/>
        </p:nvCxnSpPr>
        <p:spPr>
          <a:xfrm>
            <a:off x="5978418" y="2332557"/>
            <a:ext cx="202329" cy="85472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7" name="Rectangle 66"/>
          <p:cNvSpPr/>
          <p:nvPr/>
        </p:nvSpPr>
        <p:spPr>
          <a:xfrm>
            <a:off x="5161126" y="2168279"/>
            <a:ext cx="2246926" cy="35125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8" name="Straight Connector 67"/>
          <p:cNvCxnSpPr/>
          <p:nvPr/>
        </p:nvCxnSpPr>
        <p:spPr>
          <a:xfrm>
            <a:off x="5732390" y="2168279"/>
            <a:ext cx="1" cy="35125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6272870" y="2168279"/>
            <a:ext cx="1" cy="35125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6852926" y="2168279"/>
            <a:ext cx="1" cy="35125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>
            <a:off x="7408051" y="2168279"/>
            <a:ext cx="1" cy="35125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2" name="TextBox 71"/>
          <p:cNvSpPr txBox="1"/>
          <p:nvPr/>
        </p:nvSpPr>
        <p:spPr>
          <a:xfrm>
            <a:off x="5054489" y="3218089"/>
            <a:ext cx="6292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PNG</a:t>
            </a:r>
            <a:endParaRPr lang="en-US" sz="1600" dirty="0"/>
          </a:p>
        </p:txBody>
      </p:sp>
      <p:sp>
        <p:nvSpPr>
          <p:cNvPr id="73" name="TextBox 72"/>
          <p:cNvSpPr txBox="1"/>
          <p:nvPr/>
        </p:nvSpPr>
        <p:spPr>
          <a:xfrm>
            <a:off x="6822468" y="3206453"/>
            <a:ext cx="6292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PNG</a:t>
            </a:r>
            <a:endParaRPr lang="en-US" sz="1600" dirty="0"/>
          </a:p>
        </p:txBody>
      </p:sp>
      <p:sp>
        <p:nvSpPr>
          <p:cNvPr id="75" name="TextBox 74"/>
          <p:cNvSpPr txBox="1"/>
          <p:nvPr/>
        </p:nvSpPr>
        <p:spPr>
          <a:xfrm>
            <a:off x="5866097" y="3217687"/>
            <a:ext cx="6292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PNG</a:t>
            </a:r>
            <a:endParaRPr lang="en-US" sz="1600" dirty="0"/>
          </a:p>
        </p:txBody>
      </p:sp>
      <p:cxnSp>
        <p:nvCxnSpPr>
          <p:cNvPr id="76" name="Straight Arrow Connector 75"/>
          <p:cNvCxnSpPr>
            <a:endCxn id="73" idx="0"/>
          </p:cNvCxnSpPr>
          <p:nvPr/>
        </p:nvCxnSpPr>
        <p:spPr>
          <a:xfrm>
            <a:off x="6650597" y="2332557"/>
            <a:ext cx="486521" cy="87389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/>
          <p:nvPr/>
        </p:nvCxnSpPr>
        <p:spPr>
          <a:xfrm flipH="1">
            <a:off x="6272871" y="2332557"/>
            <a:ext cx="937935" cy="85472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2" name="Rounded Rectangle 81"/>
          <p:cNvSpPr/>
          <p:nvPr/>
        </p:nvSpPr>
        <p:spPr>
          <a:xfrm>
            <a:off x="933659" y="2145999"/>
            <a:ext cx="1099279" cy="351259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28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28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ounded Rectangle 82"/>
          <p:cNvSpPr/>
          <p:nvPr/>
        </p:nvSpPr>
        <p:spPr>
          <a:xfrm>
            <a:off x="2032938" y="2144360"/>
            <a:ext cx="1132660" cy="351259"/>
          </a:xfrm>
          <a:prstGeom prst="roundRect">
            <a:avLst/>
          </a:prstGeom>
          <a:solidFill>
            <a:srgbClr val="FF6600">
              <a:alpha val="28000"/>
            </a:srgbClr>
          </a:solidFill>
          <a:ln>
            <a:solidFill>
              <a:srgbClr val="FF66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6600"/>
              </a:solidFill>
            </a:endParaRPr>
          </a:p>
        </p:txBody>
      </p:sp>
      <p:sp>
        <p:nvSpPr>
          <p:cNvPr id="84" name="Rounded Rectangle 83"/>
          <p:cNvSpPr/>
          <p:nvPr/>
        </p:nvSpPr>
        <p:spPr>
          <a:xfrm>
            <a:off x="5161126" y="2168279"/>
            <a:ext cx="1099279" cy="351259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28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28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ounded Rectangle 84"/>
          <p:cNvSpPr/>
          <p:nvPr/>
        </p:nvSpPr>
        <p:spPr>
          <a:xfrm>
            <a:off x="6283969" y="2177780"/>
            <a:ext cx="1099279" cy="351259"/>
          </a:xfrm>
          <a:prstGeom prst="roundRect">
            <a:avLst/>
          </a:prstGeom>
          <a:solidFill>
            <a:srgbClr val="FF6600">
              <a:alpha val="28000"/>
            </a:srgbClr>
          </a:solidFill>
          <a:ln>
            <a:solidFill>
              <a:srgbClr val="FF66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6600"/>
              </a:solidFill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967258" y="1775028"/>
            <a:ext cx="1108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Thread 0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2133173" y="1776968"/>
            <a:ext cx="1108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Thread 1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5144410" y="1739245"/>
            <a:ext cx="1108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Thread 0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6310325" y="1741185"/>
            <a:ext cx="1108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Thread 1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499635" y="3846611"/>
            <a:ext cx="443328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for </a:t>
            </a:r>
            <a:r>
              <a:rPr lang="en-US" dirty="0"/>
              <a:t>(k=1; k &lt; </a:t>
            </a:r>
            <a:r>
              <a:rPr lang="en-US" dirty="0" err="1" smtClean="0"/>
              <a:t>nlayers</a:t>
            </a:r>
            <a:r>
              <a:rPr lang="en-US" dirty="0" smtClean="0"/>
              <a:t>; </a:t>
            </a:r>
            <a:r>
              <a:rPr lang="en-US" dirty="0"/>
              <a:t>k++</a:t>
            </a:r>
            <a:r>
              <a:rPr lang="en-US" dirty="0" smtClean="0"/>
              <a:t>) {</a:t>
            </a:r>
            <a:endParaRPr lang="en-US" dirty="0"/>
          </a:p>
          <a:p>
            <a:r>
              <a:rPr lang="en-US" dirty="0"/>
              <a:t>      PNG </a:t>
            </a:r>
            <a:r>
              <a:rPr lang="en-US" dirty="0" err="1"/>
              <a:t>tmp</a:t>
            </a:r>
            <a:r>
              <a:rPr lang="en-US" dirty="0"/>
              <a:t>;</a:t>
            </a:r>
          </a:p>
          <a:p>
            <a:r>
              <a:rPr lang="en-US" dirty="0"/>
              <a:t>      </a:t>
            </a:r>
            <a:r>
              <a:rPr lang="en-US" dirty="0" err="1"/>
              <a:t>tmp</a:t>
            </a:r>
            <a:r>
              <a:rPr lang="en-US" dirty="0"/>
              <a:t> = *(layers[k])</a:t>
            </a:r>
            <a:r>
              <a:rPr lang="en-US" dirty="0" smtClean="0"/>
              <a:t>;</a:t>
            </a:r>
          </a:p>
          <a:p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dirty="0" smtClean="0">
                <a:solidFill>
                  <a:srgbClr val="FF0000"/>
                </a:solidFill>
              </a:rPr>
              <a:t>#</a:t>
            </a:r>
            <a:r>
              <a:rPr lang="en-US" dirty="0">
                <a:solidFill>
                  <a:srgbClr val="FF0000"/>
                </a:solidFill>
              </a:rPr>
              <a:t>pragma </a:t>
            </a:r>
            <a:r>
              <a:rPr lang="en-US" dirty="0" err="1">
                <a:solidFill>
                  <a:srgbClr val="FF0000"/>
                </a:solidFill>
              </a:rPr>
              <a:t>omp</a:t>
            </a:r>
            <a:r>
              <a:rPr lang="en-US" dirty="0">
                <a:solidFill>
                  <a:srgbClr val="FF0000"/>
                </a:solidFill>
              </a:rPr>
              <a:t> parallel </a:t>
            </a:r>
            <a:r>
              <a:rPr lang="en-US" dirty="0" smtClean="0">
                <a:solidFill>
                  <a:srgbClr val="FF0000"/>
                </a:solidFill>
              </a:rPr>
              <a:t>for private(</a:t>
            </a:r>
            <a:r>
              <a:rPr lang="en-US" dirty="0" err="1" smtClean="0">
                <a:solidFill>
                  <a:srgbClr val="FF0000"/>
                </a:solidFill>
              </a:rPr>
              <a:t>tmp</a:t>
            </a:r>
            <a:r>
              <a:rPr lang="en-US" dirty="0" smtClean="0">
                <a:solidFill>
                  <a:srgbClr val="FF0000"/>
                </a:solidFill>
              </a:rPr>
              <a:t>)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     </a:t>
            </a:r>
            <a:r>
              <a:rPr lang="en-US" dirty="0" smtClean="0"/>
              <a:t>{for</a:t>
            </a:r>
            <a:r>
              <a:rPr lang="en-US" dirty="0"/>
              <a:t>(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= 0; </a:t>
            </a:r>
            <a:r>
              <a:rPr lang="en-US" dirty="0" err="1"/>
              <a:t>i</a:t>
            </a:r>
            <a:r>
              <a:rPr lang="en-US" dirty="0"/>
              <a:t> &lt; w; ++</a:t>
            </a:r>
            <a:r>
              <a:rPr lang="en-US" dirty="0" err="1"/>
              <a:t>i</a:t>
            </a:r>
            <a:r>
              <a:rPr lang="en-US" dirty="0"/>
              <a:t>){</a:t>
            </a:r>
          </a:p>
          <a:p>
            <a:r>
              <a:rPr lang="en-US" dirty="0"/>
              <a:t>        for(</a:t>
            </a:r>
            <a:r>
              <a:rPr lang="en-US" dirty="0" err="1"/>
              <a:t>int</a:t>
            </a:r>
            <a:r>
              <a:rPr lang="en-US" dirty="0"/>
              <a:t> j = 0; j &lt; h; ++j){</a:t>
            </a:r>
          </a:p>
          <a:p>
            <a:r>
              <a:rPr lang="en-US" dirty="0"/>
              <a:t>	 </a:t>
            </a:r>
            <a:r>
              <a:rPr lang="en-US" dirty="0" smtClean="0"/>
              <a:t>    </a:t>
            </a:r>
            <a:r>
              <a:rPr lang="en-US" dirty="0" err="1" smtClean="0"/>
              <a:t>tmp</a:t>
            </a:r>
            <a:r>
              <a:rPr lang="en-US" dirty="0" smtClean="0"/>
              <a:t>(</a:t>
            </a:r>
            <a:r>
              <a:rPr lang="en-US" dirty="0" err="1"/>
              <a:t>i</a:t>
            </a:r>
            <a:r>
              <a:rPr lang="en-US" dirty="0"/>
              <a:t>, j</a:t>
            </a:r>
            <a:r>
              <a:rPr lang="en-US" dirty="0" smtClean="0"/>
              <a:t>)-&gt;red = </a:t>
            </a:r>
            <a:r>
              <a:rPr lang="en-US" dirty="0" err="1" smtClean="0"/>
              <a:t>func</a:t>
            </a:r>
            <a:r>
              <a:rPr lang="en-US" dirty="0" smtClean="0"/>
              <a:t>(k);</a:t>
            </a:r>
          </a:p>
          <a:p>
            <a:r>
              <a:rPr lang="en-US" dirty="0"/>
              <a:t> </a:t>
            </a:r>
            <a:r>
              <a:rPr lang="en-US" dirty="0" smtClean="0"/>
              <a:t>            }}}       </a:t>
            </a:r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4895953" y="3905658"/>
            <a:ext cx="443328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  </a:t>
            </a:r>
            <a:r>
              <a:rPr lang="en-US" dirty="0" smtClean="0">
                <a:solidFill>
                  <a:srgbClr val="FF0000"/>
                </a:solidFill>
              </a:rPr>
              <a:t>#pragma </a:t>
            </a:r>
            <a:r>
              <a:rPr lang="en-US" dirty="0" err="1" smtClean="0">
                <a:solidFill>
                  <a:srgbClr val="FF0000"/>
                </a:solidFill>
              </a:rPr>
              <a:t>omp</a:t>
            </a:r>
            <a:r>
              <a:rPr lang="en-US" dirty="0" smtClean="0">
                <a:solidFill>
                  <a:srgbClr val="FF0000"/>
                </a:solidFill>
              </a:rPr>
              <a:t> parallel for</a:t>
            </a:r>
          </a:p>
          <a:p>
            <a:r>
              <a:rPr lang="en-US" dirty="0"/>
              <a:t> </a:t>
            </a:r>
            <a:r>
              <a:rPr lang="en-US" dirty="0" smtClean="0"/>
              <a:t> for </a:t>
            </a:r>
            <a:r>
              <a:rPr lang="en-US" dirty="0"/>
              <a:t>(k=1; k &lt; </a:t>
            </a:r>
            <a:r>
              <a:rPr lang="en-US" dirty="0" err="1" smtClean="0"/>
              <a:t>nlayers</a:t>
            </a:r>
            <a:r>
              <a:rPr lang="en-US" dirty="0" smtClean="0"/>
              <a:t>; </a:t>
            </a:r>
            <a:r>
              <a:rPr lang="en-US" dirty="0"/>
              <a:t>k++</a:t>
            </a:r>
            <a:r>
              <a:rPr lang="en-US" dirty="0" smtClean="0"/>
              <a:t>){</a:t>
            </a:r>
          </a:p>
          <a:p>
            <a:r>
              <a:rPr lang="en-US" dirty="0"/>
              <a:t> </a:t>
            </a:r>
            <a:r>
              <a:rPr lang="en-US" dirty="0" smtClean="0"/>
              <a:t>     PNG </a:t>
            </a:r>
            <a:r>
              <a:rPr lang="en-US" dirty="0" err="1"/>
              <a:t>tmp</a:t>
            </a:r>
            <a:r>
              <a:rPr lang="en-US" dirty="0" smtClean="0"/>
              <a:t>;</a:t>
            </a:r>
          </a:p>
          <a:p>
            <a:r>
              <a:rPr lang="en-US" dirty="0" smtClean="0"/>
              <a:t>      </a:t>
            </a:r>
            <a:r>
              <a:rPr lang="en-US" dirty="0" err="1" smtClean="0"/>
              <a:t>tmp</a:t>
            </a:r>
            <a:r>
              <a:rPr lang="en-US" dirty="0" smtClean="0"/>
              <a:t> </a:t>
            </a:r>
            <a:r>
              <a:rPr lang="en-US" dirty="0"/>
              <a:t>= *(layers[k])</a:t>
            </a:r>
            <a:r>
              <a:rPr lang="en-US" dirty="0" smtClean="0"/>
              <a:t>;</a:t>
            </a:r>
            <a:endParaRPr lang="en-US" dirty="0"/>
          </a:p>
          <a:p>
            <a:r>
              <a:rPr lang="en-US" dirty="0"/>
              <a:t>    </a:t>
            </a:r>
            <a:r>
              <a:rPr lang="en-US" dirty="0" smtClean="0"/>
              <a:t>  for</a:t>
            </a:r>
            <a:r>
              <a:rPr lang="en-US" dirty="0"/>
              <a:t>(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= 0; </a:t>
            </a:r>
            <a:r>
              <a:rPr lang="en-US" dirty="0" err="1"/>
              <a:t>i</a:t>
            </a:r>
            <a:r>
              <a:rPr lang="en-US" dirty="0"/>
              <a:t> &lt; w; ++</a:t>
            </a:r>
            <a:r>
              <a:rPr lang="en-US" dirty="0" err="1"/>
              <a:t>i</a:t>
            </a:r>
            <a:r>
              <a:rPr lang="en-US" dirty="0"/>
              <a:t>){</a:t>
            </a:r>
          </a:p>
          <a:p>
            <a:r>
              <a:rPr lang="en-US" dirty="0"/>
              <a:t>        for(</a:t>
            </a:r>
            <a:r>
              <a:rPr lang="en-US" dirty="0" err="1"/>
              <a:t>int</a:t>
            </a:r>
            <a:r>
              <a:rPr lang="en-US" dirty="0"/>
              <a:t> j = 0; j &lt; h; ++j){</a:t>
            </a:r>
          </a:p>
          <a:p>
            <a:r>
              <a:rPr lang="en-US" dirty="0"/>
              <a:t>	 </a:t>
            </a:r>
            <a:r>
              <a:rPr lang="en-US" dirty="0" smtClean="0"/>
              <a:t>    </a:t>
            </a:r>
            <a:r>
              <a:rPr lang="en-US" dirty="0" err="1" smtClean="0"/>
              <a:t>tmp</a:t>
            </a:r>
            <a:r>
              <a:rPr lang="en-US" dirty="0" smtClean="0"/>
              <a:t>(</a:t>
            </a:r>
            <a:r>
              <a:rPr lang="en-US" dirty="0" err="1"/>
              <a:t>i</a:t>
            </a:r>
            <a:r>
              <a:rPr lang="en-US" dirty="0" err="1" smtClean="0"/>
              <a:t>,j</a:t>
            </a:r>
            <a:r>
              <a:rPr lang="en-US" dirty="0" smtClean="0"/>
              <a:t>)-&gt;red = </a:t>
            </a:r>
            <a:r>
              <a:rPr lang="en-US" dirty="0" err="1" smtClean="0"/>
              <a:t>func</a:t>
            </a:r>
            <a:r>
              <a:rPr lang="en-US" dirty="0" smtClean="0"/>
              <a:t>(k) ;</a:t>
            </a:r>
            <a:endParaRPr lang="en-US" dirty="0"/>
          </a:p>
          <a:p>
            <a:r>
              <a:rPr lang="en-US" dirty="0" smtClean="0"/>
              <a:t>           }}}     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553390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99296"/>
            <a:ext cx="8229600" cy="1143000"/>
          </a:xfrm>
        </p:spPr>
        <p:txBody>
          <a:bodyPr/>
          <a:lstStyle/>
          <a:p>
            <a:r>
              <a:rPr lang="en-US" dirty="0" smtClean="0"/>
              <a:t>Example</a:t>
            </a:r>
            <a:r>
              <a:rPr lang="en-US" dirty="0"/>
              <a:t> 5</a:t>
            </a:r>
          </a:p>
        </p:txBody>
      </p:sp>
      <p:sp>
        <p:nvSpPr>
          <p:cNvPr id="64" name="Rectangle 63"/>
          <p:cNvSpPr/>
          <p:nvPr/>
        </p:nvSpPr>
        <p:spPr>
          <a:xfrm>
            <a:off x="1057762" y="1692201"/>
            <a:ext cx="28165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lang="en-US" dirty="0">
                <a:solidFill>
                  <a:srgbClr val="3366FF"/>
                </a:solidFill>
                <a:latin typeface="Courier"/>
                <a:ea typeface="ＭＳ Ｐゴシック" charset="-128"/>
                <a:cs typeface="Courier"/>
              </a:rPr>
              <a:t>vector&lt;PNG&gt; layers; </a:t>
            </a:r>
          </a:p>
        </p:txBody>
      </p:sp>
      <p:sp>
        <p:nvSpPr>
          <p:cNvPr id="19" name="Rectangle 18"/>
          <p:cNvSpPr/>
          <p:nvPr/>
        </p:nvSpPr>
        <p:spPr>
          <a:xfrm>
            <a:off x="499635" y="3846611"/>
            <a:ext cx="443328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for </a:t>
            </a:r>
            <a:r>
              <a:rPr lang="en-US" dirty="0"/>
              <a:t>(k=1; k &lt; </a:t>
            </a:r>
            <a:r>
              <a:rPr lang="en-US" dirty="0" err="1" smtClean="0"/>
              <a:t>nlayers</a:t>
            </a:r>
            <a:r>
              <a:rPr lang="en-US" dirty="0" smtClean="0"/>
              <a:t>; </a:t>
            </a:r>
            <a:r>
              <a:rPr lang="en-US" dirty="0"/>
              <a:t>k++</a:t>
            </a:r>
            <a:r>
              <a:rPr lang="en-US" dirty="0" smtClean="0"/>
              <a:t>){</a:t>
            </a:r>
            <a:endParaRPr lang="en-US" dirty="0"/>
          </a:p>
          <a:p>
            <a:r>
              <a:rPr lang="en-US" dirty="0"/>
              <a:t>      PNG </a:t>
            </a:r>
            <a:r>
              <a:rPr lang="en-US" dirty="0" err="1"/>
              <a:t>tmp</a:t>
            </a:r>
            <a:r>
              <a:rPr lang="en-US" dirty="0"/>
              <a:t>;</a:t>
            </a:r>
          </a:p>
          <a:p>
            <a:r>
              <a:rPr lang="en-US" dirty="0"/>
              <a:t>      </a:t>
            </a:r>
            <a:r>
              <a:rPr lang="en-US" dirty="0" err="1"/>
              <a:t>tmp</a:t>
            </a:r>
            <a:r>
              <a:rPr lang="en-US" dirty="0"/>
              <a:t> = layers[k]</a:t>
            </a:r>
            <a:r>
              <a:rPr lang="en-US" dirty="0" smtClean="0"/>
              <a:t>;</a:t>
            </a:r>
          </a:p>
          <a:p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dirty="0" smtClean="0">
                <a:solidFill>
                  <a:srgbClr val="FF0000"/>
                </a:solidFill>
              </a:rPr>
              <a:t>#</a:t>
            </a:r>
            <a:r>
              <a:rPr lang="en-US" dirty="0">
                <a:solidFill>
                  <a:srgbClr val="FF0000"/>
                </a:solidFill>
              </a:rPr>
              <a:t>pragma </a:t>
            </a:r>
            <a:r>
              <a:rPr lang="en-US" dirty="0" err="1">
                <a:solidFill>
                  <a:srgbClr val="FF0000"/>
                </a:solidFill>
              </a:rPr>
              <a:t>omp</a:t>
            </a:r>
            <a:r>
              <a:rPr lang="en-US" dirty="0">
                <a:solidFill>
                  <a:srgbClr val="FF0000"/>
                </a:solidFill>
              </a:rPr>
              <a:t> parallel </a:t>
            </a:r>
            <a:r>
              <a:rPr lang="en-US" dirty="0" smtClean="0">
                <a:solidFill>
                  <a:srgbClr val="FF0000"/>
                </a:solidFill>
              </a:rPr>
              <a:t>for private(</a:t>
            </a:r>
            <a:r>
              <a:rPr lang="en-US" dirty="0" err="1" smtClean="0">
                <a:solidFill>
                  <a:srgbClr val="FF0000"/>
                </a:solidFill>
              </a:rPr>
              <a:t>tmp</a:t>
            </a:r>
            <a:r>
              <a:rPr lang="en-US" dirty="0" smtClean="0">
                <a:solidFill>
                  <a:srgbClr val="FF0000"/>
                </a:solidFill>
              </a:rPr>
              <a:t>)</a:t>
            </a:r>
          </a:p>
          <a:p>
            <a:r>
              <a:rPr lang="en-US" dirty="0" smtClean="0"/>
              <a:t>     for</a:t>
            </a:r>
            <a:r>
              <a:rPr lang="en-US" dirty="0"/>
              <a:t>(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= 0; </a:t>
            </a:r>
            <a:r>
              <a:rPr lang="en-US" dirty="0" err="1"/>
              <a:t>i</a:t>
            </a:r>
            <a:r>
              <a:rPr lang="en-US" dirty="0"/>
              <a:t> &lt; w; ++</a:t>
            </a:r>
            <a:r>
              <a:rPr lang="en-US" dirty="0" err="1"/>
              <a:t>i</a:t>
            </a:r>
            <a:r>
              <a:rPr lang="en-US" dirty="0"/>
              <a:t>){</a:t>
            </a:r>
          </a:p>
          <a:p>
            <a:r>
              <a:rPr lang="en-US" dirty="0"/>
              <a:t>        for(</a:t>
            </a:r>
            <a:r>
              <a:rPr lang="en-US" dirty="0" err="1"/>
              <a:t>int</a:t>
            </a:r>
            <a:r>
              <a:rPr lang="en-US" dirty="0"/>
              <a:t> j = 0; j &lt; h; ++j){</a:t>
            </a:r>
          </a:p>
          <a:p>
            <a:r>
              <a:rPr lang="en-US" dirty="0"/>
              <a:t>	 </a:t>
            </a:r>
            <a:r>
              <a:rPr lang="en-US" dirty="0" smtClean="0"/>
              <a:t>    </a:t>
            </a:r>
            <a:r>
              <a:rPr lang="en-US" dirty="0" err="1" smtClean="0"/>
              <a:t>tmp</a:t>
            </a:r>
            <a:r>
              <a:rPr lang="en-US" dirty="0" smtClean="0"/>
              <a:t>(</a:t>
            </a:r>
            <a:r>
              <a:rPr lang="en-US" dirty="0" err="1"/>
              <a:t>i</a:t>
            </a:r>
            <a:r>
              <a:rPr lang="en-US" dirty="0"/>
              <a:t>, j</a:t>
            </a:r>
            <a:r>
              <a:rPr lang="en-US" dirty="0" smtClean="0"/>
              <a:t>)-&gt;red = </a:t>
            </a:r>
            <a:r>
              <a:rPr lang="en-US" dirty="0" err="1" smtClean="0"/>
              <a:t>func</a:t>
            </a:r>
            <a:r>
              <a:rPr lang="en-US" dirty="0" smtClean="0"/>
              <a:t>(k);</a:t>
            </a:r>
          </a:p>
          <a:p>
            <a:r>
              <a:rPr lang="en-US" dirty="0"/>
              <a:t> </a:t>
            </a:r>
            <a:r>
              <a:rPr lang="en-US" dirty="0" smtClean="0"/>
              <a:t>            }}}       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1093813" y="2635281"/>
            <a:ext cx="2246926" cy="35125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/>
          <p:cNvCxnSpPr/>
          <p:nvPr/>
        </p:nvCxnSpPr>
        <p:spPr>
          <a:xfrm>
            <a:off x="1665077" y="2635281"/>
            <a:ext cx="1" cy="35125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2205557" y="2635281"/>
            <a:ext cx="1" cy="35125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2785613" y="2635281"/>
            <a:ext cx="1" cy="35125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3340738" y="2635281"/>
            <a:ext cx="1" cy="35125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1628087" y="2635281"/>
            <a:ext cx="6292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PNG</a:t>
            </a:r>
            <a:endParaRPr lang="en-US" sz="1600" dirty="0"/>
          </a:p>
        </p:txBody>
      </p:sp>
      <p:sp>
        <p:nvSpPr>
          <p:cNvPr id="26" name="TextBox 25"/>
          <p:cNvSpPr txBox="1"/>
          <p:nvPr/>
        </p:nvSpPr>
        <p:spPr>
          <a:xfrm>
            <a:off x="1056822" y="2635281"/>
            <a:ext cx="6292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PNG</a:t>
            </a:r>
            <a:endParaRPr lang="en-US" sz="1600" dirty="0"/>
          </a:p>
        </p:txBody>
      </p:sp>
      <p:sp>
        <p:nvSpPr>
          <p:cNvPr id="27" name="TextBox 26"/>
          <p:cNvSpPr txBox="1"/>
          <p:nvPr/>
        </p:nvSpPr>
        <p:spPr>
          <a:xfrm>
            <a:off x="2205557" y="2635281"/>
            <a:ext cx="6292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PNG</a:t>
            </a:r>
            <a:endParaRPr lang="en-US" sz="1600" dirty="0"/>
          </a:p>
        </p:txBody>
      </p:sp>
      <p:sp>
        <p:nvSpPr>
          <p:cNvPr id="28" name="TextBox 27"/>
          <p:cNvSpPr txBox="1"/>
          <p:nvPr/>
        </p:nvSpPr>
        <p:spPr>
          <a:xfrm>
            <a:off x="2785613" y="2635281"/>
            <a:ext cx="6292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PNG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96191217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99296"/>
            <a:ext cx="8229600" cy="1143000"/>
          </a:xfrm>
        </p:spPr>
        <p:txBody>
          <a:bodyPr/>
          <a:lstStyle/>
          <a:p>
            <a:r>
              <a:rPr lang="en-US" dirty="0" smtClean="0"/>
              <a:t>Example</a:t>
            </a:r>
            <a:r>
              <a:rPr lang="en-US" dirty="0"/>
              <a:t> 5</a:t>
            </a:r>
          </a:p>
        </p:txBody>
      </p:sp>
      <p:sp>
        <p:nvSpPr>
          <p:cNvPr id="44" name="Rectangle 43"/>
          <p:cNvSpPr/>
          <p:nvPr/>
        </p:nvSpPr>
        <p:spPr>
          <a:xfrm>
            <a:off x="1093813" y="2635281"/>
            <a:ext cx="2246926" cy="35125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Connector 45"/>
          <p:cNvCxnSpPr/>
          <p:nvPr/>
        </p:nvCxnSpPr>
        <p:spPr>
          <a:xfrm>
            <a:off x="1665077" y="2635281"/>
            <a:ext cx="1" cy="35125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2205557" y="2635281"/>
            <a:ext cx="1" cy="35125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2785613" y="2635281"/>
            <a:ext cx="1" cy="35125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3340738" y="2635281"/>
            <a:ext cx="1" cy="35125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Rectangle 63"/>
          <p:cNvSpPr/>
          <p:nvPr/>
        </p:nvSpPr>
        <p:spPr>
          <a:xfrm>
            <a:off x="1057762" y="1692201"/>
            <a:ext cx="28165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lang="en-US" dirty="0">
                <a:solidFill>
                  <a:srgbClr val="3366FF"/>
                </a:solidFill>
                <a:latin typeface="Courier"/>
                <a:ea typeface="ＭＳ Ｐゴシック" charset="-128"/>
                <a:cs typeface="Courier"/>
              </a:rPr>
              <a:t>vector&lt;PNG&gt; layers; 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1628087" y="2635281"/>
            <a:ext cx="6292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PNG</a:t>
            </a:r>
            <a:endParaRPr lang="en-US" sz="1600" dirty="0"/>
          </a:p>
        </p:txBody>
      </p:sp>
      <p:sp>
        <p:nvSpPr>
          <p:cNvPr id="84" name="TextBox 83"/>
          <p:cNvSpPr txBox="1"/>
          <p:nvPr/>
        </p:nvSpPr>
        <p:spPr>
          <a:xfrm>
            <a:off x="1056822" y="2635281"/>
            <a:ext cx="6292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PNG</a:t>
            </a:r>
            <a:endParaRPr lang="en-US" sz="1600" dirty="0"/>
          </a:p>
        </p:txBody>
      </p:sp>
      <p:sp>
        <p:nvSpPr>
          <p:cNvPr id="85" name="TextBox 84"/>
          <p:cNvSpPr txBox="1"/>
          <p:nvPr/>
        </p:nvSpPr>
        <p:spPr>
          <a:xfrm>
            <a:off x="2205557" y="2635281"/>
            <a:ext cx="6292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PNG</a:t>
            </a:r>
            <a:endParaRPr lang="en-US" sz="1600" dirty="0"/>
          </a:p>
        </p:txBody>
      </p:sp>
      <p:sp>
        <p:nvSpPr>
          <p:cNvPr id="86" name="TextBox 85"/>
          <p:cNvSpPr txBox="1"/>
          <p:nvPr/>
        </p:nvSpPr>
        <p:spPr>
          <a:xfrm>
            <a:off x="2785613" y="2635281"/>
            <a:ext cx="6292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PNG</a:t>
            </a:r>
            <a:endParaRPr lang="en-US" sz="1600" dirty="0"/>
          </a:p>
        </p:txBody>
      </p:sp>
      <p:sp>
        <p:nvSpPr>
          <p:cNvPr id="17" name="Rounded Rectangle 16"/>
          <p:cNvSpPr/>
          <p:nvPr/>
        </p:nvSpPr>
        <p:spPr>
          <a:xfrm>
            <a:off x="1111915" y="2625019"/>
            <a:ext cx="1099279" cy="351259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28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28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>
            <a:off x="2211194" y="2623380"/>
            <a:ext cx="1132660" cy="351259"/>
          </a:xfrm>
          <a:prstGeom prst="roundRect">
            <a:avLst/>
          </a:prstGeom>
          <a:solidFill>
            <a:srgbClr val="FF6600">
              <a:alpha val="28000"/>
            </a:srgbClr>
          </a:solidFill>
          <a:ln>
            <a:solidFill>
              <a:srgbClr val="FF66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6600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499635" y="3534691"/>
            <a:ext cx="443328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for </a:t>
            </a:r>
            <a:r>
              <a:rPr lang="en-US" dirty="0"/>
              <a:t>(k=1; k &lt; </a:t>
            </a:r>
            <a:r>
              <a:rPr lang="en-US" dirty="0" err="1" smtClean="0"/>
              <a:t>nlayers</a:t>
            </a:r>
            <a:r>
              <a:rPr lang="en-US" dirty="0" smtClean="0"/>
              <a:t>; </a:t>
            </a:r>
            <a:r>
              <a:rPr lang="en-US" dirty="0"/>
              <a:t>k++</a:t>
            </a:r>
            <a:r>
              <a:rPr lang="en-US" dirty="0" smtClean="0"/>
              <a:t>)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smtClean="0"/>
              <a:t>{</a:t>
            </a:r>
          </a:p>
          <a:p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dirty="0"/>
              <a:t>PNG </a:t>
            </a:r>
            <a:r>
              <a:rPr lang="en-US" dirty="0" err="1"/>
              <a:t>tmp</a:t>
            </a:r>
            <a:r>
              <a:rPr lang="en-US" dirty="0"/>
              <a:t>;</a:t>
            </a:r>
          </a:p>
          <a:p>
            <a:r>
              <a:rPr lang="en-US" dirty="0"/>
              <a:t>      </a:t>
            </a:r>
            <a:r>
              <a:rPr lang="en-US" dirty="0" err="1"/>
              <a:t>tmp</a:t>
            </a:r>
            <a:r>
              <a:rPr lang="en-US" dirty="0"/>
              <a:t> = layers[k];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    #</a:t>
            </a:r>
            <a:r>
              <a:rPr lang="en-US" dirty="0">
                <a:solidFill>
                  <a:srgbClr val="FF0000"/>
                </a:solidFill>
              </a:rPr>
              <a:t>pragma </a:t>
            </a:r>
            <a:r>
              <a:rPr lang="en-US" dirty="0" err="1">
                <a:solidFill>
                  <a:srgbClr val="FF0000"/>
                </a:solidFill>
              </a:rPr>
              <a:t>omp</a:t>
            </a:r>
            <a:r>
              <a:rPr lang="en-US" dirty="0">
                <a:solidFill>
                  <a:srgbClr val="FF0000"/>
                </a:solidFill>
              </a:rPr>
              <a:t> parallel </a:t>
            </a:r>
            <a:r>
              <a:rPr lang="en-US" dirty="0" smtClean="0">
                <a:solidFill>
                  <a:srgbClr val="FF0000"/>
                </a:solidFill>
              </a:rPr>
              <a:t>for</a:t>
            </a:r>
          </a:p>
          <a:p>
            <a:r>
              <a:rPr lang="en-US" dirty="0" smtClean="0"/>
              <a:t>      for</a:t>
            </a:r>
            <a:r>
              <a:rPr lang="en-US" dirty="0"/>
              <a:t>(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= 0; </a:t>
            </a:r>
            <a:r>
              <a:rPr lang="en-US" dirty="0" err="1"/>
              <a:t>i</a:t>
            </a:r>
            <a:r>
              <a:rPr lang="en-US" dirty="0"/>
              <a:t> &lt; w; ++</a:t>
            </a:r>
            <a:r>
              <a:rPr lang="en-US" dirty="0" err="1"/>
              <a:t>i</a:t>
            </a:r>
            <a:r>
              <a:rPr lang="en-US" dirty="0"/>
              <a:t>){</a:t>
            </a:r>
          </a:p>
          <a:p>
            <a:r>
              <a:rPr lang="en-US" dirty="0"/>
              <a:t>        for(</a:t>
            </a:r>
            <a:r>
              <a:rPr lang="en-US" dirty="0" err="1"/>
              <a:t>int</a:t>
            </a:r>
            <a:r>
              <a:rPr lang="en-US" dirty="0"/>
              <a:t> j = 0; j &lt; h; ++j){</a:t>
            </a:r>
          </a:p>
          <a:p>
            <a:r>
              <a:rPr lang="en-US" dirty="0"/>
              <a:t>	 </a:t>
            </a:r>
            <a:r>
              <a:rPr lang="en-US" dirty="0" smtClean="0"/>
              <a:t>    </a:t>
            </a:r>
            <a:r>
              <a:rPr lang="en-US" dirty="0" err="1" smtClean="0"/>
              <a:t>tmp</a:t>
            </a:r>
            <a:r>
              <a:rPr lang="en-US" dirty="0" smtClean="0"/>
              <a:t>(</a:t>
            </a:r>
            <a:r>
              <a:rPr lang="en-US" dirty="0" err="1"/>
              <a:t>i</a:t>
            </a:r>
            <a:r>
              <a:rPr lang="en-US" dirty="0"/>
              <a:t>, j</a:t>
            </a:r>
            <a:r>
              <a:rPr lang="en-US" dirty="0" smtClean="0"/>
              <a:t>)-&gt;red = </a:t>
            </a:r>
            <a:r>
              <a:rPr lang="en-US" dirty="0" err="1" smtClean="0"/>
              <a:t>func</a:t>
            </a:r>
            <a:r>
              <a:rPr lang="en-US" dirty="0" smtClean="0"/>
              <a:t>(k);</a:t>
            </a:r>
          </a:p>
          <a:p>
            <a:r>
              <a:rPr lang="en-US" dirty="0"/>
              <a:t> </a:t>
            </a:r>
            <a:r>
              <a:rPr lang="en-US" dirty="0" smtClean="0"/>
              <a:t>            }}}       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1061924" y="2229828"/>
            <a:ext cx="1108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Thread 0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227839" y="2231768"/>
            <a:ext cx="1108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Thread 1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4116895" y="3536174"/>
            <a:ext cx="443328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#pragma </a:t>
            </a:r>
            <a:r>
              <a:rPr lang="en-US" dirty="0" err="1">
                <a:solidFill>
                  <a:srgbClr val="FF0000"/>
                </a:solidFill>
              </a:rPr>
              <a:t>omp</a:t>
            </a:r>
            <a:r>
              <a:rPr lang="en-US" dirty="0">
                <a:solidFill>
                  <a:srgbClr val="FF0000"/>
                </a:solidFill>
              </a:rPr>
              <a:t> parallel for</a:t>
            </a:r>
          </a:p>
          <a:p>
            <a:r>
              <a:rPr lang="en-US" dirty="0" smtClean="0"/>
              <a:t>for </a:t>
            </a:r>
            <a:r>
              <a:rPr lang="en-US" dirty="0"/>
              <a:t>(k=1; k &lt; </a:t>
            </a:r>
            <a:r>
              <a:rPr lang="en-US" dirty="0" err="1" smtClean="0"/>
              <a:t>nlayers</a:t>
            </a:r>
            <a:r>
              <a:rPr lang="en-US" dirty="0" smtClean="0"/>
              <a:t>; </a:t>
            </a:r>
            <a:r>
              <a:rPr lang="en-US" dirty="0"/>
              <a:t>k++</a:t>
            </a:r>
            <a:r>
              <a:rPr lang="en-US" dirty="0" smtClean="0"/>
              <a:t>){</a:t>
            </a:r>
          </a:p>
          <a:p>
            <a:r>
              <a:rPr lang="en-US" dirty="0" smtClean="0"/>
              <a:t>      PNG </a:t>
            </a:r>
            <a:r>
              <a:rPr lang="en-US" dirty="0" err="1" smtClean="0"/>
              <a:t>tmp</a:t>
            </a:r>
            <a:r>
              <a:rPr lang="en-US" dirty="0" smtClean="0"/>
              <a:t>;</a:t>
            </a:r>
          </a:p>
          <a:p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dirty="0" err="1" smtClean="0"/>
              <a:t>tmp</a:t>
            </a:r>
            <a:r>
              <a:rPr lang="en-US" dirty="0" smtClean="0"/>
              <a:t> = layers[k];</a:t>
            </a:r>
          </a:p>
          <a:p>
            <a:r>
              <a:rPr lang="en-US" dirty="0"/>
              <a:t> </a:t>
            </a:r>
            <a:r>
              <a:rPr lang="en-US" dirty="0" smtClean="0"/>
              <a:t>     for</a:t>
            </a:r>
            <a:r>
              <a:rPr lang="en-US" dirty="0"/>
              <a:t>(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= 0; </a:t>
            </a:r>
            <a:r>
              <a:rPr lang="en-US" dirty="0" err="1"/>
              <a:t>i</a:t>
            </a:r>
            <a:r>
              <a:rPr lang="en-US" dirty="0"/>
              <a:t> &lt; w; ++</a:t>
            </a:r>
            <a:r>
              <a:rPr lang="en-US" dirty="0" err="1"/>
              <a:t>i</a:t>
            </a:r>
            <a:r>
              <a:rPr lang="en-US" dirty="0"/>
              <a:t>){</a:t>
            </a:r>
          </a:p>
          <a:p>
            <a:r>
              <a:rPr lang="en-US" dirty="0"/>
              <a:t>        for(</a:t>
            </a:r>
            <a:r>
              <a:rPr lang="en-US" dirty="0" err="1"/>
              <a:t>int</a:t>
            </a:r>
            <a:r>
              <a:rPr lang="en-US" dirty="0"/>
              <a:t> j = 0; j &lt; h; ++j){</a:t>
            </a:r>
          </a:p>
          <a:p>
            <a:r>
              <a:rPr lang="en-US" dirty="0"/>
              <a:t>	 </a:t>
            </a:r>
            <a:r>
              <a:rPr lang="en-US" dirty="0" smtClean="0"/>
              <a:t>    </a:t>
            </a:r>
            <a:r>
              <a:rPr lang="en-US" dirty="0" err="1" smtClean="0"/>
              <a:t>tmp</a:t>
            </a:r>
            <a:r>
              <a:rPr lang="en-US" dirty="0" smtClean="0"/>
              <a:t>(</a:t>
            </a:r>
            <a:r>
              <a:rPr lang="en-US" dirty="0" err="1"/>
              <a:t>i</a:t>
            </a:r>
            <a:r>
              <a:rPr lang="en-US" dirty="0"/>
              <a:t>, j</a:t>
            </a:r>
            <a:r>
              <a:rPr lang="en-US" dirty="0" smtClean="0"/>
              <a:t>)-&gt;red = </a:t>
            </a:r>
            <a:r>
              <a:rPr lang="en-US" dirty="0" err="1" smtClean="0"/>
              <a:t>func</a:t>
            </a:r>
            <a:r>
              <a:rPr lang="en-US" dirty="0" smtClean="0"/>
              <a:t>(k);</a:t>
            </a:r>
          </a:p>
          <a:p>
            <a:r>
              <a:rPr lang="en-US" dirty="0"/>
              <a:t> </a:t>
            </a:r>
            <a:r>
              <a:rPr lang="en-US" dirty="0" smtClean="0"/>
              <a:t>            }}     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364977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99296"/>
            <a:ext cx="8229600" cy="1143000"/>
          </a:xfrm>
        </p:spPr>
        <p:txBody>
          <a:bodyPr/>
          <a:lstStyle/>
          <a:p>
            <a:r>
              <a:rPr lang="en-US" dirty="0" smtClean="0"/>
              <a:t>Example</a:t>
            </a:r>
            <a:r>
              <a:rPr lang="en-US" dirty="0"/>
              <a:t> </a:t>
            </a:r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44" name="Rectangle 43"/>
          <p:cNvSpPr/>
          <p:nvPr/>
        </p:nvSpPr>
        <p:spPr>
          <a:xfrm>
            <a:off x="1093813" y="2635281"/>
            <a:ext cx="2246926" cy="35125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Connector 45"/>
          <p:cNvCxnSpPr/>
          <p:nvPr/>
        </p:nvCxnSpPr>
        <p:spPr>
          <a:xfrm>
            <a:off x="1665077" y="2635281"/>
            <a:ext cx="1" cy="35125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2205557" y="2635281"/>
            <a:ext cx="1" cy="35125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2785613" y="2635281"/>
            <a:ext cx="1" cy="35125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3340738" y="2635281"/>
            <a:ext cx="1" cy="35125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Rectangle 63"/>
          <p:cNvSpPr/>
          <p:nvPr/>
        </p:nvSpPr>
        <p:spPr>
          <a:xfrm>
            <a:off x="1057762" y="1692201"/>
            <a:ext cx="28165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lang="en-US" dirty="0">
                <a:solidFill>
                  <a:srgbClr val="3366FF"/>
                </a:solidFill>
                <a:latin typeface="Courier"/>
                <a:ea typeface="ＭＳ Ｐゴシック" charset="-128"/>
                <a:cs typeface="Courier"/>
              </a:rPr>
              <a:t>vector&lt;PNG&gt; layers; 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1628087" y="2635281"/>
            <a:ext cx="6292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PNG</a:t>
            </a:r>
            <a:endParaRPr lang="en-US" sz="1600" dirty="0"/>
          </a:p>
        </p:txBody>
      </p:sp>
      <p:sp>
        <p:nvSpPr>
          <p:cNvPr id="84" name="TextBox 83"/>
          <p:cNvSpPr txBox="1"/>
          <p:nvPr/>
        </p:nvSpPr>
        <p:spPr>
          <a:xfrm>
            <a:off x="1056822" y="2635281"/>
            <a:ext cx="6292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PNG</a:t>
            </a:r>
            <a:endParaRPr lang="en-US" sz="1600" dirty="0"/>
          </a:p>
        </p:txBody>
      </p:sp>
      <p:sp>
        <p:nvSpPr>
          <p:cNvPr id="85" name="TextBox 84"/>
          <p:cNvSpPr txBox="1"/>
          <p:nvPr/>
        </p:nvSpPr>
        <p:spPr>
          <a:xfrm>
            <a:off x="2205557" y="2635281"/>
            <a:ext cx="6292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PNG</a:t>
            </a:r>
            <a:endParaRPr lang="en-US" sz="1600" dirty="0"/>
          </a:p>
        </p:txBody>
      </p:sp>
      <p:sp>
        <p:nvSpPr>
          <p:cNvPr id="86" name="TextBox 85"/>
          <p:cNvSpPr txBox="1"/>
          <p:nvPr/>
        </p:nvSpPr>
        <p:spPr>
          <a:xfrm>
            <a:off x="2785613" y="2635281"/>
            <a:ext cx="6292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PNG</a:t>
            </a:r>
            <a:endParaRPr lang="en-US" sz="1600" dirty="0"/>
          </a:p>
        </p:txBody>
      </p:sp>
      <p:sp>
        <p:nvSpPr>
          <p:cNvPr id="17" name="Rounded Rectangle 16"/>
          <p:cNvSpPr/>
          <p:nvPr/>
        </p:nvSpPr>
        <p:spPr>
          <a:xfrm>
            <a:off x="1111915" y="2625019"/>
            <a:ext cx="1099279" cy="351259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28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28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>
            <a:off x="2211194" y="2623380"/>
            <a:ext cx="1132660" cy="351259"/>
          </a:xfrm>
          <a:prstGeom prst="roundRect">
            <a:avLst/>
          </a:prstGeom>
          <a:solidFill>
            <a:srgbClr val="FF6600">
              <a:alpha val="28000"/>
            </a:srgbClr>
          </a:solidFill>
          <a:ln>
            <a:solidFill>
              <a:srgbClr val="FF66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66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61924" y="2229828"/>
            <a:ext cx="1108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Thread 0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227839" y="2231768"/>
            <a:ext cx="1108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Thread 1</a:t>
            </a:r>
            <a:endParaRPr lang="en-US" dirty="0">
              <a:solidFill>
                <a:schemeClr val="tx2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4841198" y="2409325"/>
            <a:ext cx="2358090" cy="756712"/>
            <a:chOff x="1209222" y="2382228"/>
            <a:chExt cx="2358090" cy="756712"/>
          </a:xfrm>
        </p:grpSpPr>
        <p:sp>
          <p:nvSpPr>
            <p:cNvPr id="22" name="Rectangle 21"/>
            <p:cNvSpPr/>
            <p:nvPr/>
          </p:nvSpPr>
          <p:spPr>
            <a:xfrm>
              <a:off x="1246213" y="2787681"/>
              <a:ext cx="2246926" cy="35125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Connector 22"/>
            <p:cNvCxnSpPr/>
            <p:nvPr/>
          </p:nvCxnSpPr>
          <p:spPr>
            <a:xfrm>
              <a:off x="1817477" y="2787681"/>
              <a:ext cx="1" cy="35125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2357957" y="2787681"/>
              <a:ext cx="1" cy="35125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2938013" y="2787681"/>
              <a:ext cx="1" cy="35125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3493138" y="2787681"/>
              <a:ext cx="1" cy="35125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1780487" y="2787681"/>
              <a:ext cx="62929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PNG</a:t>
              </a:r>
              <a:endParaRPr lang="en-US" sz="1600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209222" y="2787681"/>
              <a:ext cx="62929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PNG</a:t>
              </a:r>
              <a:endParaRPr lang="en-US" sz="1600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357957" y="2787681"/>
              <a:ext cx="62929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PNG</a:t>
              </a:r>
              <a:endParaRPr lang="en-US" sz="1600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2938013" y="2787681"/>
              <a:ext cx="62929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PNG</a:t>
              </a:r>
              <a:endParaRPr lang="en-US" sz="1600" dirty="0"/>
            </a:p>
          </p:txBody>
        </p:sp>
        <p:sp>
          <p:nvSpPr>
            <p:cNvPr id="31" name="Rounded Rectangle 30"/>
            <p:cNvSpPr/>
            <p:nvPr/>
          </p:nvSpPr>
          <p:spPr>
            <a:xfrm>
              <a:off x="1264315" y="2777419"/>
              <a:ext cx="1099279" cy="351259"/>
            </a:xfrm>
            <a:prstGeom prst="roundRect">
              <a:avLst/>
            </a:prstGeom>
            <a:gradFill flip="none" rotWithShape="1">
              <a:gsLst>
                <a:gs pos="0">
                  <a:schemeClr val="accent1">
                    <a:tint val="100000"/>
                    <a:shade val="100000"/>
                    <a:satMod val="130000"/>
                    <a:alpha val="28000"/>
                  </a:schemeClr>
                </a:gs>
                <a:gs pos="100000">
                  <a:schemeClr val="accent1">
                    <a:tint val="50000"/>
                    <a:shade val="100000"/>
                    <a:satMod val="350000"/>
                    <a:alpha val="28000"/>
                  </a:schemeClr>
                </a:gs>
              </a:gsLst>
              <a:lin ang="16200000" scaled="0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ounded Rectangle 31"/>
            <p:cNvSpPr/>
            <p:nvPr/>
          </p:nvSpPr>
          <p:spPr>
            <a:xfrm>
              <a:off x="2363594" y="2775780"/>
              <a:ext cx="1132660" cy="351259"/>
            </a:xfrm>
            <a:prstGeom prst="roundRect">
              <a:avLst/>
            </a:prstGeom>
            <a:solidFill>
              <a:srgbClr val="FF6600">
                <a:alpha val="28000"/>
              </a:srgbClr>
            </a:solidFill>
            <a:ln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6600"/>
                </a:solidFill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214324" y="2382228"/>
              <a:ext cx="11085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tx2"/>
                  </a:solidFill>
                </a:rPr>
                <a:t>Thread 0</a:t>
              </a:r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2380239" y="2384168"/>
              <a:ext cx="11085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tx2"/>
                  </a:solidFill>
                </a:rPr>
                <a:t>Thread 1</a:t>
              </a:r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4" name="Rounded Rectangle 3"/>
          <p:cNvSpPr/>
          <p:nvPr/>
        </p:nvSpPr>
        <p:spPr>
          <a:xfrm>
            <a:off x="5470497" y="2814778"/>
            <a:ext cx="519436" cy="338554"/>
          </a:xfrm>
          <a:prstGeom prst="roundRect">
            <a:avLst/>
          </a:prstGeom>
          <a:solidFill>
            <a:srgbClr val="008000">
              <a:alpha val="36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8000"/>
              </a:solidFill>
            </a:endParaRPr>
          </a:p>
        </p:txBody>
      </p:sp>
      <p:sp>
        <p:nvSpPr>
          <p:cNvPr id="35" name="Rounded Rectangle 34"/>
          <p:cNvSpPr/>
          <p:nvPr/>
        </p:nvSpPr>
        <p:spPr>
          <a:xfrm>
            <a:off x="6569989" y="2832095"/>
            <a:ext cx="519436" cy="338554"/>
          </a:xfrm>
          <a:prstGeom prst="roundRect">
            <a:avLst/>
          </a:prstGeom>
          <a:solidFill>
            <a:srgbClr val="008000">
              <a:alpha val="36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8000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499635" y="3534691"/>
            <a:ext cx="443328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for </a:t>
            </a:r>
            <a:r>
              <a:rPr lang="en-US" dirty="0"/>
              <a:t>(k=1; k &lt; </a:t>
            </a:r>
            <a:r>
              <a:rPr lang="en-US" dirty="0" err="1" smtClean="0"/>
              <a:t>nlayers</a:t>
            </a:r>
            <a:r>
              <a:rPr lang="en-US" dirty="0" smtClean="0"/>
              <a:t>; </a:t>
            </a:r>
            <a:r>
              <a:rPr lang="en-US" dirty="0"/>
              <a:t>k++</a:t>
            </a:r>
            <a:r>
              <a:rPr lang="en-US" dirty="0" smtClean="0"/>
              <a:t>)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smtClean="0"/>
              <a:t>{</a:t>
            </a:r>
          </a:p>
          <a:p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dirty="0"/>
              <a:t>PNG </a:t>
            </a:r>
            <a:r>
              <a:rPr lang="en-US" dirty="0" err="1"/>
              <a:t>tmp</a:t>
            </a:r>
            <a:r>
              <a:rPr lang="en-US" dirty="0"/>
              <a:t>;</a:t>
            </a:r>
          </a:p>
          <a:p>
            <a:r>
              <a:rPr lang="en-US" dirty="0"/>
              <a:t>      </a:t>
            </a:r>
            <a:r>
              <a:rPr lang="en-US" dirty="0" err="1"/>
              <a:t>tmp</a:t>
            </a:r>
            <a:r>
              <a:rPr lang="en-US" dirty="0"/>
              <a:t> = layers[k];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    #</a:t>
            </a:r>
            <a:r>
              <a:rPr lang="en-US" dirty="0">
                <a:solidFill>
                  <a:srgbClr val="FF0000"/>
                </a:solidFill>
              </a:rPr>
              <a:t>pragma </a:t>
            </a:r>
            <a:r>
              <a:rPr lang="en-US" dirty="0" err="1">
                <a:solidFill>
                  <a:srgbClr val="FF0000"/>
                </a:solidFill>
              </a:rPr>
              <a:t>omp</a:t>
            </a:r>
            <a:r>
              <a:rPr lang="en-US" dirty="0">
                <a:solidFill>
                  <a:srgbClr val="FF0000"/>
                </a:solidFill>
              </a:rPr>
              <a:t> parallel </a:t>
            </a:r>
            <a:r>
              <a:rPr lang="en-US" dirty="0" smtClean="0">
                <a:solidFill>
                  <a:srgbClr val="FF0000"/>
                </a:solidFill>
              </a:rPr>
              <a:t>for</a:t>
            </a:r>
          </a:p>
          <a:p>
            <a:r>
              <a:rPr lang="en-US" dirty="0" smtClean="0"/>
              <a:t>      for</a:t>
            </a:r>
            <a:r>
              <a:rPr lang="en-US" dirty="0"/>
              <a:t>(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= 0; </a:t>
            </a:r>
            <a:r>
              <a:rPr lang="en-US" dirty="0" err="1"/>
              <a:t>i</a:t>
            </a:r>
            <a:r>
              <a:rPr lang="en-US" dirty="0"/>
              <a:t> &lt; w; ++</a:t>
            </a:r>
            <a:r>
              <a:rPr lang="en-US" dirty="0" err="1"/>
              <a:t>i</a:t>
            </a:r>
            <a:r>
              <a:rPr lang="en-US" dirty="0"/>
              <a:t>){</a:t>
            </a:r>
          </a:p>
          <a:p>
            <a:r>
              <a:rPr lang="en-US" dirty="0"/>
              <a:t>        for(</a:t>
            </a:r>
            <a:r>
              <a:rPr lang="en-US" dirty="0" err="1"/>
              <a:t>int</a:t>
            </a:r>
            <a:r>
              <a:rPr lang="en-US" dirty="0"/>
              <a:t> j = 0; j &lt; h; ++j){</a:t>
            </a:r>
          </a:p>
          <a:p>
            <a:r>
              <a:rPr lang="en-US" dirty="0"/>
              <a:t>	 </a:t>
            </a:r>
            <a:r>
              <a:rPr lang="en-US" dirty="0" smtClean="0"/>
              <a:t>    </a:t>
            </a:r>
            <a:r>
              <a:rPr lang="en-US" dirty="0" err="1" smtClean="0"/>
              <a:t>tmp</a:t>
            </a:r>
            <a:r>
              <a:rPr lang="en-US" dirty="0" smtClean="0"/>
              <a:t>(</a:t>
            </a:r>
            <a:r>
              <a:rPr lang="en-US" dirty="0" err="1"/>
              <a:t>i</a:t>
            </a:r>
            <a:r>
              <a:rPr lang="en-US" dirty="0"/>
              <a:t>, j</a:t>
            </a:r>
            <a:r>
              <a:rPr lang="en-US" dirty="0" smtClean="0"/>
              <a:t>)-&gt;red = </a:t>
            </a:r>
            <a:r>
              <a:rPr lang="en-US" dirty="0" err="1" smtClean="0"/>
              <a:t>func</a:t>
            </a:r>
            <a:r>
              <a:rPr lang="en-US" dirty="0" smtClean="0"/>
              <a:t>(k);</a:t>
            </a:r>
          </a:p>
          <a:p>
            <a:r>
              <a:rPr lang="en-US" dirty="0"/>
              <a:t> </a:t>
            </a:r>
            <a:r>
              <a:rPr lang="en-US" dirty="0" smtClean="0"/>
              <a:t>            }}}       </a:t>
            </a:r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4116895" y="3536174"/>
            <a:ext cx="443328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#pragma </a:t>
            </a:r>
            <a:r>
              <a:rPr lang="en-US" dirty="0" err="1">
                <a:solidFill>
                  <a:srgbClr val="FF0000"/>
                </a:solidFill>
              </a:rPr>
              <a:t>omp</a:t>
            </a:r>
            <a:r>
              <a:rPr lang="en-US" dirty="0">
                <a:solidFill>
                  <a:srgbClr val="FF0000"/>
                </a:solidFill>
              </a:rPr>
              <a:t> parallel for</a:t>
            </a:r>
          </a:p>
          <a:p>
            <a:r>
              <a:rPr lang="en-US" dirty="0" smtClean="0"/>
              <a:t>for </a:t>
            </a:r>
            <a:r>
              <a:rPr lang="en-US" dirty="0"/>
              <a:t>(k=1; k &lt; </a:t>
            </a:r>
            <a:r>
              <a:rPr lang="en-US" dirty="0" err="1" smtClean="0"/>
              <a:t>nlayers</a:t>
            </a:r>
            <a:r>
              <a:rPr lang="en-US" dirty="0" smtClean="0"/>
              <a:t>; </a:t>
            </a:r>
            <a:r>
              <a:rPr lang="en-US" dirty="0"/>
              <a:t>k++</a:t>
            </a:r>
            <a:r>
              <a:rPr lang="en-US" dirty="0" smtClean="0"/>
              <a:t>){</a:t>
            </a:r>
          </a:p>
          <a:p>
            <a:r>
              <a:rPr lang="en-US" dirty="0" smtClean="0"/>
              <a:t>      PNG </a:t>
            </a:r>
            <a:r>
              <a:rPr lang="en-US" dirty="0" err="1" smtClean="0"/>
              <a:t>tmp</a:t>
            </a:r>
            <a:r>
              <a:rPr lang="en-US" dirty="0" smtClean="0"/>
              <a:t>;</a:t>
            </a:r>
          </a:p>
          <a:p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dirty="0" err="1" smtClean="0"/>
              <a:t>tmp</a:t>
            </a:r>
            <a:r>
              <a:rPr lang="en-US" dirty="0" smtClean="0"/>
              <a:t> = layers[k];</a:t>
            </a:r>
          </a:p>
          <a:p>
            <a:r>
              <a:rPr lang="en-US" dirty="0"/>
              <a:t> </a:t>
            </a:r>
            <a:r>
              <a:rPr lang="en-US" dirty="0" smtClean="0"/>
              <a:t>     for</a:t>
            </a:r>
            <a:r>
              <a:rPr lang="en-US" dirty="0"/>
              <a:t>(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= 0; </a:t>
            </a:r>
            <a:r>
              <a:rPr lang="en-US" dirty="0" err="1"/>
              <a:t>i</a:t>
            </a:r>
            <a:r>
              <a:rPr lang="en-US" dirty="0"/>
              <a:t> &lt; w; ++</a:t>
            </a:r>
            <a:r>
              <a:rPr lang="en-US" dirty="0" err="1"/>
              <a:t>i</a:t>
            </a:r>
            <a:r>
              <a:rPr lang="en-US" dirty="0"/>
              <a:t>){</a:t>
            </a:r>
          </a:p>
          <a:p>
            <a:r>
              <a:rPr lang="en-US" dirty="0"/>
              <a:t>        for(</a:t>
            </a:r>
            <a:r>
              <a:rPr lang="en-US" dirty="0" err="1"/>
              <a:t>int</a:t>
            </a:r>
            <a:r>
              <a:rPr lang="en-US" dirty="0"/>
              <a:t> j = 0; j &lt; h; ++j){</a:t>
            </a:r>
          </a:p>
          <a:p>
            <a:r>
              <a:rPr lang="en-US" dirty="0"/>
              <a:t>	 </a:t>
            </a:r>
            <a:r>
              <a:rPr lang="en-US" dirty="0" smtClean="0"/>
              <a:t>    </a:t>
            </a:r>
            <a:r>
              <a:rPr lang="en-US" dirty="0" err="1" smtClean="0"/>
              <a:t>tmp</a:t>
            </a:r>
            <a:r>
              <a:rPr lang="en-US" dirty="0" smtClean="0"/>
              <a:t>(</a:t>
            </a:r>
            <a:r>
              <a:rPr lang="en-US" dirty="0" err="1"/>
              <a:t>i</a:t>
            </a:r>
            <a:r>
              <a:rPr lang="en-US" dirty="0"/>
              <a:t>, j</a:t>
            </a:r>
            <a:r>
              <a:rPr lang="en-US" dirty="0" smtClean="0"/>
              <a:t>)-&gt;red = </a:t>
            </a:r>
            <a:r>
              <a:rPr lang="en-US" dirty="0" err="1" smtClean="0"/>
              <a:t>func</a:t>
            </a:r>
            <a:r>
              <a:rPr lang="en-US" dirty="0" smtClean="0"/>
              <a:t>(k);</a:t>
            </a:r>
          </a:p>
          <a:p>
            <a:r>
              <a:rPr lang="en-US" dirty="0"/>
              <a:t> </a:t>
            </a:r>
            <a:r>
              <a:rPr lang="en-US" dirty="0" smtClean="0"/>
              <a:t>            }}     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835602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" charset="0"/>
                <a:ea typeface="ＭＳ Ｐゴシック" charset="0"/>
              </a:rPr>
              <a:t>Example</a:t>
            </a:r>
            <a:r>
              <a:rPr lang="en-US" dirty="0">
                <a:latin typeface="Times" charset="0"/>
                <a:ea typeface="ＭＳ Ｐゴシック" charset="0"/>
              </a:rPr>
              <a:t> </a:t>
            </a:r>
            <a:r>
              <a:rPr lang="en-US" dirty="0" smtClean="0">
                <a:latin typeface="Times" charset="0"/>
                <a:ea typeface="ＭＳ Ｐゴシック" charset="0"/>
              </a:rPr>
              <a:t>6</a:t>
            </a:r>
            <a:endParaRPr lang="en-US" dirty="0">
              <a:latin typeface="Times" charset="0"/>
              <a:ea typeface="ＭＳ Ｐゴシック" charset="0"/>
            </a:endParaRPr>
          </a:p>
        </p:txBody>
      </p:sp>
      <p:sp>
        <p:nvSpPr>
          <p:cNvPr id="28675" name="Content Placeholder 2"/>
          <p:cNvSpPr txBox="1">
            <a:spLocks/>
          </p:cNvSpPr>
          <p:nvPr/>
        </p:nvSpPr>
        <p:spPr bwMode="auto">
          <a:xfrm>
            <a:off x="2037621" y="1688387"/>
            <a:ext cx="4509440" cy="289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20000"/>
              </a:spcBef>
              <a:buFont typeface="Arial" charset="0"/>
              <a:buNone/>
            </a:pPr>
            <a:r>
              <a:rPr lang="en-US" sz="1800" dirty="0" err="1">
                <a:latin typeface="+mn-lt"/>
                <a:ea typeface="+mn-ea"/>
                <a:cs typeface="+mn-cs"/>
              </a:rPr>
              <a:t>int</a:t>
            </a:r>
            <a:r>
              <a:rPr lang="en-US" sz="1800" dirty="0">
                <a:latin typeface="+mn-lt"/>
                <a:ea typeface="+mn-ea"/>
                <a:cs typeface="+mn-cs"/>
              </a:rPr>
              <a:t> a[n];</a:t>
            </a:r>
          </a:p>
          <a:p>
            <a:pPr eaLnBrk="1" hangingPunct="1">
              <a:spcBef>
                <a:spcPct val="20000"/>
              </a:spcBef>
              <a:buFont typeface="Arial" charset="0"/>
              <a:buNone/>
            </a:pPr>
            <a:r>
              <a:rPr lang="en-US" sz="1800" dirty="0" err="1">
                <a:latin typeface="+mn-lt"/>
                <a:ea typeface="+mn-ea"/>
                <a:cs typeface="+mn-cs"/>
              </a:rPr>
              <a:t>int</a:t>
            </a:r>
            <a:r>
              <a:rPr lang="en-US" sz="1800" dirty="0">
                <a:latin typeface="+mn-lt"/>
                <a:ea typeface="+mn-ea"/>
                <a:cs typeface="+mn-cs"/>
              </a:rPr>
              <a:t> sum=0;</a:t>
            </a:r>
          </a:p>
          <a:p>
            <a:pPr eaLnBrk="1" hangingPunct="1">
              <a:spcBef>
                <a:spcPct val="20000"/>
              </a:spcBef>
              <a:buFont typeface="Arial" charset="0"/>
              <a:buNone/>
            </a:pPr>
            <a:r>
              <a:rPr lang="en-US" sz="1800" dirty="0">
                <a:latin typeface="+mn-lt"/>
                <a:ea typeface="+mn-ea"/>
                <a:cs typeface="+mn-cs"/>
              </a:rPr>
              <a:t>#pragma </a:t>
            </a:r>
            <a:r>
              <a:rPr lang="en-US" sz="1800" dirty="0" err="1">
                <a:latin typeface="+mn-lt"/>
                <a:ea typeface="+mn-ea"/>
                <a:cs typeface="+mn-cs"/>
              </a:rPr>
              <a:t>omp</a:t>
            </a:r>
            <a:r>
              <a:rPr lang="en-US" sz="1800" dirty="0">
                <a:latin typeface="+mn-lt"/>
                <a:ea typeface="+mn-ea"/>
                <a:cs typeface="+mn-cs"/>
              </a:rPr>
              <a:t> parallel for</a:t>
            </a:r>
          </a:p>
          <a:p>
            <a:pPr eaLnBrk="1" hangingPunct="1">
              <a:spcBef>
                <a:spcPct val="20000"/>
              </a:spcBef>
              <a:buFont typeface="Arial" charset="0"/>
              <a:buNone/>
            </a:pPr>
            <a:r>
              <a:rPr lang="en-US" sz="1800" dirty="0">
                <a:latin typeface="+mn-lt"/>
                <a:ea typeface="+mn-ea"/>
                <a:cs typeface="+mn-cs"/>
              </a:rPr>
              <a:t>for (</a:t>
            </a:r>
            <a:r>
              <a:rPr lang="en-US" sz="1800" dirty="0" err="1">
                <a:latin typeface="+mn-lt"/>
                <a:ea typeface="+mn-ea"/>
                <a:cs typeface="+mn-cs"/>
              </a:rPr>
              <a:t>int</a:t>
            </a:r>
            <a:r>
              <a:rPr lang="en-US" sz="1800" dirty="0">
                <a:latin typeface="+mn-lt"/>
                <a:ea typeface="+mn-ea"/>
                <a:cs typeface="+mn-cs"/>
              </a:rPr>
              <a:t> j = 0; j &lt; n; j++)</a:t>
            </a:r>
          </a:p>
          <a:p>
            <a:pPr eaLnBrk="1" hangingPunct="1">
              <a:spcBef>
                <a:spcPct val="20000"/>
              </a:spcBef>
              <a:buFont typeface="Arial" charset="0"/>
              <a:buNone/>
            </a:pPr>
            <a:r>
              <a:rPr lang="en-US" sz="1800" dirty="0">
                <a:latin typeface="+mn-lt"/>
                <a:ea typeface="+mn-ea"/>
                <a:cs typeface="+mn-cs"/>
              </a:rPr>
              <a:t>   if (a[</a:t>
            </a:r>
            <a:r>
              <a:rPr lang="en-US" sz="1800" dirty="0" err="1">
                <a:latin typeface="+mn-lt"/>
                <a:ea typeface="+mn-ea"/>
                <a:cs typeface="+mn-cs"/>
              </a:rPr>
              <a:t>i</a:t>
            </a:r>
            <a:r>
              <a:rPr lang="en-US" sz="1800" dirty="0">
                <a:latin typeface="+mn-lt"/>
                <a:ea typeface="+mn-ea"/>
                <a:cs typeface="+mn-cs"/>
              </a:rPr>
              <a:t>] == 5</a:t>
            </a:r>
            <a:r>
              <a:rPr lang="en-US" sz="1800" dirty="0" smtClean="0">
                <a:latin typeface="+mn-lt"/>
                <a:ea typeface="+mn-ea"/>
                <a:cs typeface="+mn-cs"/>
              </a:rPr>
              <a:t>)</a:t>
            </a:r>
            <a:endParaRPr lang="en-US" sz="1800" dirty="0">
              <a:latin typeface="+mn-lt"/>
              <a:ea typeface="+mn-ea"/>
              <a:cs typeface="+mn-cs"/>
            </a:endParaRPr>
          </a:p>
          <a:p>
            <a:pPr eaLnBrk="1" hangingPunct="1">
              <a:spcBef>
                <a:spcPct val="20000"/>
              </a:spcBef>
              <a:buFont typeface="Arial" charset="0"/>
              <a:buNone/>
            </a:pPr>
            <a:r>
              <a:rPr lang="en-US" sz="1800" dirty="0">
                <a:latin typeface="+mn-lt"/>
                <a:ea typeface="+mn-ea"/>
                <a:cs typeface="+mn-cs"/>
              </a:rPr>
              <a:t>      sum ++; </a:t>
            </a:r>
          </a:p>
          <a:p>
            <a:pPr eaLnBrk="1" hangingPunct="1">
              <a:spcBef>
                <a:spcPct val="20000"/>
              </a:spcBef>
              <a:buFont typeface="Arial" charset="0"/>
              <a:buNone/>
            </a:pPr>
            <a:r>
              <a:rPr lang="en-US" sz="1800" dirty="0">
                <a:latin typeface="+mn-lt"/>
                <a:ea typeface="+mn-ea"/>
                <a:cs typeface="+mn-cs"/>
              </a:rPr>
              <a:t> </a:t>
            </a:r>
          </a:p>
          <a:p>
            <a:pPr eaLnBrk="1" hangingPunct="1">
              <a:spcBef>
                <a:spcPct val="20000"/>
              </a:spcBef>
              <a:buFont typeface="Arial" charset="0"/>
              <a:buNone/>
            </a:pPr>
            <a:r>
              <a:rPr lang="en-US" sz="1800" dirty="0" err="1">
                <a:latin typeface="+mn-lt"/>
                <a:ea typeface="+mn-ea"/>
                <a:cs typeface="+mn-cs"/>
              </a:rPr>
              <a:t>cout</a:t>
            </a:r>
            <a:r>
              <a:rPr lang="en-US" sz="1800" dirty="0">
                <a:latin typeface="+mn-lt"/>
                <a:ea typeface="+mn-ea"/>
                <a:cs typeface="+mn-cs"/>
              </a:rPr>
              <a:t> &lt;&lt; “sum” &lt;&lt; sum &lt;&lt; </a:t>
            </a:r>
            <a:r>
              <a:rPr lang="en-US" sz="1800" dirty="0" err="1">
                <a:latin typeface="+mn-lt"/>
                <a:ea typeface="+mn-ea"/>
                <a:cs typeface="+mn-cs"/>
              </a:rPr>
              <a:t>endl</a:t>
            </a:r>
            <a:r>
              <a:rPr lang="en-US" sz="1800" dirty="0">
                <a:latin typeface="+mn-lt"/>
                <a:ea typeface="+mn-ea"/>
                <a:cs typeface="+mn-cs"/>
              </a:rPr>
              <a:t>;</a:t>
            </a:r>
            <a:r>
              <a:rPr lang="en-US" sz="2100" dirty="0">
                <a:solidFill>
                  <a:srgbClr val="3366FF"/>
                </a:solidFill>
                <a:latin typeface="Courier" charset="0"/>
                <a:cs typeface="Courier" charset="0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15593073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Dependence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Dependences indicate an execution order that must be honored.</a:t>
            </a:r>
          </a:p>
          <a:p>
            <a:r>
              <a:rPr lang="en-US" dirty="0" smtClean="0"/>
              <a:t>Executing statements in the order of the dependences guarantee correct results.</a:t>
            </a:r>
          </a:p>
          <a:p>
            <a:r>
              <a:rPr lang="en-US" dirty="0" smtClean="0"/>
              <a:t>Statements not dependent on each other can execute in any order. Thus, they can be reordered or executed in parallel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E96D090-7118-964B-9FA4-DD9AD730B3FD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64791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of Data Dependences</a:t>
            </a:r>
            <a:endParaRPr lang="en-US" dirty="0"/>
          </a:p>
        </p:txBody>
      </p:sp>
      <p:sp>
        <p:nvSpPr>
          <p:cNvPr id="4" name="Folded Corner 3"/>
          <p:cNvSpPr/>
          <p:nvPr/>
        </p:nvSpPr>
        <p:spPr>
          <a:xfrm>
            <a:off x="576108" y="2572499"/>
            <a:ext cx="2210329" cy="1892567"/>
          </a:xfrm>
          <a:prstGeom prst="foldedCorner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6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6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76540" y="2572499"/>
            <a:ext cx="1615308" cy="17543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 = f();</a:t>
            </a:r>
          </a:p>
          <a:p>
            <a:r>
              <a:rPr lang="en-US" dirty="0" smtClean="0"/>
              <a:t>b = 7;</a:t>
            </a:r>
          </a:p>
          <a:p>
            <a:r>
              <a:rPr lang="en-US" dirty="0" smtClean="0"/>
              <a:t>if (a != 5) then</a:t>
            </a:r>
          </a:p>
          <a:p>
            <a:r>
              <a:rPr lang="en-US" dirty="0" smtClean="0"/>
              <a:t>{</a:t>
            </a:r>
          </a:p>
          <a:p>
            <a:r>
              <a:rPr lang="en-US" dirty="0" smtClean="0"/>
              <a:t>…</a:t>
            </a:r>
          </a:p>
          <a:p>
            <a:r>
              <a:rPr lang="en-US" dirty="0" smtClean="0"/>
              <a:t>}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05952" y="2081953"/>
            <a:ext cx="1596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Original Code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28338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of Data Dependences</a:t>
            </a:r>
            <a:endParaRPr lang="en-US" dirty="0"/>
          </a:p>
        </p:txBody>
      </p:sp>
      <p:sp>
        <p:nvSpPr>
          <p:cNvPr id="4" name="Folded Corner 3"/>
          <p:cNvSpPr/>
          <p:nvPr/>
        </p:nvSpPr>
        <p:spPr>
          <a:xfrm>
            <a:off x="576108" y="2572499"/>
            <a:ext cx="2210329" cy="1892567"/>
          </a:xfrm>
          <a:prstGeom prst="foldedCorner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6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6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76540" y="2572499"/>
            <a:ext cx="1615308" cy="17543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 = f();</a:t>
            </a:r>
          </a:p>
          <a:p>
            <a:r>
              <a:rPr lang="en-US" dirty="0" smtClean="0"/>
              <a:t>b = 7;</a:t>
            </a:r>
          </a:p>
          <a:p>
            <a:r>
              <a:rPr lang="en-US" dirty="0" smtClean="0"/>
              <a:t>if (a != 5) then</a:t>
            </a:r>
          </a:p>
          <a:p>
            <a:r>
              <a:rPr lang="en-US" dirty="0" smtClean="0"/>
              <a:t>{</a:t>
            </a:r>
          </a:p>
          <a:p>
            <a:r>
              <a:rPr lang="en-US" dirty="0" smtClean="0"/>
              <a:t>…</a:t>
            </a:r>
          </a:p>
          <a:p>
            <a:r>
              <a:rPr lang="en-US" dirty="0" smtClean="0"/>
              <a:t>}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05952" y="2081953"/>
            <a:ext cx="1596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Original Code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035472" y="2081953"/>
            <a:ext cx="1551176" cy="17543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  <a:r>
              <a:rPr lang="en-US" dirty="0" smtClean="0"/>
              <a:t> = 7;</a:t>
            </a:r>
          </a:p>
          <a:p>
            <a:r>
              <a:rPr lang="en-US" dirty="0"/>
              <a:t>a</a:t>
            </a:r>
            <a:r>
              <a:rPr lang="en-US" dirty="0" smtClean="0"/>
              <a:t> = f();</a:t>
            </a:r>
          </a:p>
          <a:p>
            <a:r>
              <a:rPr lang="en-US" dirty="0" smtClean="0"/>
              <a:t>if (a !=5) then</a:t>
            </a:r>
          </a:p>
          <a:p>
            <a:r>
              <a:rPr lang="en-US" dirty="0" smtClean="0"/>
              <a:t>{</a:t>
            </a:r>
          </a:p>
          <a:p>
            <a:r>
              <a:rPr lang="en-US" dirty="0" smtClean="0"/>
              <a:t>…</a:t>
            </a:r>
          </a:p>
          <a:p>
            <a:r>
              <a:rPr lang="en-US" dirty="0" smtClean="0"/>
              <a:t>}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735040" y="1442651"/>
            <a:ext cx="21133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Transformed Code </a:t>
            </a:r>
          </a:p>
          <a:p>
            <a:r>
              <a:rPr lang="en-US" dirty="0" smtClean="0">
                <a:solidFill>
                  <a:schemeClr val="tx2"/>
                </a:solidFill>
              </a:rPr>
              <a:t>version 1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917832" y="4814099"/>
            <a:ext cx="1487043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 = f();</a:t>
            </a:r>
          </a:p>
          <a:p>
            <a:r>
              <a:rPr lang="en-US" dirty="0" smtClean="0"/>
              <a:t>if (a!=5) then</a:t>
            </a:r>
          </a:p>
          <a:p>
            <a:r>
              <a:rPr lang="en-US" dirty="0" smtClean="0"/>
              <a:t>{</a:t>
            </a:r>
          </a:p>
          <a:p>
            <a:r>
              <a:rPr lang="en-US" dirty="0" smtClean="0"/>
              <a:t>…</a:t>
            </a:r>
          </a:p>
          <a:p>
            <a:r>
              <a:rPr lang="en-US" dirty="0" smtClean="0"/>
              <a:t>}</a:t>
            </a:r>
          </a:p>
          <a:p>
            <a:r>
              <a:rPr lang="en-US" dirty="0"/>
              <a:t>b = 7;</a:t>
            </a:r>
          </a:p>
          <a:p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3617400" y="4063336"/>
            <a:ext cx="21133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Transformed Code </a:t>
            </a:r>
          </a:p>
          <a:p>
            <a:r>
              <a:rPr lang="en-US" dirty="0" smtClean="0">
                <a:solidFill>
                  <a:schemeClr val="tx2"/>
                </a:solidFill>
              </a:rPr>
              <a:t>version 2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5" name="Folded Corner 14"/>
          <p:cNvSpPr/>
          <p:nvPr/>
        </p:nvSpPr>
        <p:spPr>
          <a:xfrm>
            <a:off x="4735040" y="2081953"/>
            <a:ext cx="2210329" cy="1892567"/>
          </a:xfrm>
          <a:prstGeom prst="foldedCorner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6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6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Folded Corner 15"/>
          <p:cNvSpPr/>
          <p:nvPr/>
        </p:nvSpPr>
        <p:spPr>
          <a:xfrm>
            <a:off x="3617400" y="4752318"/>
            <a:ext cx="2210329" cy="1892567"/>
          </a:xfrm>
          <a:prstGeom prst="foldedCorner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6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6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6660917" y="4830561"/>
            <a:ext cx="148704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if (a!=5) then</a:t>
            </a:r>
          </a:p>
          <a:p>
            <a:r>
              <a:rPr lang="en-US" dirty="0" smtClean="0"/>
              <a:t>{</a:t>
            </a:r>
          </a:p>
          <a:p>
            <a:r>
              <a:rPr lang="en-US" dirty="0" smtClean="0"/>
              <a:t>…</a:t>
            </a:r>
          </a:p>
          <a:p>
            <a:r>
              <a:rPr lang="en-US" dirty="0" smtClean="0"/>
              <a:t>}</a:t>
            </a:r>
          </a:p>
          <a:p>
            <a:r>
              <a:rPr lang="en-US" dirty="0"/>
              <a:t>b = 7</a:t>
            </a:r>
            <a:r>
              <a:rPr lang="en-US" dirty="0" smtClean="0"/>
              <a:t>;</a:t>
            </a:r>
          </a:p>
          <a:p>
            <a:r>
              <a:rPr lang="en-US" dirty="0"/>
              <a:t>a = </a:t>
            </a:r>
            <a:r>
              <a:rPr lang="en-US" dirty="0" smtClean="0"/>
              <a:t>f();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6360485" y="4079798"/>
            <a:ext cx="21133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Transformed Code </a:t>
            </a:r>
          </a:p>
          <a:p>
            <a:r>
              <a:rPr lang="en-US" dirty="0" smtClean="0">
                <a:solidFill>
                  <a:schemeClr val="tx2"/>
                </a:solidFill>
              </a:rPr>
              <a:t>version 3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9" name="Folded Corner 18"/>
          <p:cNvSpPr/>
          <p:nvPr/>
        </p:nvSpPr>
        <p:spPr>
          <a:xfrm>
            <a:off x="6441148" y="4726129"/>
            <a:ext cx="2210329" cy="1892567"/>
          </a:xfrm>
          <a:prstGeom prst="foldedCorner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6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6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3021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of Data Dependences</a:t>
            </a:r>
            <a:endParaRPr lang="en-US" dirty="0"/>
          </a:p>
        </p:txBody>
      </p:sp>
      <p:sp>
        <p:nvSpPr>
          <p:cNvPr id="4" name="Folded Corner 3"/>
          <p:cNvSpPr/>
          <p:nvPr/>
        </p:nvSpPr>
        <p:spPr>
          <a:xfrm>
            <a:off x="576108" y="2572499"/>
            <a:ext cx="2210329" cy="1892567"/>
          </a:xfrm>
          <a:prstGeom prst="foldedCorner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6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6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76540" y="2572499"/>
            <a:ext cx="1615308" cy="17543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 = f();</a:t>
            </a:r>
          </a:p>
          <a:p>
            <a:r>
              <a:rPr lang="en-US" dirty="0" smtClean="0"/>
              <a:t>b = 7;</a:t>
            </a:r>
          </a:p>
          <a:p>
            <a:r>
              <a:rPr lang="en-US" dirty="0" smtClean="0"/>
              <a:t>if (a != 5) then</a:t>
            </a:r>
          </a:p>
          <a:p>
            <a:r>
              <a:rPr lang="en-US" dirty="0" smtClean="0"/>
              <a:t>{</a:t>
            </a:r>
          </a:p>
          <a:p>
            <a:r>
              <a:rPr lang="en-US" dirty="0" smtClean="0"/>
              <a:t>…</a:t>
            </a:r>
          </a:p>
          <a:p>
            <a:r>
              <a:rPr lang="en-US" dirty="0" smtClean="0"/>
              <a:t>}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05952" y="2081953"/>
            <a:ext cx="1596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Original Code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035472" y="2081953"/>
            <a:ext cx="1551176" cy="17543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  <a:r>
              <a:rPr lang="en-US" dirty="0" smtClean="0"/>
              <a:t> = 7;</a:t>
            </a:r>
          </a:p>
          <a:p>
            <a:r>
              <a:rPr lang="en-US" dirty="0"/>
              <a:t>a</a:t>
            </a:r>
            <a:r>
              <a:rPr lang="en-US" dirty="0" smtClean="0"/>
              <a:t> = f();</a:t>
            </a:r>
          </a:p>
          <a:p>
            <a:r>
              <a:rPr lang="en-US" dirty="0" smtClean="0"/>
              <a:t>if (a !=5) then</a:t>
            </a:r>
          </a:p>
          <a:p>
            <a:r>
              <a:rPr lang="en-US" dirty="0" smtClean="0"/>
              <a:t>{</a:t>
            </a:r>
          </a:p>
          <a:p>
            <a:r>
              <a:rPr lang="en-US" dirty="0" smtClean="0"/>
              <a:t>…</a:t>
            </a:r>
          </a:p>
          <a:p>
            <a:r>
              <a:rPr lang="en-US" dirty="0" smtClean="0"/>
              <a:t>}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735040" y="1442651"/>
            <a:ext cx="21133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Transformed Code </a:t>
            </a:r>
          </a:p>
          <a:p>
            <a:r>
              <a:rPr lang="en-US" dirty="0" smtClean="0">
                <a:solidFill>
                  <a:schemeClr val="tx2"/>
                </a:solidFill>
              </a:rPr>
              <a:t>version 1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917832" y="4814099"/>
            <a:ext cx="1487043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 = f();</a:t>
            </a:r>
          </a:p>
          <a:p>
            <a:r>
              <a:rPr lang="en-US" dirty="0" smtClean="0"/>
              <a:t>if (a!=5) then</a:t>
            </a:r>
          </a:p>
          <a:p>
            <a:r>
              <a:rPr lang="en-US" dirty="0" smtClean="0"/>
              <a:t>{</a:t>
            </a:r>
          </a:p>
          <a:p>
            <a:r>
              <a:rPr lang="en-US" dirty="0" smtClean="0"/>
              <a:t>…</a:t>
            </a:r>
          </a:p>
          <a:p>
            <a:r>
              <a:rPr lang="en-US" dirty="0" smtClean="0"/>
              <a:t>}</a:t>
            </a:r>
          </a:p>
          <a:p>
            <a:r>
              <a:rPr lang="en-US" dirty="0"/>
              <a:t>b = 7;</a:t>
            </a:r>
          </a:p>
          <a:p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3617400" y="4063336"/>
            <a:ext cx="21133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Transformed Code </a:t>
            </a:r>
          </a:p>
          <a:p>
            <a:r>
              <a:rPr lang="en-US" dirty="0" smtClean="0">
                <a:solidFill>
                  <a:schemeClr val="tx2"/>
                </a:solidFill>
              </a:rPr>
              <a:t>version 2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5" name="Folded Corner 14"/>
          <p:cNvSpPr/>
          <p:nvPr/>
        </p:nvSpPr>
        <p:spPr>
          <a:xfrm>
            <a:off x="4735040" y="2081953"/>
            <a:ext cx="2210329" cy="1892567"/>
          </a:xfrm>
          <a:prstGeom prst="foldedCorner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6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6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Folded Corner 15"/>
          <p:cNvSpPr/>
          <p:nvPr/>
        </p:nvSpPr>
        <p:spPr>
          <a:xfrm>
            <a:off x="3617400" y="4752318"/>
            <a:ext cx="2210329" cy="1892567"/>
          </a:xfrm>
          <a:prstGeom prst="foldedCorner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6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6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6660917" y="4830561"/>
            <a:ext cx="148704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if (a!=5) then</a:t>
            </a:r>
          </a:p>
          <a:p>
            <a:r>
              <a:rPr lang="en-US" dirty="0" smtClean="0"/>
              <a:t>{</a:t>
            </a:r>
          </a:p>
          <a:p>
            <a:r>
              <a:rPr lang="en-US" dirty="0" smtClean="0"/>
              <a:t>…</a:t>
            </a:r>
          </a:p>
          <a:p>
            <a:r>
              <a:rPr lang="en-US" dirty="0" smtClean="0"/>
              <a:t>}</a:t>
            </a:r>
          </a:p>
          <a:p>
            <a:r>
              <a:rPr lang="en-US" dirty="0"/>
              <a:t>b = 7</a:t>
            </a:r>
            <a:r>
              <a:rPr lang="en-US" dirty="0" smtClean="0"/>
              <a:t>;</a:t>
            </a:r>
          </a:p>
          <a:p>
            <a:r>
              <a:rPr lang="en-US" dirty="0"/>
              <a:t>a = </a:t>
            </a:r>
            <a:r>
              <a:rPr lang="en-US" dirty="0" smtClean="0"/>
              <a:t>f();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6360485" y="4079798"/>
            <a:ext cx="21133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Transformed Code </a:t>
            </a:r>
          </a:p>
          <a:p>
            <a:r>
              <a:rPr lang="en-US" dirty="0" smtClean="0">
                <a:solidFill>
                  <a:schemeClr val="tx2"/>
                </a:solidFill>
              </a:rPr>
              <a:t>version 3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9" name="Folded Corner 18"/>
          <p:cNvSpPr/>
          <p:nvPr/>
        </p:nvSpPr>
        <p:spPr>
          <a:xfrm>
            <a:off x="6441148" y="4726129"/>
            <a:ext cx="2210329" cy="1892567"/>
          </a:xfrm>
          <a:prstGeom prst="foldedCorner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6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6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 rot="19440000">
            <a:off x="7264797" y="5578704"/>
            <a:ext cx="1556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INCORRECT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 rot="19440000">
            <a:off x="5665842" y="3250753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CORRECT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 rot="19440000">
            <a:off x="4519803" y="5764130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CORRECT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3946129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9">
      <a:dk1>
        <a:srgbClr val="336699"/>
      </a:dk1>
      <a:lt1>
        <a:srgbClr val="FFFFFF"/>
      </a:lt1>
      <a:dk2>
        <a:srgbClr val="000000"/>
      </a:dk2>
      <a:lt2>
        <a:srgbClr val="E3EBF1"/>
      </a:lt2>
      <a:accent1>
        <a:srgbClr val="003399"/>
      </a:accent1>
      <a:accent2>
        <a:srgbClr val="468A4B"/>
      </a:accent2>
      <a:accent3>
        <a:srgbClr val="AAAAAA"/>
      </a:accent3>
      <a:accent4>
        <a:srgbClr val="DADADA"/>
      </a:accent4>
      <a:accent5>
        <a:srgbClr val="AAADCA"/>
      </a:accent5>
      <a:accent6>
        <a:srgbClr val="3F7D43"/>
      </a:accent6>
      <a:hlink>
        <a:srgbClr val="66CCFF"/>
      </a:hlink>
      <a:folHlink>
        <a:srgbClr val="F0E5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par-lab2.1.potx</Template>
  <TotalTime>3074</TotalTime>
  <Words>10119</Words>
  <Application>Microsoft Macintosh PowerPoint</Application>
  <PresentationFormat>On-screen Show (4:3)</PresentationFormat>
  <Paragraphs>1520</Paragraphs>
  <Slides>59</Slides>
  <Notes>47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0" baseType="lpstr">
      <vt:lpstr>Default Design</vt:lpstr>
      <vt:lpstr>Data Races</vt:lpstr>
      <vt:lpstr>Definition of Data Race</vt:lpstr>
      <vt:lpstr>Example of a Data Race</vt:lpstr>
      <vt:lpstr>Definition of Dependence</vt:lpstr>
      <vt:lpstr>Data Dependence</vt:lpstr>
      <vt:lpstr>Data Dependence</vt:lpstr>
      <vt:lpstr>Example of Data Dependences</vt:lpstr>
      <vt:lpstr>Example of Data Dependences</vt:lpstr>
      <vt:lpstr>Example of Data Dependences</vt:lpstr>
      <vt:lpstr>Dependences and Parallelism</vt:lpstr>
      <vt:lpstr>Data Dependences in a Loop</vt:lpstr>
      <vt:lpstr>Data Dependences in a Loop</vt:lpstr>
      <vt:lpstr>Dependences and Parallelism</vt:lpstr>
      <vt:lpstr>Dependences and Parallelism</vt:lpstr>
      <vt:lpstr>Example 0</vt:lpstr>
      <vt:lpstr>Example 0</vt:lpstr>
      <vt:lpstr>Example 0</vt:lpstr>
      <vt:lpstr>Example 0</vt:lpstr>
      <vt:lpstr>Example 0</vt:lpstr>
      <vt:lpstr>Example 0</vt:lpstr>
      <vt:lpstr>Example 1</vt:lpstr>
      <vt:lpstr>Example 1</vt:lpstr>
      <vt:lpstr>Example 1</vt:lpstr>
      <vt:lpstr>Example 1</vt:lpstr>
      <vt:lpstr>Example-1</vt:lpstr>
      <vt:lpstr>Example 1</vt:lpstr>
      <vt:lpstr>Example 1</vt:lpstr>
      <vt:lpstr>Example 1</vt:lpstr>
      <vt:lpstr>Example 1: Execution Times</vt:lpstr>
      <vt:lpstr>Example 2</vt:lpstr>
      <vt:lpstr>Example 2</vt:lpstr>
      <vt:lpstr>Example 2</vt:lpstr>
      <vt:lpstr>Example 2</vt:lpstr>
      <vt:lpstr>Example 2</vt:lpstr>
      <vt:lpstr>Example 3</vt:lpstr>
      <vt:lpstr>Example 3</vt:lpstr>
      <vt:lpstr>Example 3</vt:lpstr>
      <vt:lpstr>Example 3</vt:lpstr>
      <vt:lpstr>Example 3</vt:lpstr>
      <vt:lpstr>Example 3</vt:lpstr>
      <vt:lpstr>Example 3</vt:lpstr>
      <vt:lpstr>Example 3</vt:lpstr>
      <vt:lpstr>Example 3</vt:lpstr>
      <vt:lpstr>Example 3</vt:lpstr>
      <vt:lpstr>Example 3</vt:lpstr>
      <vt:lpstr>Example 3</vt:lpstr>
      <vt:lpstr>Example 3</vt:lpstr>
      <vt:lpstr>Example 3</vt:lpstr>
      <vt:lpstr>Example 3</vt:lpstr>
      <vt:lpstr>Example 3</vt:lpstr>
      <vt:lpstr>Example 3 – Execution Times</vt:lpstr>
      <vt:lpstr>Example 4</vt:lpstr>
      <vt:lpstr>Example 4</vt:lpstr>
      <vt:lpstr>Example 4</vt:lpstr>
      <vt:lpstr>Example 4</vt:lpstr>
      <vt:lpstr>Example 5</vt:lpstr>
      <vt:lpstr>Example 5</vt:lpstr>
      <vt:lpstr>Example 5</vt:lpstr>
      <vt:lpstr>Example 6</vt:lpstr>
    </vt:vector>
  </TitlesOfParts>
  <Company>UofI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Maria Garzaran</dc:creator>
  <cp:lastModifiedBy>Maria Garzaran</cp:lastModifiedBy>
  <cp:revision>174</cp:revision>
  <dcterms:created xsi:type="dcterms:W3CDTF">2012-02-28T23:14:23Z</dcterms:created>
  <dcterms:modified xsi:type="dcterms:W3CDTF">2012-03-26T16:05:13Z</dcterms:modified>
</cp:coreProperties>
</file>